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5"/>
  </p:notesMasterIdLst>
  <p:sldIdLst>
    <p:sldId id="256" r:id="rId5"/>
    <p:sldId id="275" r:id="rId6"/>
    <p:sldId id="258" r:id="rId7"/>
    <p:sldId id="257" r:id="rId8"/>
    <p:sldId id="260" r:id="rId9"/>
    <p:sldId id="261" r:id="rId10"/>
    <p:sldId id="262" r:id="rId11"/>
    <p:sldId id="263" r:id="rId12"/>
    <p:sldId id="268" r:id="rId13"/>
    <p:sldId id="27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AD66"/>
    <a:srgbClr val="FFCCFF"/>
    <a:srgbClr val="0337A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6090" autoAdjust="0"/>
  </p:normalViewPr>
  <p:slideViewPr>
    <p:cSldViewPr snapToGrid="0">
      <p:cViewPr varScale="1">
        <p:scale>
          <a:sx n="69" d="100"/>
          <a:sy n="69" d="100"/>
        </p:scale>
        <p:origin x="138"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rey Huddlestun" userId="c79ef577-a584-48ae-b018-b799d2c36050" providerId="ADAL" clId="{0AFCCC19-7DCB-4EBA-BA3F-EEDB18571A82}"/>
    <pc:docChg chg="modSld">
      <pc:chgData name="Carey Huddlestun" userId="c79ef577-a584-48ae-b018-b799d2c36050" providerId="ADAL" clId="{0AFCCC19-7DCB-4EBA-BA3F-EEDB18571A82}" dt="2019-10-31T14:15:38.803" v="299" actId="20577"/>
      <pc:docMkLst>
        <pc:docMk/>
      </pc:docMkLst>
      <pc:sldChg chg="modSp">
        <pc:chgData name="Carey Huddlestun" userId="c79ef577-a584-48ae-b018-b799d2c36050" providerId="ADAL" clId="{0AFCCC19-7DCB-4EBA-BA3F-EEDB18571A82}" dt="2019-10-31T14:01:48.111" v="112"/>
        <pc:sldMkLst>
          <pc:docMk/>
          <pc:sldMk cId="434795552" sldId="256"/>
        </pc:sldMkLst>
        <pc:spChg chg="mod">
          <ac:chgData name="Carey Huddlestun" userId="c79ef577-a584-48ae-b018-b799d2c36050" providerId="ADAL" clId="{0AFCCC19-7DCB-4EBA-BA3F-EEDB18571A82}" dt="2019-10-31T14:00:40.288" v="111" actId="20577"/>
          <ac:spMkLst>
            <pc:docMk/>
            <pc:sldMk cId="434795552" sldId="256"/>
            <ac:spMk id="3" creationId="{A96AD7EE-5905-43B7-B7C6-E36C25E264D7}"/>
          </ac:spMkLst>
        </pc:spChg>
        <pc:picChg chg="mod">
          <ac:chgData name="Carey Huddlestun" userId="c79ef577-a584-48ae-b018-b799d2c36050" providerId="ADAL" clId="{0AFCCC19-7DCB-4EBA-BA3F-EEDB18571A82}" dt="2019-10-31T14:01:48.111" v="112"/>
          <ac:picMkLst>
            <pc:docMk/>
            <pc:sldMk cId="434795552" sldId="256"/>
            <ac:picMk id="1026" creationId="{2406ADD0-FE81-45C0-99DF-21868563F5DA}"/>
          </ac:picMkLst>
        </pc:picChg>
      </pc:sldChg>
      <pc:sldChg chg="modSp">
        <pc:chgData name="Carey Huddlestun" userId="c79ef577-a584-48ae-b018-b799d2c36050" providerId="ADAL" clId="{0AFCCC19-7DCB-4EBA-BA3F-EEDB18571A82}" dt="2019-10-31T14:14:27.200" v="238" actId="255"/>
        <pc:sldMkLst>
          <pc:docMk/>
          <pc:sldMk cId="4278891432" sldId="258"/>
        </pc:sldMkLst>
        <pc:spChg chg="mod">
          <ac:chgData name="Carey Huddlestun" userId="c79ef577-a584-48ae-b018-b799d2c36050" providerId="ADAL" clId="{0AFCCC19-7DCB-4EBA-BA3F-EEDB18571A82}" dt="2019-10-31T14:14:27.200" v="238" actId="255"/>
          <ac:spMkLst>
            <pc:docMk/>
            <pc:sldMk cId="4278891432" sldId="258"/>
            <ac:spMk id="9" creationId="{46EDA7EA-CBD3-4BF7-8368-F34171856155}"/>
          </ac:spMkLst>
        </pc:spChg>
      </pc:sldChg>
      <pc:sldChg chg="modSp">
        <pc:chgData name="Carey Huddlestun" userId="c79ef577-a584-48ae-b018-b799d2c36050" providerId="ADAL" clId="{0AFCCC19-7DCB-4EBA-BA3F-EEDB18571A82}" dt="2019-10-31T14:14:10.453" v="237" actId="255"/>
        <pc:sldMkLst>
          <pc:docMk/>
          <pc:sldMk cId="1234252654" sldId="260"/>
        </pc:sldMkLst>
        <pc:spChg chg="mod">
          <ac:chgData name="Carey Huddlestun" userId="c79ef577-a584-48ae-b018-b799d2c36050" providerId="ADAL" clId="{0AFCCC19-7DCB-4EBA-BA3F-EEDB18571A82}" dt="2019-10-31T14:14:10.453" v="237" actId="255"/>
          <ac:spMkLst>
            <pc:docMk/>
            <pc:sldMk cId="1234252654" sldId="260"/>
            <ac:spMk id="5" creationId="{6A788F41-ABA9-4318-8F39-02028DE8F2B3}"/>
          </ac:spMkLst>
        </pc:spChg>
      </pc:sldChg>
      <pc:sldChg chg="modSp">
        <pc:chgData name="Carey Huddlestun" userId="c79ef577-a584-48ae-b018-b799d2c36050" providerId="ADAL" clId="{0AFCCC19-7DCB-4EBA-BA3F-EEDB18571A82}" dt="2019-10-31T14:14:44.604" v="239" actId="255"/>
        <pc:sldMkLst>
          <pc:docMk/>
          <pc:sldMk cId="1440538065" sldId="262"/>
        </pc:sldMkLst>
        <pc:spChg chg="mod">
          <ac:chgData name="Carey Huddlestun" userId="c79ef577-a584-48ae-b018-b799d2c36050" providerId="ADAL" clId="{0AFCCC19-7DCB-4EBA-BA3F-EEDB18571A82}" dt="2019-10-31T14:14:44.604" v="239" actId="255"/>
          <ac:spMkLst>
            <pc:docMk/>
            <pc:sldMk cId="1440538065" sldId="262"/>
            <ac:spMk id="9" creationId="{42248C32-75EB-422A-8A09-576E94B93A5E}"/>
          </ac:spMkLst>
        </pc:spChg>
      </pc:sldChg>
      <pc:sldChg chg="delSp modSp">
        <pc:chgData name="Carey Huddlestun" userId="c79ef577-a584-48ae-b018-b799d2c36050" providerId="ADAL" clId="{0AFCCC19-7DCB-4EBA-BA3F-EEDB18571A82}" dt="2019-10-31T14:14:59.741" v="241" actId="255"/>
        <pc:sldMkLst>
          <pc:docMk/>
          <pc:sldMk cId="1307479476" sldId="263"/>
        </pc:sldMkLst>
        <pc:spChg chg="mod topLvl">
          <ac:chgData name="Carey Huddlestun" userId="c79ef577-a584-48ae-b018-b799d2c36050" providerId="ADAL" clId="{0AFCCC19-7DCB-4EBA-BA3F-EEDB18571A82}" dt="2019-10-31T14:14:59.741" v="241" actId="255"/>
          <ac:spMkLst>
            <pc:docMk/>
            <pc:sldMk cId="1307479476" sldId="263"/>
            <ac:spMk id="13" creationId="{8F0873DC-114D-4EC6-81E9-080AAFBF563B}"/>
          </ac:spMkLst>
        </pc:spChg>
        <pc:spChg chg="mod">
          <ac:chgData name="Carey Huddlestun" userId="c79ef577-a584-48ae-b018-b799d2c36050" providerId="ADAL" clId="{0AFCCC19-7DCB-4EBA-BA3F-EEDB18571A82}" dt="2019-10-31T14:14:54.163" v="240" actId="255"/>
          <ac:spMkLst>
            <pc:docMk/>
            <pc:sldMk cId="1307479476" sldId="263"/>
            <ac:spMk id="22" creationId="{66A44084-ED73-4069-8D56-C771FE1B469C}"/>
          </ac:spMkLst>
        </pc:spChg>
        <pc:grpChg chg="del">
          <ac:chgData name="Carey Huddlestun" userId="c79ef577-a584-48ae-b018-b799d2c36050" providerId="ADAL" clId="{0AFCCC19-7DCB-4EBA-BA3F-EEDB18571A82}" dt="2019-10-31T14:13:14.421" v="231" actId="165"/>
          <ac:grpSpMkLst>
            <pc:docMk/>
            <pc:sldMk cId="1307479476" sldId="263"/>
            <ac:grpSpMk id="6" creationId="{1C75BADE-3456-4C9E-BA17-15E381F5D7EC}"/>
          </ac:grpSpMkLst>
        </pc:grpChg>
        <pc:picChg chg="mod topLvl">
          <ac:chgData name="Carey Huddlestun" userId="c79ef577-a584-48ae-b018-b799d2c36050" providerId="ADAL" clId="{0AFCCC19-7DCB-4EBA-BA3F-EEDB18571A82}" dt="2019-10-31T14:13:14.421" v="231" actId="165"/>
          <ac:picMkLst>
            <pc:docMk/>
            <pc:sldMk cId="1307479476" sldId="263"/>
            <ac:picMk id="12" creationId="{50C860E0-F1C5-4947-BE5B-D70B7509BFBA}"/>
          </ac:picMkLst>
        </pc:picChg>
      </pc:sldChg>
      <pc:sldChg chg="modSp">
        <pc:chgData name="Carey Huddlestun" userId="c79ef577-a584-48ae-b018-b799d2c36050" providerId="ADAL" clId="{0AFCCC19-7DCB-4EBA-BA3F-EEDB18571A82}" dt="2019-10-31T14:15:38.803" v="299" actId="20577"/>
        <pc:sldMkLst>
          <pc:docMk/>
          <pc:sldMk cId="791440409" sldId="270"/>
        </pc:sldMkLst>
        <pc:spChg chg="mod">
          <ac:chgData name="Carey Huddlestun" userId="c79ef577-a584-48ae-b018-b799d2c36050" providerId="ADAL" clId="{0AFCCC19-7DCB-4EBA-BA3F-EEDB18571A82}" dt="2019-10-31T14:15:38.803" v="299" actId="20577"/>
          <ac:spMkLst>
            <pc:docMk/>
            <pc:sldMk cId="791440409" sldId="270"/>
            <ac:spMk id="3" creationId="{78261B08-3A88-4B9E-88CF-37912DECEFC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F3C6F8A-C2CB-4926-B664-B1AFED9DD4F2}" type="datetimeFigureOut">
              <a:rPr lang="en-US" smtClean="0"/>
              <a:t>10/31/2019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5B176C-BA56-4A6E-9EC9-62C85C7EC4BE}" type="slidenum">
              <a:rPr lang="en-US" smtClean="0"/>
              <a:t>‹#›</a:t>
            </a:fld>
            <a:endParaRPr lang="en-US"/>
          </a:p>
        </p:txBody>
      </p:sp>
    </p:spTree>
    <p:extLst>
      <p:ext uri="{BB962C8B-B14F-4D97-AF65-F5344CB8AC3E}">
        <p14:creationId xmlns:p14="http://schemas.microsoft.com/office/powerpoint/2010/main" val="32618636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s://www.affordablelearninggeorgia.org/about/champions_coordinators" TargetMode="External"/><Relationship Id="rId3" Type="http://schemas.openxmlformats.org/officeDocument/2006/relationships/hyperlink" Target="http://opencontent.org/definition/" TargetMode="External"/><Relationship Id="rId7" Type="http://schemas.openxmlformats.org/officeDocument/2006/relationships/hyperlink" Target="https://oer.galileo.usg.edu/"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ung.edu/university-press/books/textbooks-and-oers.php" TargetMode="External"/><Relationship Id="rId5" Type="http://schemas.openxmlformats.org/officeDocument/2006/relationships/hyperlink" Target="https://www.affordablelearninggeorgia.org/about/textbook_transformation_grants" TargetMode="External"/><Relationship Id="rId4" Type="http://schemas.openxmlformats.org/officeDocument/2006/relationships/hyperlink" Target="https://openstax.org/" TargetMode="External"/><Relationship Id="rId9" Type="http://schemas.openxmlformats.org/officeDocument/2006/relationships/hyperlink" Target="https://www.usg.edu/strategicplan/"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affordablelearninggeorgia.org/about/powerbi"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libguides.kennesaw.edu/oer/affordablelearninggeorgia"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We as teacher and student scholars can do many wonderful things. However, we cannot put money out of the air. Although, through Open Education Resources, we can do the next best thing!</a:t>
            </a:r>
          </a:p>
        </p:txBody>
      </p:sp>
      <p:sp>
        <p:nvSpPr>
          <p:cNvPr id="4" name="Slide Number Placeholder 3"/>
          <p:cNvSpPr>
            <a:spLocks noGrp="1"/>
          </p:cNvSpPr>
          <p:nvPr>
            <p:ph type="sldNum" sz="quarter" idx="5"/>
          </p:nvPr>
        </p:nvSpPr>
        <p:spPr/>
        <p:txBody>
          <a:bodyPr/>
          <a:lstStyle/>
          <a:p>
            <a:fld id="{9A5B176C-BA56-4A6E-9EC9-62C85C7EC4BE}" type="slidenum">
              <a:rPr lang="en-US" smtClean="0"/>
              <a:t>1</a:t>
            </a:fld>
            <a:endParaRPr lang="en-US"/>
          </a:p>
        </p:txBody>
      </p:sp>
    </p:spTree>
    <p:extLst>
      <p:ext uri="{BB962C8B-B14F-4D97-AF65-F5344CB8AC3E}">
        <p14:creationId xmlns:p14="http://schemas.microsoft.com/office/powerpoint/2010/main" val="9319719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So, while we can’t pull money out of the air, we do have the power to choose low or no cost OER in the course we teach and the courses we take [students - ask for 'no cost' or 'low cost' courses when you register].</a:t>
            </a:r>
          </a:p>
        </p:txBody>
      </p:sp>
      <p:sp>
        <p:nvSpPr>
          <p:cNvPr id="4" name="Slide Number Placeholder 3"/>
          <p:cNvSpPr>
            <a:spLocks noGrp="1"/>
          </p:cNvSpPr>
          <p:nvPr>
            <p:ph type="sldNum" sz="quarter" idx="5"/>
          </p:nvPr>
        </p:nvSpPr>
        <p:spPr/>
        <p:txBody>
          <a:bodyPr/>
          <a:lstStyle/>
          <a:p>
            <a:fld id="{9A5B176C-BA56-4A6E-9EC9-62C85C7EC4BE}" type="slidenum">
              <a:rPr lang="en-US" smtClean="0"/>
              <a:t>10</a:t>
            </a:fld>
            <a:endParaRPr lang="en-US"/>
          </a:p>
        </p:txBody>
      </p:sp>
    </p:spTree>
    <p:extLst>
      <p:ext uri="{BB962C8B-B14F-4D97-AF65-F5344CB8AC3E}">
        <p14:creationId xmlns:p14="http://schemas.microsoft.com/office/powerpoint/2010/main" val="1891285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Introduction: I love this poster of the famous English magician David </a:t>
            </a:r>
            <a:r>
              <a:rPr lang="en-US" dirty="0" err="1"/>
              <a:t>Devant</a:t>
            </a:r>
            <a:r>
              <a:rPr lang="en-US" dirty="0"/>
              <a:t> (b.1863 d.1941) for a number of reasons. First of all, the poster’s title, “All Done with Kindness” resonates with me. And secondly, the painting’s perspective shows the many reactions to magic. There are those laughing with delightful surprise; those staring in stunned disbelief; and those obviously frustrated to the point of anger.</a:t>
            </a:r>
          </a:p>
          <a:p>
            <a:endParaRPr lang="en-US" dirty="0"/>
          </a:p>
          <a:p>
            <a:r>
              <a:rPr lang="en-US" dirty="0"/>
              <a:t>While this poster shows the many types of reactions to magic, the reactions are similar to those provoked by Open Educational Resources, or OER. There are those who are uniformed about OER so they look somewhat shocked; there are those who are delighted by and welcome OER (such as students); and then there are those who are skeptical of OER – such as instructors who are not sure of their value and/or for profit publishers who are taking what academics give them for free (research, study, writings, reviewing of peer material) and sell it to the academic community for a profit.</a:t>
            </a:r>
          </a:p>
          <a:p>
            <a:endParaRPr lang="en-US" dirty="0"/>
          </a:p>
          <a:p>
            <a:r>
              <a:rPr lang="en-US" dirty="0"/>
              <a:t>So, when you think about Open Education Resources, which audience member are you?</a:t>
            </a:r>
          </a:p>
          <a:p>
            <a:endParaRPr lang="en-US" dirty="0"/>
          </a:p>
          <a:p>
            <a:r>
              <a:rPr lang="en-US" dirty="0"/>
              <a:t>[Allow for feedback]</a:t>
            </a:r>
          </a:p>
          <a:p>
            <a:endParaRPr lang="en-US" dirty="0"/>
          </a:p>
          <a:p>
            <a:r>
              <a:rPr lang="en-US" dirty="0"/>
              <a:t>In this presentation we will cover the following:</a:t>
            </a:r>
          </a:p>
          <a:p>
            <a:pPr marL="628650" lvl="1" indent="-171450">
              <a:buFont typeface="Arial" panose="020B0604020202020204" pitchFamily="34" charset="0"/>
              <a:buChar char="•"/>
            </a:pPr>
            <a:r>
              <a:rPr lang="en-US" dirty="0"/>
              <a:t>The Why of OER</a:t>
            </a:r>
          </a:p>
          <a:p>
            <a:pPr marL="628650" lvl="1" indent="-171450">
              <a:buFont typeface="Arial" panose="020B0604020202020204" pitchFamily="34" charset="0"/>
              <a:buChar char="•"/>
            </a:pPr>
            <a:r>
              <a:rPr lang="en-US" dirty="0"/>
              <a:t>The What of OER</a:t>
            </a:r>
          </a:p>
          <a:p>
            <a:pPr marL="628650" lvl="1" indent="-171450">
              <a:buFont typeface="Arial" panose="020B0604020202020204" pitchFamily="34" charset="0"/>
              <a:buChar char="•"/>
            </a:pPr>
            <a:r>
              <a:rPr lang="en-US" dirty="0"/>
              <a:t>Highlights from the University System of Georgia’s OER efforts, Affordable Learning Georgia. We will briefly look at ALGs in Georgia as a whole and then specifically at KSU;</a:t>
            </a:r>
          </a:p>
          <a:p>
            <a:pPr marL="628650" lvl="1" indent="-171450">
              <a:buFont typeface="Arial" panose="020B0604020202020204" pitchFamily="34" charset="0"/>
              <a:buChar char="•"/>
            </a:pPr>
            <a:r>
              <a:rPr lang="en-US" dirty="0"/>
              <a:t>and finally,</a:t>
            </a:r>
          </a:p>
          <a:p>
            <a:pPr marL="628650" lvl="1" indent="-171450">
              <a:buFont typeface="Arial" panose="020B0604020202020204" pitchFamily="34" charset="0"/>
              <a:buChar char="•"/>
            </a:pPr>
            <a:r>
              <a:rPr lang="en-US" dirty="0"/>
              <a:t>The Where of OER – or where you can find OER material and resources.</a:t>
            </a:r>
          </a:p>
        </p:txBody>
      </p:sp>
      <p:sp>
        <p:nvSpPr>
          <p:cNvPr id="4" name="Slide Number Placeholder 3"/>
          <p:cNvSpPr>
            <a:spLocks noGrp="1"/>
          </p:cNvSpPr>
          <p:nvPr>
            <p:ph type="sldNum" sz="quarter" idx="5"/>
          </p:nvPr>
        </p:nvSpPr>
        <p:spPr/>
        <p:txBody>
          <a:bodyPr/>
          <a:lstStyle/>
          <a:p>
            <a:fld id="{9A5B176C-BA56-4A6E-9EC9-62C85C7EC4BE}" type="slidenum">
              <a:rPr lang="en-US" smtClean="0"/>
              <a:t>2</a:t>
            </a:fld>
            <a:endParaRPr lang="en-US"/>
          </a:p>
        </p:txBody>
      </p:sp>
    </p:spTree>
    <p:extLst>
      <p:ext uri="{BB962C8B-B14F-4D97-AF65-F5344CB8AC3E}">
        <p14:creationId xmlns:p14="http://schemas.microsoft.com/office/powerpoint/2010/main" val="27030496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the rising cost of textbooks, students' ability to access their required learning materials can often be a barrier to fully participating in their courses and success in their studies. At the same time, the rapid change in technology continues to adapt how we engage with information.</a:t>
            </a:r>
          </a:p>
          <a:p>
            <a:endParaRPr lang="en-US" dirty="0"/>
          </a:p>
          <a:p>
            <a:r>
              <a:rPr lang="en-US" dirty="0"/>
              <a:t>[Chat service – textbooks available in the library always requested at the beginning of the semester]</a:t>
            </a:r>
          </a:p>
        </p:txBody>
      </p:sp>
      <p:sp>
        <p:nvSpPr>
          <p:cNvPr id="4" name="Slide Number Placeholder 3"/>
          <p:cNvSpPr>
            <a:spLocks noGrp="1"/>
          </p:cNvSpPr>
          <p:nvPr>
            <p:ph type="sldNum" sz="quarter" idx="5"/>
          </p:nvPr>
        </p:nvSpPr>
        <p:spPr/>
        <p:txBody>
          <a:bodyPr/>
          <a:lstStyle/>
          <a:p>
            <a:fld id="{9A5B176C-BA56-4A6E-9EC9-62C85C7EC4BE}" type="slidenum">
              <a:rPr lang="en-US" smtClean="0"/>
              <a:t>3</a:t>
            </a:fld>
            <a:endParaRPr lang="en-US"/>
          </a:p>
        </p:txBody>
      </p:sp>
    </p:spTree>
    <p:extLst>
      <p:ext uri="{BB962C8B-B14F-4D97-AF65-F5344CB8AC3E}">
        <p14:creationId xmlns:p14="http://schemas.microsoft.com/office/powerpoint/2010/main" val="2130767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US" dirty="0"/>
              <a:t>"Open Education Resources encompasses resources, tools and practices that are free of legal, financial and technical barriers and can be fully used, shared and adapted in the digital environment. Open Education maximizes the power of the Internet to make education more affordable, accessible and effective." They are characterized by the 5 R's (refer to graph).</a:t>
            </a:r>
          </a:p>
          <a:p>
            <a:pPr fontAlgn="base"/>
            <a:r>
              <a:rPr lang="en-US" dirty="0"/>
              <a:t>Source: Scholarly Publishing and Academic Resources Coalition (SPARC)</a:t>
            </a:r>
            <a:endParaRPr lang="en-US" dirty="0">
              <a:cs typeface="Calibri"/>
            </a:endParaRPr>
          </a:p>
        </p:txBody>
      </p:sp>
      <p:sp>
        <p:nvSpPr>
          <p:cNvPr id="4" name="Slide Number Placeholder 3"/>
          <p:cNvSpPr>
            <a:spLocks noGrp="1"/>
          </p:cNvSpPr>
          <p:nvPr>
            <p:ph type="sldNum" sz="quarter" idx="5"/>
          </p:nvPr>
        </p:nvSpPr>
        <p:spPr/>
        <p:txBody>
          <a:bodyPr/>
          <a:lstStyle/>
          <a:p>
            <a:fld id="{9A5B176C-BA56-4A6E-9EC9-62C85C7EC4BE}" type="slidenum">
              <a:rPr lang="en-US" smtClean="0"/>
              <a:t>4</a:t>
            </a:fld>
            <a:endParaRPr lang="en-US"/>
          </a:p>
        </p:txBody>
      </p:sp>
    </p:spTree>
    <p:extLst>
      <p:ext uri="{BB962C8B-B14F-4D97-AF65-F5344CB8AC3E}">
        <p14:creationId xmlns:p14="http://schemas.microsoft.com/office/powerpoint/2010/main" val="1385916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This 4 minute video give a succinct overview of open education resources by reporting on a review of the research on efficacy and perceptions of OER done by John Hilton and published in  2016.</a:t>
            </a:r>
          </a:p>
          <a:p>
            <a:endParaRPr lang="en-US"/>
          </a:p>
          <a:p>
            <a:r>
              <a:rPr lang="en-US"/>
              <a:t>“A Review of the Effectiveness &amp; Perceptions of Open Educational Resources As Compared to Textbooks” by Research Shorts, CC Reuse Allowed.</a:t>
            </a:r>
          </a:p>
          <a:p>
            <a:endParaRPr lang="en-US"/>
          </a:p>
          <a:p>
            <a:r>
              <a:rPr lang="en-US"/>
              <a:t>Original article: “Open educational resources and college textbook choices: a review of research on efficacy and perceptions,” by John Hilton (johnhilton@byu.edu), Educational Technology Research &amp; Development, Aug. 2016, Vol. 64, Issue 4, p. 573-590. At: https://login.proxy.kennesaw.edu/login?url=http://search.ebscohost.com/login.aspx?direct=true&amp;db=eue&amp;AN=116917798&amp;site=eds-live&amp;scope=site</a:t>
            </a:r>
          </a:p>
          <a:p>
            <a:endParaRPr lang="en-US"/>
          </a:p>
        </p:txBody>
      </p:sp>
      <p:sp>
        <p:nvSpPr>
          <p:cNvPr id="4" name="Slide Number Placeholder 3"/>
          <p:cNvSpPr>
            <a:spLocks noGrp="1"/>
          </p:cNvSpPr>
          <p:nvPr>
            <p:ph type="sldNum" sz="quarter" idx="5"/>
          </p:nvPr>
        </p:nvSpPr>
        <p:spPr/>
        <p:txBody>
          <a:bodyPr/>
          <a:lstStyle/>
          <a:p>
            <a:fld id="{9A5B176C-BA56-4A6E-9EC9-62C85C7EC4BE}" type="slidenum">
              <a:rPr lang="en-US" smtClean="0"/>
              <a:t>5</a:t>
            </a:fld>
            <a:endParaRPr lang="en-US"/>
          </a:p>
        </p:txBody>
      </p:sp>
    </p:spTree>
    <p:extLst>
      <p:ext uri="{BB962C8B-B14F-4D97-AF65-F5344CB8AC3E}">
        <p14:creationId xmlns:p14="http://schemas.microsoft.com/office/powerpoint/2010/main" val="307743572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look at the University System of Georgia’s OER work through Affordable</a:t>
            </a:r>
            <a:r>
              <a:rPr lang="en-US" sz="1200" b="0" i="0" kern="1200" dirty="0">
                <a:solidFill>
                  <a:schemeClr val="tx1"/>
                </a:solidFill>
                <a:effectLst/>
                <a:latin typeface="+mn-lt"/>
                <a:ea typeface="+mn-ea"/>
                <a:cs typeface="+mn-cs"/>
              </a:rPr>
              <a:t> Learning Georgia (ALG). ALG is a USG initiative to promote student success by supporting the implementation of affordable alternatives to expensive commercial textbooks, particularly </a:t>
            </a:r>
            <a:r>
              <a:rPr lang="en-US" sz="1200" b="0" i="0" u="none" strike="noStrike" kern="1200" dirty="0">
                <a:solidFill>
                  <a:schemeClr val="tx1"/>
                </a:solidFill>
                <a:effectLst/>
                <a:latin typeface="+mn-lt"/>
                <a:ea typeface="+mn-ea"/>
                <a:cs typeface="+mn-cs"/>
                <a:hlinkClick r:id="rId3"/>
              </a:rPr>
              <a:t>Open Education Resources</a:t>
            </a:r>
            <a:r>
              <a:rPr lang="en-US" sz="1200" b="0" i="0" kern="1200" dirty="0">
                <a:solidFill>
                  <a:schemeClr val="tx1"/>
                </a:solidFill>
                <a:effectLst/>
                <a:latin typeface="+mn-lt"/>
                <a:ea typeface="+mn-ea"/>
                <a:cs typeface="+mn-cs"/>
              </a:rPr>
              <a:t> (OER) and open textbooks such as </a:t>
            </a:r>
            <a:r>
              <a:rPr lang="en-US" sz="1200" b="0" i="0" u="none" strike="noStrike" kern="1200" dirty="0">
                <a:solidFill>
                  <a:schemeClr val="tx1"/>
                </a:solidFill>
                <a:effectLst/>
                <a:latin typeface="+mn-lt"/>
                <a:ea typeface="+mn-ea"/>
                <a:cs typeface="+mn-cs"/>
                <a:hlinkClick r:id="rId4"/>
              </a:rPr>
              <a:t>OpenStax Textbooks</a:t>
            </a:r>
            <a:r>
              <a:rPr lang="en-US" sz="1200" b="0" i="0" kern="1200" dirty="0">
                <a:solidFill>
                  <a:schemeClr val="tx1"/>
                </a:solidFill>
                <a:effectLst/>
                <a:latin typeface="+mn-lt"/>
                <a:ea typeface="+mn-ea"/>
                <a:cs typeface="+mn-cs"/>
              </a:rPr>
              <a:t>, that are both free and customizable for exactly what a faculty member would like to teach within their courses. ALG also encourages the use of electronic resources made available through GALILEO.</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ALG pursues these goals in a few primary ways:</a:t>
            </a: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Awarding </a:t>
            </a:r>
            <a:r>
              <a:rPr lang="en-US" sz="1200" b="0" i="0" u="none" strike="noStrike" kern="1200" dirty="0">
                <a:solidFill>
                  <a:schemeClr val="tx1"/>
                </a:solidFill>
                <a:effectLst/>
                <a:latin typeface="+mn-lt"/>
                <a:ea typeface="+mn-ea"/>
                <a:cs typeface="+mn-cs"/>
                <a:hlinkClick r:id="rId5"/>
              </a:rPr>
              <a:t>Textbook Transformation Grants</a:t>
            </a:r>
            <a:r>
              <a:rPr lang="en-US" sz="1200" b="0" i="0" kern="1200" dirty="0">
                <a:solidFill>
                  <a:schemeClr val="tx1"/>
                </a:solidFill>
                <a:effectLst/>
                <a:latin typeface="+mn-lt"/>
                <a:ea typeface="+mn-ea"/>
                <a:cs typeface="+mn-cs"/>
              </a:rPr>
              <a:t> to teams of faculty and professional staff to provide the time and support they need to transform their courses from requiring a commercial textbook to requiring OER, library, and other no- or low-cost resources.</a:t>
            </a:r>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Working with the </a:t>
            </a:r>
            <a:r>
              <a:rPr lang="en-US" sz="1200" b="0" i="0" u="none" strike="noStrike" kern="1200" dirty="0">
                <a:solidFill>
                  <a:schemeClr val="tx1"/>
                </a:solidFill>
                <a:effectLst/>
                <a:latin typeface="+mn-lt"/>
                <a:ea typeface="+mn-ea"/>
                <a:cs typeface="+mn-cs"/>
                <a:hlinkClick r:id="rId6"/>
              </a:rPr>
              <a:t>University of North Georgia Press</a:t>
            </a:r>
            <a:r>
              <a:rPr lang="en-US" sz="1200" b="0" i="0" kern="1200" dirty="0">
                <a:solidFill>
                  <a:schemeClr val="tx1"/>
                </a:solidFill>
                <a:effectLst/>
                <a:latin typeface="+mn-lt"/>
                <a:ea typeface="+mn-ea"/>
                <a:cs typeface="+mn-cs"/>
              </a:rPr>
              <a:t> to create new open textbooks for high-enrollment courses without an open textbook already available.</a:t>
            </a:r>
          </a:p>
          <a:p>
            <a:pPr marL="628650" lvl="1"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Making all grant-created and UNG Press-created open materials available and searchable through </a:t>
            </a:r>
            <a:r>
              <a:rPr lang="en-US" sz="1200" b="0" i="0" u="none" strike="noStrike" kern="1200" dirty="0">
                <a:solidFill>
                  <a:schemeClr val="tx1"/>
                </a:solidFill>
                <a:effectLst/>
                <a:latin typeface="+mn-lt"/>
                <a:ea typeface="+mn-ea"/>
                <a:cs typeface="+mn-cs"/>
                <a:hlinkClick r:id="rId7"/>
              </a:rPr>
              <a:t>GALILEO Open Learning Materials</a:t>
            </a:r>
            <a:r>
              <a:rPr lang="en-US" sz="1200" b="0" i="0" kern="1200" dirty="0">
                <a:solidFill>
                  <a:schemeClr val="tx1"/>
                </a:solidFill>
                <a:effectLst/>
                <a:latin typeface="+mn-lt"/>
                <a:ea typeface="+mn-ea"/>
                <a:cs typeface="+mn-cs"/>
              </a:rPr>
              <a:t>, an OER repository.</a:t>
            </a:r>
          </a:p>
          <a:p>
            <a:pPr marL="628650" lvl="1"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en-US" sz="1200" b="0" i="0" kern="1200" dirty="0">
                <a:solidFill>
                  <a:schemeClr val="tx1"/>
                </a:solidFill>
                <a:effectLst/>
                <a:latin typeface="+mn-lt"/>
                <a:ea typeface="+mn-ea"/>
                <a:cs typeface="+mn-cs"/>
              </a:rPr>
              <a:t>Raising awareness of textbook affordability on each campus through our </a:t>
            </a:r>
            <a:r>
              <a:rPr lang="en-US" sz="1200" b="0" i="0" u="none" strike="noStrike" kern="1200" dirty="0">
                <a:solidFill>
                  <a:schemeClr val="tx1"/>
                </a:solidFill>
                <a:effectLst/>
                <a:latin typeface="+mn-lt"/>
                <a:ea typeface="+mn-ea"/>
                <a:cs typeface="+mn-cs"/>
                <a:hlinkClick r:id="rId8"/>
              </a:rPr>
              <a:t>ALG Campus Champions and Library Coordinators</a:t>
            </a:r>
            <a:r>
              <a:rPr lang="en-US" sz="1200" b="0" i="0" kern="1200" dirty="0">
                <a:solidFill>
                  <a:schemeClr val="tx1"/>
                </a:solidFill>
                <a:effectLst/>
                <a:latin typeface="+mn-lt"/>
                <a:ea typeface="+mn-ea"/>
                <a:cs typeface="+mn-cs"/>
              </a:rPr>
              <a:t>.</a:t>
            </a:r>
          </a:p>
          <a:p>
            <a:pPr marL="628650" lvl="1" indent="-171450">
              <a:buFont typeface="Arial" panose="020B0604020202020204" pitchFamily="34" charset="0"/>
              <a:buChar char="•"/>
            </a:pPr>
            <a:endParaRPr lang="en-US" sz="1200" b="0" i="0" kern="1200" dirty="0">
              <a:solidFill>
                <a:schemeClr val="tx1"/>
              </a:solidFill>
              <a:effectLst/>
              <a:latin typeface="+mn-lt"/>
              <a:ea typeface="+mn-ea"/>
              <a:cs typeface="+mn-cs"/>
            </a:endParaRPr>
          </a:p>
          <a:p>
            <a:pPr marL="0" lvl="0" indent="0">
              <a:buFont typeface="Arial" panose="020B0604020202020204" pitchFamily="34" charset="0"/>
              <a:buNone/>
            </a:pPr>
            <a:r>
              <a:rPr lang="en-US" sz="1200" b="0" i="0" kern="1200" dirty="0">
                <a:solidFill>
                  <a:schemeClr val="tx1"/>
                </a:solidFill>
                <a:effectLst/>
                <a:latin typeface="+mn-lt"/>
                <a:ea typeface="+mn-ea"/>
                <a:cs typeface="+mn-cs"/>
              </a:rPr>
              <a:t>ALG began as a GALILEO pilot initiative in 2013 addressing both Complete College Georgia and the </a:t>
            </a:r>
            <a:r>
              <a:rPr lang="en-US" sz="1200" b="0" i="0" u="none" strike="noStrike" kern="1200" dirty="0">
                <a:solidFill>
                  <a:schemeClr val="tx1"/>
                </a:solidFill>
                <a:effectLst/>
                <a:latin typeface="+mn-lt"/>
                <a:ea typeface="+mn-ea"/>
                <a:cs typeface="+mn-cs"/>
                <a:hlinkClick r:id="rId9"/>
              </a:rPr>
              <a:t>USG 2013-2018 Strategic Plan’s Imperativ1</a:t>
            </a:r>
            <a:r>
              <a:rPr lang="en-US" sz="1200" b="0" i="0" kern="1200" dirty="0">
                <a:solidFill>
                  <a:schemeClr val="tx1"/>
                </a:solidFill>
                <a:effectLst/>
                <a:latin typeface="+mn-lt"/>
                <a:ea typeface="+mn-ea"/>
                <a:cs typeface="+mn-cs"/>
              </a:rPr>
              <a:t>. </a:t>
            </a:r>
          </a:p>
          <a:p>
            <a:pPr marL="0" lvl="0" indent="0">
              <a:buFont typeface="Arial" panose="020B0604020202020204" pitchFamily="34" charset="0"/>
              <a:buNone/>
            </a:pPr>
            <a:endParaRPr lang="en-US" sz="1200" b="0" i="0" kern="1200" dirty="0">
              <a:solidFill>
                <a:schemeClr val="tx1"/>
              </a:solidFill>
              <a:effectLst/>
              <a:latin typeface="+mn-lt"/>
              <a:ea typeface="+mn-ea"/>
              <a:cs typeface="+mn-cs"/>
            </a:endParaRPr>
          </a:p>
          <a:p>
            <a:pPr marL="0" lvl="0" indent="0">
              <a:buFont typeface="Arial" panose="020B0604020202020204" pitchFamily="34" charset="0"/>
              <a:buNone/>
            </a:pPr>
            <a:r>
              <a:rPr lang="en-US" sz="1200" b="0" i="0" kern="1200" dirty="0">
                <a:solidFill>
                  <a:schemeClr val="tx1"/>
                </a:solidFill>
                <a:effectLst/>
                <a:latin typeface="+mn-lt"/>
                <a:ea typeface="+mn-ea"/>
                <a:cs typeface="+mn-cs"/>
              </a:rPr>
              <a:t>ALG was funded in 2014 by the state legislature.</a:t>
            </a:r>
          </a:p>
        </p:txBody>
      </p:sp>
      <p:sp>
        <p:nvSpPr>
          <p:cNvPr id="4" name="Slide Number Placeholder 3"/>
          <p:cNvSpPr>
            <a:spLocks noGrp="1"/>
          </p:cNvSpPr>
          <p:nvPr>
            <p:ph type="sldNum" sz="quarter" idx="5"/>
          </p:nvPr>
        </p:nvSpPr>
        <p:spPr/>
        <p:txBody>
          <a:bodyPr/>
          <a:lstStyle/>
          <a:p>
            <a:fld id="{9A5B176C-BA56-4A6E-9EC9-62C85C7EC4BE}" type="slidenum">
              <a:rPr lang="en-US" smtClean="0"/>
              <a:t>6</a:t>
            </a:fld>
            <a:endParaRPr lang="en-US"/>
          </a:p>
        </p:txBody>
      </p:sp>
    </p:spTree>
    <p:extLst>
      <p:ext uri="{BB962C8B-B14F-4D97-AF65-F5344CB8AC3E}">
        <p14:creationId xmlns:p14="http://schemas.microsoft.com/office/powerpoint/2010/main" val="2445916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cs typeface="Calibri"/>
              </a:rPr>
              <a:t>Earlier we saw a summary of the national research on OER efficacy and perceptions published in 2016. Let's look at the these same issues related to Georgia as reported in the ALG Data Dashboard Report from Spring 2019.</a:t>
            </a:r>
          </a:p>
        </p:txBody>
      </p:sp>
      <p:sp>
        <p:nvSpPr>
          <p:cNvPr id="4" name="Slide Number Placeholder 3"/>
          <p:cNvSpPr>
            <a:spLocks noGrp="1"/>
          </p:cNvSpPr>
          <p:nvPr>
            <p:ph type="sldNum" sz="quarter" idx="5"/>
          </p:nvPr>
        </p:nvSpPr>
        <p:spPr/>
        <p:txBody>
          <a:bodyPr/>
          <a:lstStyle/>
          <a:p>
            <a:fld id="{9A5B176C-BA56-4A6E-9EC9-62C85C7EC4BE}" type="slidenum">
              <a:rPr lang="en-US" smtClean="0"/>
              <a:t>7</a:t>
            </a:fld>
            <a:endParaRPr lang="en-US"/>
          </a:p>
        </p:txBody>
      </p:sp>
    </p:spTree>
    <p:extLst>
      <p:ext uri="{BB962C8B-B14F-4D97-AF65-F5344CB8AC3E}">
        <p14:creationId xmlns:p14="http://schemas.microsoft.com/office/powerpoint/2010/main" val="37692012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[Ctrl Click image to bring up: ALG Data Dashboard </a:t>
            </a:r>
            <a:r>
              <a:rPr lang="en-US" dirty="0">
                <a:hlinkClick r:id="rId3"/>
              </a:rPr>
              <a:t>https://www.affordablelearninggeorgia.org/about/powerbi</a:t>
            </a:r>
            <a:r>
              <a:rPr lang="en-US" dirty="0"/>
              <a:t>]</a:t>
            </a:r>
          </a:p>
          <a:p>
            <a:r>
              <a:rPr lang="en-US" dirty="0"/>
              <a:t>The Data Dashboard looks at four key indicators:</a:t>
            </a:r>
          </a:p>
          <a:p>
            <a:pPr marL="685800" lvl="1" indent="-228600">
              <a:buFont typeface="+mj-lt"/>
              <a:buAutoNum type="arabicPeriod"/>
            </a:pPr>
            <a:r>
              <a:rPr lang="en-US" dirty="0"/>
              <a:t>Total Student Savings</a:t>
            </a:r>
          </a:p>
          <a:p>
            <a:pPr marL="685800" lvl="1" indent="-228600">
              <a:buFont typeface="+mj-lt"/>
              <a:buAutoNum type="arabicPeriod"/>
            </a:pPr>
            <a:r>
              <a:rPr lang="en-US" dirty="0"/>
              <a:t>Total Number of Students Affected</a:t>
            </a:r>
          </a:p>
          <a:p>
            <a:pPr marL="685800" lvl="1" indent="-228600">
              <a:buFont typeface="+mj-lt"/>
              <a:buAutoNum type="arabicPeriod"/>
            </a:pPr>
            <a:r>
              <a:rPr lang="en-US" dirty="0"/>
              <a:t>Total Grants Awarded</a:t>
            </a:r>
          </a:p>
          <a:p>
            <a:pPr marL="685800" lvl="1" indent="-228600">
              <a:buFont typeface="+mj-lt"/>
              <a:buAutoNum type="arabicPeriod"/>
            </a:pPr>
            <a:r>
              <a:rPr lang="en-US" dirty="0"/>
              <a:t>Student Perceptions / Learning Outcomes / Retention </a:t>
            </a:r>
            <a:r>
              <a:rPr lang="en-US" dirty="0">
                <a:sym typeface="Wingdings" panose="05000000000000000000" pitchFamily="2" charset="2"/>
              </a:rPr>
              <a:t> </a:t>
            </a:r>
            <a:r>
              <a:rPr lang="en-US" b="1" dirty="0">
                <a:sym typeface="Wingdings" panose="05000000000000000000" pitchFamily="2" charset="2"/>
              </a:rPr>
              <a:t>SEE pages 5, 6, &amp; 7 of AFG Final Report Summary</a:t>
            </a:r>
            <a:endParaRPr lang="en-US" dirty="0"/>
          </a:p>
        </p:txBody>
      </p:sp>
      <p:sp>
        <p:nvSpPr>
          <p:cNvPr id="4" name="Slide Number Placeholder 3"/>
          <p:cNvSpPr>
            <a:spLocks noGrp="1"/>
          </p:cNvSpPr>
          <p:nvPr>
            <p:ph type="sldNum" sz="quarter" idx="5"/>
          </p:nvPr>
        </p:nvSpPr>
        <p:spPr/>
        <p:txBody>
          <a:bodyPr/>
          <a:lstStyle/>
          <a:p>
            <a:fld id="{9A5B176C-BA56-4A6E-9EC9-62C85C7EC4BE}" type="slidenum">
              <a:rPr lang="en-US" smtClean="0"/>
              <a:t>8</a:t>
            </a:fld>
            <a:endParaRPr lang="en-US"/>
          </a:p>
        </p:txBody>
      </p:sp>
    </p:spTree>
    <p:extLst>
      <p:ext uri="{BB962C8B-B14F-4D97-AF65-F5344CB8AC3E}">
        <p14:creationId xmlns:p14="http://schemas.microsoft.com/office/powerpoint/2010/main" val="38005833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OER - Research Guide Presentation Guide (</a:t>
            </a:r>
            <a:r>
              <a:rPr lang="en-US" sz="1200" u="none" strike="noStrike" kern="1200" dirty="0">
                <a:solidFill>
                  <a:schemeClr val="tx1"/>
                </a:solidFill>
                <a:effectLst/>
                <a:latin typeface="+mn-lt"/>
                <a:ea typeface="+mn-ea"/>
                <a:cs typeface="+mn-cs"/>
                <a:hlinkClick r:id="rId3"/>
              </a:rPr>
              <a:t>http://libguides.kennesaw.edu/oer/affordablelearninggeorgia</a:t>
            </a:r>
            <a:r>
              <a:rPr lang="en-US" sz="1200" kern="1200" dirty="0">
                <a:solidFill>
                  <a:schemeClr val="tx1"/>
                </a:solidFill>
                <a:effectLst/>
                <a:latin typeface="+mn-lt"/>
                <a:ea typeface="+mn-ea"/>
                <a:cs typeface="+mn-cs"/>
              </a:rPr>
              <a:t>)</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Brief overview </a:t>
            </a:r>
            <a:r>
              <a:rPr lang="en-US" sz="1200" kern="1200" dirty="0">
                <a:solidFill>
                  <a:schemeClr val="tx1"/>
                </a:solidFill>
                <a:effectLst/>
                <a:latin typeface="+mn-lt"/>
                <a:ea typeface="+mn-ea"/>
                <a:cs typeface="+mn-cs"/>
              </a:rPr>
              <a:t>of these tabs: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Home</a:t>
            </a:r>
            <a:r>
              <a:rPr lang="en-US" sz="1200" kern="1200" dirty="0">
                <a:solidFill>
                  <a:schemeClr val="tx1"/>
                </a:solidFill>
                <a:effectLst/>
                <a:latin typeface="+mn-lt"/>
                <a:ea typeface="+mn-ea"/>
                <a:cs typeface="+mn-cs"/>
              </a:rPr>
              <a:t> (Basically it's all "What is OER?“)</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Guide to OER Terms </a:t>
            </a:r>
            <a:r>
              <a:rPr lang="en-US" sz="1200" kern="1200" dirty="0">
                <a:solidFill>
                  <a:schemeClr val="tx1"/>
                </a:solidFill>
                <a:effectLst/>
                <a:latin typeface="+mn-lt"/>
                <a:ea typeface="+mn-ea"/>
                <a:cs typeface="+mn-cs"/>
              </a:rPr>
              <a:t>(Creative Common's licenses, Public Domain, Glossary) </a:t>
            </a:r>
            <a:r>
              <a:rPr lang="en-US" sz="1200" kern="1200" dirty="0">
                <a:solidFill>
                  <a:schemeClr val="tx1"/>
                </a:solidFill>
                <a:effectLst/>
                <a:latin typeface="+mn-lt"/>
                <a:ea typeface="+mn-ea"/>
                <a:cs typeface="+mn-cs"/>
                <a:sym typeface="Wingdings" panose="05000000000000000000" pitchFamily="2" charset="2"/>
              </a:rPr>
              <a:t> PROMOTE Friday’s Creative Commons presentation</a:t>
            </a: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ALG</a:t>
            </a:r>
            <a:r>
              <a:rPr lang="en-US" sz="1200" kern="1200" dirty="0">
                <a:solidFill>
                  <a:schemeClr val="tx1"/>
                </a:solidFill>
                <a:effectLst/>
                <a:latin typeface="+mn-lt"/>
                <a:ea typeface="+mn-ea"/>
                <a:cs typeface="+mn-cs"/>
              </a:rPr>
              <a:t> (Links to info about Textbook Transformation Grants)</a:t>
            </a:r>
          </a:p>
          <a:p>
            <a:pPr lvl="0"/>
            <a:endParaRPr lang="en-US" sz="1200" kern="1200" dirty="0">
              <a:solidFill>
                <a:schemeClr val="tx1"/>
              </a:solidFill>
              <a:effectLst/>
              <a:latin typeface="+mn-lt"/>
              <a:ea typeface="+mn-ea"/>
              <a:cs typeface="+mn-cs"/>
            </a:endParaRPr>
          </a:p>
          <a:p>
            <a:pPr lvl="0"/>
            <a:r>
              <a:rPr lang="en-US" sz="1200" i="1" kern="1200" dirty="0">
                <a:solidFill>
                  <a:schemeClr val="tx1"/>
                </a:solidFill>
                <a:effectLst/>
                <a:latin typeface="+mn-lt"/>
                <a:ea typeface="+mn-ea"/>
                <a:cs typeface="+mn-cs"/>
              </a:rPr>
              <a:t>More in-depth </a:t>
            </a:r>
            <a:r>
              <a:rPr lang="en-US" sz="1200" kern="1200" dirty="0">
                <a:solidFill>
                  <a:schemeClr val="tx1"/>
                </a:solidFill>
                <a:effectLst/>
                <a:latin typeface="+mn-lt"/>
                <a:ea typeface="+mn-ea"/>
                <a:cs typeface="+mn-cs"/>
              </a:rPr>
              <a:t>overview of these tabs: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Open Educational Resources</a:t>
            </a:r>
            <a:r>
              <a:rPr lang="en-US" sz="1200" kern="1200" dirty="0">
                <a:solidFill>
                  <a:schemeClr val="tx1"/>
                </a:solidFill>
                <a:effectLst/>
                <a:latin typeface="+mn-lt"/>
                <a:ea typeface="+mn-ea"/>
                <a:cs typeface="+mn-cs"/>
              </a:rPr>
              <a:t>: Open Textbooks &amp; Open Access Books (DOAB)</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a:t>
            </a:r>
            <a:r>
              <a:rPr lang="en-US" sz="1200" b="1" kern="1200" dirty="0">
                <a:solidFill>
                  <a:schemeClr val="tx1"/>
                </a:solidFill>
                <a:effectLst/>
                <a:latin typeface="+mn-lt"/>
                <a:ea typeface="+mn-ea"/>
                <a:cs typeface="+mn-cs"/>
              </a:rPr>
              <a:t>OER Repositories</a:t>
            </a:r>
            <a:r>
              <a:rPr lang="en-US" sz="1200" kern="1200" dirty="0">
                <a:solidFill>
                  <a:schemeClr val="tx1"/>
                </a:solidFill>
                <a:effectLst/>
                <a:latin typeface="+mn-lt"/>
                <a:ea typeface="+mn-ea"/>
                <a:cs typeface="+mn-cs"/>
              </a:rPr>
              <a:t>: "These open materials can be adapted to make your own OER." </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Demo a search using "Mason OER </a:t>
            </a:r>
            <a:r>
              <a:rPr lang="en-US" sz="1200" kern="1200" dirty="0" err="1">
                <a:solidFill>
                  <a:schemeClr val="tx1"/>
                </a:solidFill>
                <a:effectLst/>
                <a:latin typeface="+mn-lt"/>
                <a:ea typeface="+mn-ea"/>
                <a:cs typeface="+mn-cs"/>
              </a:rPr>
              <a:t>Metafinder</a:t>
            </a:r>
            <a:r>
              <a:rPr lang="en-US" sz="1200" kern="1200" dirty="0">
                <a:solidFill>
                  <a:schemeClr val="tx1"/>
                </a:solidFill>
                <a:effectLst/>
                <a:latin typeface="+mn-lt"/>
                <a:ea typeface="+mn-ea"/>
                <a:cs typeface="+mn-cs"/>
              </a:rPr>
              <a:t> (MOM)" --&gt; search for "music appreciation" (MOM searches several of OER dbases)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Promo "Georgia Repositories"</a:t>
            </a:r>
          </a:p>
          <a:p>
            <a:pPr lvl="0"/>
            <a:r>
              <a:rPr lang="en-US" sz="1200" kern="1200" dirty="0">
                <a:solidFill>
                  <a:schemeClr val="tx1"/>
                </a:solidFill>
                <a:effectLst/>
                <a:latin typeface="+mn-lt"/>
                <a:ea typeface="+mn-ea"/>
                <a:cs typeface="+mn-cs"/>
              </a:rPr>
              <a:t>               Open Digital Commons: Select "Collections" --&gt; "Open Educational Resources“</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               Open "GALILEO Open Learning Materials:" --&gt; All USG Open Textbooks</a:t>
            </a:r>
          </a:p>
          <a:p>
            <a:pPr lvl="0"/>
            <a:r>
              <a:rPr lang="en-US" sz="1200" kern="1200" dirty="0">
                <a:solidFill>
                  <a:schemeClr val="tx1"/>
                </a:solidFill>
                <a:effectLst/>
                <a:latin typeface="+mn-lt"/>
                <a:ea typeface="+mn-ea"/>
                <a:cs typeface="+mn-cs"/>
              </a:rPr>
              <a:t> </a:t>
            </a:r>
          </a:p>
          <a:p>
            <a:pPr lvl="0"/>
            <a:r>
              <a:rPr lang="en-US" sz="1200" kern="1200" dirty="0">
                <a:solidFill>
                  <a:schemeClr val="tx1"/>
                </a:solidFill>
                <a:effectLst/>
                <a:latin typeface="+mn-lt"/>
                <a:ea typeface="+mn-ea"/>
                <a:cs typeface="+mn-cs"/>
              </a:rPr>
              <a:t>     </a:t>
            </a:r>
            <a:r>
              <a:rPr lang="en-US" sz="1200" i="1" kern="1200" dirty="0">
                <a:solidFill>
                  <a:schemeClr val="tx1"/>
                </a:solidFill>
                <a:effectLst/>
                <a:latin typeface="+mn-lt"/>
                <a:ea typeface="+mn-ea"/>
                <a:cs typeface="+mn-cs"/>
              </a:rPr>
              <a:t>End with </a:t>
            </a:r>
            <a:r>
              <a:rPr lang="en-US" sz="1200" kern="1200" dirty="0">
                <a:solidFill>
                  <a:schemeClr val="tx1"/>
                </a:solidFill>
                <a:effectLst/>
                <a:latin typeface="+mn-lt"/>
                <a:ea typeface="+mn-ea"/>
                <a:cs typeface="+mn-cs"/>
              </a:rPr>
              <a:t>“Learn More” tab </a:t>
            </a:r>
            <a:r>
              <a:rPr lang="en-US" sz="1200" kern="1200" dirty="0">
                <a:solidFill>
                  <a:schemeClr val="tx1"/>
                </a:solidFill>
                <a:effectLst/>
                <a:latin typeface="+mn-lt"/>
                <a:ea typeface="+mn-ea"/>
                <a:cs typeface="+mn-cs"/>
                <a:sym typeface="Wingdings" panose="05000000000000000000" pitchFamily="2" charset="2"/>
              </a:rPr>
              <a:t></a:t>
            </a:r>
            <a:r>
              <a:rPr lang="en-US" sz="1200" kern="1200" dirty="0">
                <a:solidFill>
                  <a:schemeClr val="tx1"/>
                </a:solidFill>
                <a:effectLst/>
                <a:latin typeface="+mn-lt"/>
                <a:ea typeface="+mn-ea"/>
                <a:cs typeface="+mn-cs"/>
              </a:rPr>
              <a:t> “Additional Resources” has Tutorials about finding and creating OER.</a:t>
            </a:r>
          </a:p>
        </p:txBody>
      </p:sp>
      <p:sp>
        <p:nvSpPr>
          <p:cNvPr id="4" name="Slide Number Placeholder 3"/>
          <p:cNvSpPr>
            <a:spLocks noGrp="1"/>
          </p:cNvSpPr>
          <p:nvPr>
            <p:ph type="sldNum" sz="quarter" idx="5"/>
          </p:nvPr>
        </p:nvSpPr>
        <p:spPr/>
        <p:txBody>
          <a:bodyPr/>
          <a:lstStyle/>
          <a:p>
            <a:fld id="{9A5B176C-BA56-4A6E-9EC9-62C85C7EC4BE}" type="slidenum">
              <a:rPr lang="en-US" smtClean="0"/>
              <a:t>9</a:t>
            </a:fld>
            <a:endParaRPr lang="en-US"/>
          </a:p>
        </p:txBody>
      </p:sp>
    </p:spTree>
    <p:extLst>
      <p:ext uri="{BB962C8B-B14F-4D97-AF65-F5344CB8AC3E}">
        <p14:creationId xmlns:p14="http://schemas.microsoft.com/office/powerpoint/2010/main" val="1233798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8EB9FF-0CF2-44B5-86C2-241CD81F379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84EFE54-4D33-496F-BB7D-90A34FD323C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FE0F90-CB00-48A2-9E51-623E87D300E4}"/>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16085298-9DB0-4BAB-AE52-E38E9EDDD3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1D9278E-6DDC-4ADC-8041-A2586F076BD4}"/>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3826731074"/>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A67EF4-6D92-407A-A271-7DA41AF8288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06E67EF-B35D-4A93-A860-6183FADFCCB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B0CDDA-87B5-497F-BB96-A0CE9F269CCF}"/>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E81B7F00-E819-4218-8C2A-44DC8FE67B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A08E12-1F94-41D7-B355-0B0364BDFA6E}"/>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23833777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8E9F84A-0C70-4A03-9FC8-A2AD6527F55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C27C569-2E9C-438D-8804-E5635DA25DC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FF45A6-E3DF-4D00-AEC8-E00DEC0C9582}"/>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7D4F2489-C327-449E-B2F1-75D9D454CA0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16BB62-B713-40BC-AF35-DE69ECF134ED}"/>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340057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487FA6-4183-474E-8AF8-DE30F6B87C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FF2625-BECB-4A53-9D72-5C76FA58ABC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50BE1B3-278A-4623-9901-8B8612F75D80}"/>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EA675667-623D-4A1A-8CA8-07509A1BC28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A8F2A19-1FF0-45DA-9E70-7F8544FD37F8}"/>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20618428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68B44-76F7-4386-A114-168F520B982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23C4315-6D6E-498D-8752-998834B3815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AD9F94-E19B-4CC8-8AA8-7FAD4B6667E8}"/>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DAC4F6B7-CF0E-4498-BF95-ECD0B20D377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B5DC971-8582-4465-AA52-E620ADA17E9D}"/>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20841817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D55D15-CC33-435C-9B73-D2E22D46088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956912B-5B52-4B80-A87E-B6573C675B1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8789AB1-D2F7-4134-8431-3327504535C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9DA6299-6430-49C6-A3DE-73EAC4628183}"/>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6" name="Footer Placeholder 5">
            <a:extLst>
              <a:ext uri="{FF2B5EF4-FFF2-40B4-BE49-F238E27FC236}">
                <a16:creationId xmlns:a16="http://schemas.microsoft.com/office/drawing/2014/main" id="{8CCA0273-478E-4DE2-BFC1-BB56F774EFB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6EA7F8-C2BE-4B30-B584-00BF6BE76DAE}"/>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24279191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B676D-DBFE-4BD8-A450-874F95AD832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9FDD262-D489-4066-BBBA-5B87912DC9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FE4864B-583B-46BC-BB9E-603E0F7A1833}"/>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52583E-D7BF-4108-A301-5EEFAAF878F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BB05172-A999-4F0D-89DE-3E69198FE5B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BD380D3-E86F-4565-AE40-18CDE2CFB5B8}"/>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8" name="Footer Placeholder 7">
            <a:extLst>
              <a:ext uri="{FF2B5EF4-FFF2-40B4-BE49-F238E27FC236}">
                <a16:creationId xmlns:a16="http://schemas.microsoft.com/office/drawing/2014/main" id="{23243E49-E2E3-4AD6-9FAE-BF6BF0884A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114E406-6284-4CF1-972B-FE367C76AA53}"/>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1524102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0F1AB-EE0F-44DF-895A-357D0BF746C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4CD213D-89E1-4D3F-A9F0-983B3B3520E5}"/>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4" name="Footer Placeholder 3">
            <a:extLst>
              <a:ext uri="{FF2B5EF4-FFF2-40B4-BE49-F238E27FC236}">
                <a16:creationId xmlns:a16="http://schemas.microsoft.com/office/drawing/2014/main" id="{B5944B2B-1C42-4300-9281-E49F8DE1530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0A397FD-00BA-4DB8-8E59-A785B4F13565}"/>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470354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690870-348D-4A83-8C11-CA1A5033B8A2}"/>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3" name="Footer Placeholder 2">
            <a:extLst>
              <a:ext uri="{FF2B5EF4-FFF2-40B4-BE49-F238E27FC236}">
                <a16:creationId xmlns:a16="http://schemas.microsoft.com/office/drawing/2014/main" id="{05D4D7A3-EFA2-4FAF-8E87-4BD22C019DD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45856D56-6EA7-43C7-9AD1-742F6D84A603}"/>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3281784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3FC4AD-7ED7-4418-93A1-6228A2EB0FE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32518AB7-3C51-4C2E-B846-02B0A5FFBE4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943DE37-D8AF-4F6B-8FD0-A081F09B878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CDACF2F-B0E3-46B2-9136-61D45DD7E1CD}"/>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6" name="Footer Placeholder 5">
            <a:extLst>
              <a:ext uri="{FF2B5EF4-FFF2-40B4-BE49-F238E27FC236}">
                <a16:creationId xmlns:a16="http://schemas.microsoft.com/office/drawing/2014/main" id="{E914F578-A6A7-470E-B89A-2DF1A3AF1E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314481E-184E-4CB9-A892-60415107AC36}"/>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1387982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6228E-B9D8-42B9-961B-4E77918EF5A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4033175-5211-482C-B657-8098B7BE638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528FA27-A056-4105-8F12-1272C022EC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8FD6AAD-F61E-4305-B69C-61C5CC14FBAF}"/>
              </a:ext>
            </a:extLst>
          </p:cNvPr>
          <p:cNvSpPr>
            <a:spLocks noGrp="1"/>
          </p:cNvSpPr>
          <p:nvPr>
            <p:ph type="dt" sz="half" idx="10"/>
          </p:nvPr>
        </p:nvSpPr>
        <p:spPr/>
        <p:txBody>
          <a:bodyPr/>
          <a:lstStyle/>
          <a:p>
            <a:fld id="{F7084775-0570-4071-B084-9634F7E9C09B}" type="datetimeFigureOut">
              <a:rPr lang="en-US" smtClean="0"/>
              <a:t>10/31/2019</a:t>
            </a:fld>
            <a:endParaRPr lang="en-US"/>
          </a:p>
        </p:txBody>
      </p:sp>
      <p:sp>
        <p:nvSpPr>
          <p:cNvPr id="6" name="Footer Placeholder 5">
            <a:extLst>
              <a:ext uri="{FF2B5EF4-FFF2-40B4-BE49-F238E27FC236}">
                <a16:creationId xmlns:a16="http://schemas.microsoft.com/office/drawing/2014/main" id="{B016EB2E-C426-42E1-8FC0-9E420338A68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5D046BB-D393-497C-9FD8-FD6003F56B3D}"/>
              </a:ext>
            </a:extLst>
          </p:cNvPr>
          <p:cNvSpPr>
            <a:spLocks noGrp="1"/>
          </p:cNvSpPr>
          <p:nvPr>
            <p:ph type="sldNum" sz="quarter" idx="12"/>
          </p:nvPr>
        </p:nvSpPr>
        <p:spPr/>
        <p:txBody>
          <a:bodyPr/>
          <a:lstStyle/>
          <a:p>
            <a:fld id="{F83511D3-08D6-4F23-8B2F-06C4DD48C332}" type="slidenum">
              <a:rPr lang="en-US" smtClean="0"/>
              <a:t>‹#›</a:t>
            </a:fld>
            <a:endParaRPr lang="en-US"/>
          </a:p>
        </p:txBody>
      </p:sp>
    </p:spTree>
    <p:extLst>
      <p:ext uri="{BB962C8B-B14F-4D97-AF65-F5344CB8AC3E}">
        <p14:creationId xmlns:p14="http://schemas.microsoft.com/office/powerpoint/2010/main" val="116683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3000"/>
                <a:satMod val="150000"/>
                <a:shade val="98000"/>
                <a:lumMod val="102000"/>
              </a:schemeClr>
            </a:gs>
            <a:gs pos="50000">
              <a:schemeClr val="bg1">
                <a:tint val="98000"/>
                <a:satMod val="130000"/>
                <a:shade val="90000"/>
                <a:lumMod val="103000"/>
              </a:schemeClr>
            </a:gs>
            <a:gs pos="100000">
              <a:schemeClr val="bg1">
                <a:shade val="63000"/>
                <a:satMod val="12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BE8DC8C-49B4-471D-830C-71053E22FFD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B823D40-43F3-4D88-A168-66863DE354D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21BCA7-0E9E-4078-ACA8-766CCE51C2E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084775-0570-4071-B084-9634F7E9C09B}" type="datetimeFigureOut">
              <a:rPr lang="en-US" smtClean="0"/>
              <a:t>10/31/2019</a:t>
            </a:fld>
            <a:endParaRPr lang="en-US"/>
          </a:p>
        </p:txBody>
      </p:sp>
      <p:sp>
        <p:nvSpPr>
          <p:cNvPr id="5" name="Footer Placeholder 4">
            <a:extLst>
              <a:ext uri="{FF2B5EF4-FFF2-40B4-BE49-F238E27FC236}">
                <a16:creationId xmlns:a16="http://schemas.microsoft.com/office/drawing/2014/main" id="{9B433627-A039-4109-A0D1-06D9983939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870527D-AEA5-437A-A612-DAEDECBCF6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3511D3-08D6-4F23-8B2F-06C4DD48C332}" type="slidenum">
              <a:rPr lang="en-US" smtClean="0"/>
              <a:t>‹#›</a:t>
            </a:fld>
            <a:endParaRPr lang="en-US"/>
          </a:p>
        </p:txBody>
      </p:sp>
    </p:spTree>
    <p:extLst>
      <p:ext uri="{BB962C8B-B14F-4D97-AF65-F5344CB8AC3E}">
        <p14:creationId xmlns:p14="http://schemas.microsoft.com/office/powerpoint/2010/main" val="16146870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https://creativecommons.org/licenses/by/4.0/"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www.pexels.com/photo/woman-reading-a-book-sitting-on-mattress-near-the-blue-string-light-inside-the-room-1282293/"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hyperlink" Target="https://www.pexels.com/photo-license/" TargetMode="External"/><Relationship Id="rId4" Type="http://schemas.openxmlformats.org/officeDocument/2006/relationships/hyperlink" Target="https://www.pexels.com/@ivandrei-pretorius-457987"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creativecommons.org/licenses/by/2.0/" TargetMode="External"/><Relationship Id="rId5" Type="http://schemas.openxmlformats.org/officeDocument/2006/relationships/hyperlink" Target="https://flickr.com/photos/stevenpisano/" TargetMode="External"/><Relationship Id="rId4" Type="http://schemas.openxmlformats.org/officeDocument/2006/relationships/hyperlink" Target="https://flickr.com/photos/stevenpisano/15533473283/in/photolist-pED7qT-pP6fW1-qfUv5J-pKzhbU-6SDmf8-qeW2HE-mEY1kc-qw1KXj-qUpEQW-qLJ7mD-4HJVfN-q3GNJf-rq1Pkq-q3HhF9-nJgmh7-eeNbA4-qfUuBj-pyYxD7-pPTrDS-qHNuhY-qHJha8-pohK3u-rbYymM-p7cWHU-ceQ3TU-qz8jku-qxoRFo-qi1kHu-qghkh3-qKVNfF-qw1Sk9-rsB7bV-qriRi2-pwVQUs-qBA4gW-6SHqMs-cKQZHb-qfTLPj-qjLE1i-hgUMUE-qhZcQC-6nFBmC-qJAM6L-qKNT5g-qgrCC5-qxszsr-qw1Ncu-5XBuEi-qnr5ya-pAGuuv/"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hyperlink" Target="https://creativecommons.org/licenses/by/3.0/" TargetMode="External"/><Relationship Id="rId3" Type="http://schemas.openxmlformats.org/officeDocument/2006/relationships/notesSlide" Target="../notesSlides/notesSlide5.xml"/><Relationship Id="rId7" Type="http://schemas.openxmlformats.org/officeDocument/2006/relationships/hyperlink" Target="https://www.youtube.com/channel/UCcDTqjxOzX1pDKClqTfJl6A/about" TargetMode="External"/><Relationship Id="rId2" Type="http://schemas.openxmlformats.org/officeDocument/2006/relationships/slideLayout" Target="../slideLayouts/slideLayout2.xml"/><Relationship Id="rId1" Type="http://schemas.openxmlformats.org/officeDocument/2006/relationships/video" Target="https://www.youtube.com/embed/SX0K0hb_xKE?feature=oembed" TargetMode="External"/><Relationship Id="rId6" Type="http://schemas.openxmlformats.org/officeDocument/2006/relationships/hyperlink" Target="http://www.thedlrgroup.com/" TargetMode="External"/><Relationship Id="rId5" Type="http://schemas.openxmlformats.org/officeDocument/2006/relationships/hyperlink" Target="http://www.veletsianos.com/" TargetMode="Externa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www.affordablelearninggeorgia.or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creativecommons.org/licenses/by-nc-sa/3.0/" TargetMode="External"/><Relationship Id="rId4" Type="http://schemas.openxmlformats.org/officeDocument/2006/relationships/hyperlink" Target="http://notenoughgood.com/2012/03/grading-teachers/teacher-report-card/"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s://creativecommons.org/licenses/by/2.0/?ref=ccsearch&amp;atype=rich" TargetMode="External"/><Relationship Id="rId3" Type="http://schemas.openxmlformats.org/officeDocument/2006/relationships/hyperlink" Target="https://creativecommons.org/licenses/by/2.0" TargetMode="External"/><Relationship Id="rId7" Type="http://schemas.openxmlformats.org/officeDocument/2006/relationships/hyperlink" Target="https://www.flickr.com/photos/23024164@N06" TargetMode="External"/><Relationship Id="rId12" Type="http://schemas.openxmlformats.org/officeDocument/2006/relationships/hyperlink" Target="https://creativecommons.org/licenses/by-nc/2.0/?ref=ccsearch&amp;atype=rich"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hyperlink" Target="https://www.flickr.com/photos/23024164@N06/2985670890" TargetMode="External"/><Relationship Id="rId11" Type="http://schemas.openxmlformats.org/officeDocument/2006/relationships/hyperlink" Target="https://www.flickr.com/photos/87547772@N00" TargetMode="External"/><Relationship Id="rId5" Type="http://schemas.openxmlformats.org/officeDocument/2006/relationships/image" Target="../media/image8.png"/><Relationship Id="rId10" Type="http://schemas.openxmlformats.org/officeDocument/2006/relationships/hyperlink" Target="https://www.flickr.com/photos/87547772@N00/6257055922" TargetMode="External"/><Relationship Id="rId4" Type="http://schemas.openxmlformats.org/officeDocument/2006/relationships/hyperlink" Target="https://www.affordablelearninggeorgia.org/about/powerbi" TargetMode="External"/><Relationship Id="rId9"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libguides.kennesaw.edu/oer/affordablelearninggeorgia"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hyperlink" Target="https://www.affordablelearninggeorgia.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text, book, man, sign&#10;&#10;Description generated with very high confidence">
            <a:extLst>
              <a:ext uri="{FF2B5EF4-FFF2-40B4-BE49-F238E27FC236}">
                <a16:creationId xmlns:a16="http://schemas.microsoft.com/office/drawing/2014/main" id="{3A26E271-0892-4D48-99DF-1D40038E53F4}"/>
              </a:ext>
            </a:extLst>
          </p:cNvPr>
          <p:cNvPicPr>
            <a:picLocks noChangeAspect="1"/>
          </p:cNvPicPr>
          <p:nvPr/>
        </p:nvPicPr>
        <p:blipFill>
          <a:blip r:embed="rId3"/>
          <a:stretch>
            <a:fillRect/>
          </a:stretch>
        </p:blipFill>
        <p:spPr>
          <a:xfrm>
            <a:off x="-2208" y="-2970"/>
            <a:ext cx="12196416" cy="6863940"/>
          </a:xfrm>
          <a:prstGeom prst="rect">
            <a:avLst/>
          </a:prstGeom>
        </p:spPr>
      </p:pic>
      <p:sp>
        <p:nvSpPr>
          <p:cNvPr id="2" name="Title 1">
            <a:extLst>
              <a:ext uri="{FF2B5EF4-FFF2-40B4-BE49-F238E27FC236}">
                <a16:creationId xmlns:a16="http://schemas.microsoft.com/office/drawing/2014/main" id="{C3837131-3305-4B66-BC2A-868BCA4DB557}"/>
              </a:ext>
            </a:extLst>
          </p:cNvPr>
          <p:cNvSpPr>
            <a:spLocks noGrp="1"/>
          </p:cNvSpPr>
          <p:nvPr>
            <p:ph type="ctrTitle"/>
          </p:nvPr>
        </p:nvSpPr>
        <p:spPr>
          <a:xfrm>
            <a:off x="2914649" y="1157584"/>
            <a:ext cx="6362700" cy="2613284"/>
          </a:xfrm>
          <a:solidFill>
            <a:srgbClr val="93AD66">
              <a:alpha val="50000"/>
            </a:srgbClr>
          </a:solidFill>
          <a:effectLst/>
        </p:spPr>
        <p:txBody>
          <a:bodyPr>
            <a:normAutofit/>
          </a:bodyPr>
          <a:lstStyle/>
          <a:p>
            <a:r>
              <a:rPr lang="en-US" b="1" spc="300" dirty="0"/>
              <a:t>The Magic of</a:t>
            </a:r>
            <a:br>
              <a:rPr lang="en-US" b="1" spc="300" dirty="0"/>
            </a:br>
            <a:r>
              <a:rPr lang="en-US" b="1" spc="300" dirty="0"/>
              <a:t>Open Education Resources</a:t>
            </a:r>
          </a:p>
        </p:txBody>
      </p:sp>
      <p:sp>
        <p:nvSpPr>
          <p:cNvPr id="3" name="Subtitle 2">
            <a:extLst>
              <a:ext uri="{FF2B5EF4-FFF2-40B4-BE49-F238E27FC236}">
                <a16:creationId xmlns:a16="http://schemas.microsoft.com/office/drawing/2014/main" id="{A96AD7EE-5905-43B7-B7C6-E36C25E264D7}"/>
              </a:ext>
            </a:extLst>
          </p:cNvPr>
          <p:cNvSpPr>
            <a:spLocks noGrp="1"/>
          </p:cNvSpPr>
          <p:nvPr>
            <p:ph type="subTitle" idx="1"/>
          </p:nvPr>
        </p:nvSpPr>
        <p:spPr>
          <a:xfrm>
            <a:off x="2914649" y="3770868"/>
            <a:ext cx="6362700" cy="2118657"/>
          </a:xfrm>
          <a:solidFill>
            <a:srgbClr val="93AD66">
              <a:alpha val="50000"/>
            </a:srgbClr>
          </a:solidFill>
          <a:effectLst/>
        </p:spPr>
        <p:txBody>
          <a:bodyPr>
            <a:normAutofit lnSpcReduction="10000"/>
          </a:bodyPr>
          <a:lstStyle/>
          <a:p>
            <a:r>
              <a:rPr lang="en-US" b="1" dirty="0"/>
              <a:t>A. Carey Huddlestun</a:t>
            </a:r>
          </a:p>
          <a:p>
            <a:r>
              <a:rPr lang="en-US" b="1" i="1" dirty="0"/>
              <a:t>Oct. 21, 2019</a:t>
            </a:r>
          </a:p>
          <a:p>
            <a:r>
              <a:rPr lang="en-US" b="1" dirty="0"/>
              <a:t>Open Access Week</a:t>
            </a:r>
          </a:p>
          <a:p>
            <a:r>
              <a:rPr lang="en-US" b="1" dirty="0"/>
              <a:t>Kennesaw State University</a:t>
            </a:r>
          </a:p>
          <a:p>
            <a:r>
              <a:rPr lang="en-US" sz="1800" dirty="0"/>
              <a:t>Licensed under </a:t>
            </a:r>
            <a:r>
              <a:rPr lang="en-US" sz="1800" dirty="0">
                <a:hlinkClick r:id="rId4"/>
              </a:rPr>
              <a:t>CC BY 4.0</a:t>
            </a:r>
            <a:endParaRPr lang="en-US" sz="1800" dirty="0"/>
          </a:p>
          <a:p>
            <a:endParaRPr lang="en-US" b="1" dirty="0"/>
          </a:p>
        </p:txBody>
      </p:sp>
      <p:sp>
        <p:nvSpPr>
          <p:cNvPr id="5" name="TextBox 4">
            <a:extLst>
              <a:ext uri="{FF2B5EF4-FFF2-40B4-BE49-F238E27FC236}">
                <a16:creationId xmlns:a16="http://schemas.microsoft.com/office/drawing/2014/main" id="{5F72E17F-1786-49C2-B404-4324D914F886}"/>
              </a:ext>
            </a:extLst>
          </p:cNvPr>
          <p:cNvSpPr txBox="1"/>
          <p:nvPr/>
        </p:nvSpPr>
        <p:spPr>
          <a:xfrm>
            <a:off x="54427" y="6437566"/>
            <a:ext cx="6280245" cy="338554"/>
          </a:xfrm>
          <a:prstGeom prst="rect">
            <a:avLst/>
          </a:prstGeom>
          <a:noFill/>
        </p:spPr>
        <p:txBody>
          <a:bodyPr wrap="none" rtlCol="0" anchor="ctr">
            <a:spAutoFit/>
          </a:bodyPr>
          <a:lstStyle/>
          <a:p>
            <a:pPr algn="ctr"/>
            <a:r>
              <a:rPr lang="en-US" sz="1600" dirty="0">
                <a:solidFill>
                  <a:schemeClr val="bg1"/>
                </a:solidFill>
              </a:rPr>
              <a:t>“David </a:t>
            </a:r>
            <a:r>
              <a:rPr lang="en-US" sz="1600" dirty="0" err="1">
                <a:solidFill>
                  <a:schemeClr val="bg1"/>
                </a:solidFill>
              </a:rPr>
              <a:t>Devant</a:t>
            </a:r>
            <a:r>
              <a:rPr lang="en-US" sz="1600" dirty="0">
                <a:solidFill>
                  <a:schemeClr val="bg1"/>
                </a:solidFill>
              </a:rPr>
              <a:t>: All Done with Kindness, by John Hassall, Public Domain</a:t>
            </a:r>
          </a:p>
        </p:txBody>
      </p:sp>
      <p:pic>
        <p:nvPicPr>
          <p:cNvPr id="1026" name="Picture 2">
            <a:hlinkClick r:id="rId4"/>
            <a:extLst>
              <a:ext uri="{FF2B5EF4-FFF2-40B4-BE49-F238E27FC236}">
                <a16:creationId xmlns:a16="http://schemas.microsoft.com/office/drawing/2014/main" id="{2406ADD0-FE81-45C0-99DF-21868563F5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622183" y="233148"/>
            <a:ext cx="1306749" cy="457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4795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B08192-99C6-44BC-B970-CCFD6189E4F9}"/>
              </a:ext>
            </a:extLst>
          </p:cNvPr>
          <p:cNvSpPr>
            <a:spLocks noGrp="1"/>
          </p:cNvSpPr>
          <p:nvPr>
            <p:ph type="title"/>
          </p:nvPr>
        </p:nvSpPr>
        <p:spPr>
          <a:xfrm>
            <a:off x="841249" y="365125"/>
            <a:ext cx="11350752" cy="1325563"/>
          </a:xfrm>
        </p:spPr>
        <p:txBody>
          <a:bodyPr/>
          <a:lstStyle/>
          <a:p>
            <a:r>
              <a:rPr lang="en-US" dirty="0"/>
              <a:t>The Magic of OER . . . You Have Magic Powers!</a:t>
            </a:r>
          </a:p>
        </p:txBody>
      </p:sp>
      <p:sp>
        <p:nvSpPr>
          <p:cNvPr id="3" name="Content Placeholder 2">
            <a:extLst>
              <a:ext uri="{FF2B5EF4-FFF2-40B4-BE49-F238E27FC236}">
                <a16:creationId xmlns:a16="http://schemas.microsoft.com/office/drawing/2014/main" id="{78261B08-3A88-4B9E-88CF-37912DECEFC1}"/>
              </a:ext>
            </a:extLst>
          </p:cNvPr>
          <p:cNvSpPr>
            <a:spLocks noGrp="1"/>
          </p:cNvSpPr>
          <p:nvPr>
            <p:ph idx="1"/>
          </p:nvPr>
        </p:nvSpPr>
        <p:spPr>
          <a:xfrm>
            <a:off x="0" y="5534623"/>
            <a:ext cx="12192000" cy="784081"/>
          </a:xfrm>
        </p:spPr>
        <p:txBody>
          <a:bodyPr anchor="ctr">
            <a:normAutofit/>
          </a:bodyPr>
          <a:lstStyle/>
          <a:p>
            <a:pPr marL="0" indent="0" algn="ctr">
              <a:buNone/>
            </a:pPr>
            <a:r>
              <a:rPr lang="en-US" sz="1400" dirty="0"/>
              <a:t>“</a:t>
            </a:r>
            <a:r>
              <a:rPr lang="en-US" sz="1400" dirty="0">
                <a:hlinkClick r:id="rId3"/>
              </a:rPr>
              <a:t>Woman Reading a Book Sitting on Mattress Near the Blue String Light Inside the Room</a:t>
            </a:r>
            <a:r>
              <a:rPr lang="en-US" sz="1400" dirty="0"/>
              <a:t>,” by </a:t>
            </a:r>
            <a:r>
              <a:rPr lang="en-US" sz="1400" dirty="0" err="1">
                <a:hlinkClick r:id="rId4"/>
              </a:rPr>
              <a:t>Ivandrei</a:t>
            </a:r>
            <a:r>
              <a:rPr lang="en-US" sz="1400" dirty="0">
                <a:hlinkClick r:id="rId4"/>
              </a:rPr>
              <a:t> Pretorius</a:t>
            </a:r>
            <a:r>
              <a:rPr lang="en-US" sz="1400" dirty="0"/>
              <a:t>, </a:t>
            </a:r>
            <a:r>
              <a:rPr lang="en-US" sz="1400" dirty="0" err="1">
                <a:hlinkClick r:id="rId5"/>
              </a:rPr>
              <a:t>Pexels</a:t>
            </a:r>
            <a:r>
              <a:rPr lang="en-US" sz="1400" dirty="0">
                <a:hlinkClick r:id="rId5"/>
              </a:rPr>
              <a:t> Free to Use</a:t>
            </a:r>
            <a:r>
              <a:rPr lang="en-US" sz="1400" dirty="0"/>
              <a:t>.</a:t>
            </a:r>
          </a:p>
        </p:txBody>
      </p:sp>
      <p:pic>
        <p:nvPicPr>
          <p:cNvPr id="5" name="Picture 4" descr="A picture containing person, indoor, sitting, man&#10;&#10;Description automatically generated">
            <a:extLst>
              <a:ext uri="{FF2B5EF4-FFF2-40B4-BE49-F238E27FC236}">
                <a16:creationId xmlns:a16="http://schemas.microsoft.com/office/drawing/2014/main" id="{7EEFDB44-70A3-47A5-B6E5-D535B05D3B6D}"/>
              </a:ext>
            </a:extLst>
          </p:cNvPr>
          <p:cNvPicPr>
            <a:picLocks noChangeAspect="1"/>
          </p:cNvPicPr>
          <p:nvPr/>
        </p:nvPicPr>
        <p:blipFill rotWithShape="1">
          <a:blip r:embed="rId6">
            <a:extLst>
              <a:ext uri="{28A0092B-C50C-407E-A947-70E740481C1C}">
                <a14:useLocalDpi xmlns:a14="http://schemas.microsoft.com/office/drawing/2010/main" val="0"/>
              </a:ext>
            </a:extLst>
          </a:blip>
          <a:srcRect t="13057" b="16024"/>
          <a:stretch/>
        </p:blipFill>
        <p:spPr>
          <a:xfrm>
            <a:off x="3775183" y="1484385"/>
            <a:ext cx="4641633" cy="4114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791440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 picture containing text, book, man, sign&#10;&#10;Description generated with very high confidence">
            <a:extLst>
              <a:ext uri="{FF2B5EF4-FFF2-40B4-BE49-F238E27FC236}">
                <a16:creationId xmlns:a16="http://schemas.microsoft.com/office/drawing/2014/main" id="{3A26E271-0892-4D48-99DF-1D40038E53F4}"/>
              </a:ext>
            </a:extLst>
          </p:cNvPr>
          <p:cNvPicPr>
            <a:picLocks noChangeAspect="1"/>
          </p:cNvPicPr>
          <p:nvPr/>
        </p:nvPicPr>
        <p:blipFill>
          <a:blip r:embed="rId3"/>
          <a:stretch>
            <a:fillRect/>
          </a:stretch>
        </p:blipFill>
        <p:spPr>
          <a:xfrm>
            <a:off x="-2208" y="-2970"/>
            <a:ext cx="12196416" cy="6863940"/>
          </a:xfrm>
          <a:prstGeom prst="rect">
            <a:avLst/>
          </a:prstGeom>
        </p:spPr>
      </p:pic>
      <p:sp>
        <p:nvSpPr>
          <p:cNvPr id="5" name="TextBox 4">
            <a:extLst>
              <a:ext uri="{FF2B5EF4-FFF2-40B4-BE49-F238E27FC236}">
                <a16:creationId xmlns:a16="http://schemas.microsoft.com/office/drawing/2014/main" id="{5F72E17F-1786-49C2-B404-4324D914F886}"/>
              </a:ext>
            </a:extLst>
          </p:cNvPr>
          <p:cNvSpPr txBox="1"/>
          <p:nvPr/>
        </p:nvSpPr>
        <p:spPr>
          <a:xfrm>
            <a:off x="54427" y="6437566"/>
            <a:ext cx="6280245" cy="338554"/>
          </a:xfrm>
          <a:prstGeom prst="rect">
            <a:avLst/>
          </a:prstGeom>
          <a:noFill/>
        </p:spPr>
        <p:txBody>
          <a:bodyPr wrap="none" rtlCol="0" anchor="ctr">
            <a:spAutoFit/>
          </a:bodyPr>
          <a:lstStyle/>
          <a:p>
            <a:pPr algn="ctr"/>
            <a:r>
              <a:rPr lang="en-US" sz="1600" dirty="0">
                <a:solidFill>
                  <a:schemeClr val="bg1"/>
                </a:solidFill>
              </a:rPr>
              <a:t>“David </a:t>
            </a:r>
            <a:r>
              <a:rPr lang="en-US" sz="1600" dirty="0" err="1">
                <a:solidFill>
                  <a:schemeClr val="bg1"/>
                </a:solidFill>
              </a:rPr>
              <a:t>Devant</a:t>
            </a:r>
            <a:r>
              <a:rPr lang="en-US" sz="1600" dirty="0">
                <a:solidFill>
                  <a:schemeClr val="bg1"/>
                </a:solidFill>
              </a:rPr>
              <a:t>: All Done with Kindness, by John Hassall, Public Domain</a:t>
            </a:r>
          </a:p>
        </p:txBody>
      </p:sp>
    </p:spTree>
    <p:extLst>
      <p:ext uri="{BB962C8B-B14F-4D97-AF65-F5344CB8AC3E}">
        <p14:creationId xmlns:p14="http://schemas.microsoft.com/office/powerpoint/2010/main" val="27931743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30E658-9C43-4B27-8133-5700760302E4}"/>
              </a:ext>
            </a:extLst>
          </p:cNvPr>
          <p:cNvSpPr>
            <a:spLocks noGrp="1"/>
          </p:cNvSpPr>
          <p:nvPr>
            <p:ph type="title"/>
          </p:nvPr>
        </p:nvSpPr>
        <p:spPr/>
        <p:txBody>
          <a:bodyPr/>
          <a:lstStyle/>
          <a:p>
            <a:r>
              <a:rPr lang="en-US"/>
              <a:t>The Magic of OER . . . Why</a:t>
            </a:r>
          </a:p>
        </p:txBody>
      </p:sp>
      <p:pic>
        <p:nvPicPr>
          <p:cNvPr id="8" name="Content Placeholder 7">
            <a:extLst>
              <a:ext uri="{FF2B5EF4-FFF2-40B4-BE49-F238E27FC236}">
                <a16:creationId xmlns:a16="http://schemas.microsoft.com/office/drawing/2014/main" id="{288C1FB0-25D8-417A-BA71-C7B554F32D03}"/>
              </a:ext>
            </a:extLst>
          </p:cNvPr>
          <p:cNvPicPr>
            <a:picLocks noGrp="1" noChangeAspect="1"/>
          </p:cNvPicPr>
          <p:nvPr>
            <p:ph idx="1"/>
          </p:nvPr>
        </p:nvPicPr>
        <p:blipFill rotWithShape="1">
          <a:blip r:embed="rId3">
            <a:extLst>
              <a:ext uri="{28A0092B-C50C-407E-A947-70E740481C1C}">
                <a14:useLocalDpi xmlns:a14="http://schemas.microsoft.com/office/drawing/2010/main" val="0"/>
              </a:ext>
            </a:extLst>
          </a:blip>
          <a:srcRect t="5827" b="2611"/>
          <a:stretch/>
        </p:blipFill>
        <p:spPr>
          <a:xfrm>
            <a:off x="2975164" y="1545771"/>
            <a:ext cx="6241672" cy="4572000"/>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46EDA7EA-CBD3-4BF7-8368-F34171856155}"/>
              </a:ext>
            </a:extLst>
          </p:cNvPr>
          <p:cNvSpPr txBox="1"/>
          <p:nvPr/>
        </p:nvSpPr>
        <p:spPr>
          <a:xfrm>
            <a:off x="0" y="6228408"/>
            <a:ext cx="12191999" cy="307777"/>
          </a:xfrm>
          <a:prstGeom prst="rect">
            <a:avLst/>
          </a:prstGeom>
          <a:noFill/>
        </p:spPr>
        <p:txBody>
          <a:bodyPr wrap="square" rtlCol="0" anchor="ctr">
            <a:spAutoFit/>
          </a:bodyPr>
          <a:lstStyle/>
          <a:p>
            <a:pPr algn="ctr"/>
            <a:r>
              <a:rPr lang="en-US" sz="1400" b="1" dirty="0"/>
              <a:t>“</a:t>
            </a:r>
            <a:r>
              <a:rPr lang="en-US" sz="1400" dirty="0">
                <a:hlinkClick r:id="rId4"/>
              </a:rPr>
              <a:t>Indoor Track and Field</a:t>
            </a:r>
            <a:r>
              <a:rPr lang="en-US" sz="1400" b="1" dirty="0"/>
              <a:t>,” </a:t>
            </a:r>
            <a:r>
              <a:rPr lang="en-US" sz="1400" dirty="0"/>
              <a:t>by </a:t>
            </a:r>
            <a:r>
              <a:rPr lang="en-US" sz="1400" dirty="0">
                <a:hlinkClick r:id="rId5"/>
              </a:rPr>
              <a:t>Steven Pisano</a:t>
            </a:r>
            <a:r>
              <a:rPr lang="en-US" sz="1400" dirty="0"/>
              <a:t>, is licensed under </a:t>
            </a:r>
            <a:r>
              <a:rPr lang="en-US" sz="1400" dirty="0">
                <a:hlinkClick r:id="rId6"/>
              </a:rPr>
              <a:t>CC BY 2.0 </a:t>
            </a:r>
            <a:r>
              <a:rPr lang="en-US" sz="1400" dirty="0"/>
              <a:t>, Adapted by Carey Huddlestun–cropped</a:t>
            </a:r>
          </a:p>
        </p:txBody>
      </p:sp>
    </p:spTree>
    <p:extLst>
      <p:ext uri="{BB962C8B-B14F-4D97-AF65-F5344CB8AC3E}">
        <p14:creationId xmlns:p14="http://schemas.microsoft.com/office/powerpoint/2010/main" val="42788914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80E1A-3116-4C3A-BE37-D4F7BFAD4EC6}"/>
              </a:ext>
            </a:extLst>
          </p:cNvPr>
          <p:cNvSpPr>
            <a:spLocks noGrp="1"/>
          </p:cNvSpPr>
          <p:nvPr>
            <p:ph type="title"/>
          </p:nvPr>
        </p:nvSpPr>
        <p:spPr/>
        <p:txBody>
          <a:bodyPr/>
          <a:lstStyle/>
          <a:p>
            <a:r>
              <a:rPr lang="en-US"/>
              <a:t>Magic of OER . . . What</a:t>
            </a:r>
          </a:p>
        </p:txBody>
      </p:sp>
      <p:pic>
        <p:nvPicPr>
          <p:cNvPr id="6" name="Content Placeholder 5">
            <a:extLst>
              <a:ext uri="{FF2B5EF4-FFF2-40B4-BE49-F238E27FC236}">
                <a16:creationId xmlns:a16="http://schemas.microsoft.com/office/drawing/2014/main" id="{F63EED05-17C9-4F72-8AA9-194BFC25A9B4}"/>
              </a:ext>
            </a:extLst>
          </p:cNvPr>
          <p:cNvPicPr>
            <a:picLocks noGrp="1" noChangeAspect="1"/>
          </p:cNvPicPr>
          <p:nvPr>
            <p:ph idx="1"/>
          </p:nvPr>
        </p:nvPicPr>
        <p:blipFill>
          <a:blip r:embed="rId3"/>
          <a:stretch>
            <a:fillRect/>
          </a:stretch>
        </p:blipFill>
        <p:spPr>
          <a:xfrm>
            <a:off x="2032000" y="1690688"/>
            <a:ext cx="8128000" cy="4572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5835832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D15DA4-8A81-440B-8DCD-5CBFD10618EC}"/>
              </a:ext>
            </a:extLst>
          </p:cNvPr>
          <p:cNvSpPr>
            <a:spLocks noGrp="1"/>
          </p:cNvSpPr>
          <p:nvPr>
            <p:ph type="title"/>
          </p:nvPr>
        </p:nvSpPr>
        <p:spPr>
          <a:xfrm>
            <a:off x="838200" y="365125"/>
            <a:ext cx="11353800" cy="1325563"/>
          </a:xfrm>
        </p:spPr>
        <p:txBody>
          <a:bodyPr/>
          <a:lstStyle/>
          <a:p>
            <a:r>
              <a:rPr lang="en-US"/>
              <a:t>The Magic of OER . . . Why, What, and Quality </a:t>
            </a:r>
          </a:p>
        </p:txBody>
      </p:sp>
      <p:pic>
        <p:nvPicPr>
          <p:cNvPr id="4" name="Online Media 3" title="A Review of the Effectiveness &amp; Perceptions of Open Educational Resources As Compared to Textbooks">
            <a:hlinkClick r:id="" action="ppaction://media"/>
            <a:extLst>
              <a:ext uri="{FF2B5EF4-FFF2-40B4-BE49-F238E27FC236}">
                <a16:creationId xmlns:a16="http://schemas.microsoft.com/office/drawing/2014/main" id="{830B3E8C-7E84-45E4-B1B6-E67C1670C242}"/>
              </a:ext>
            </a:extLst>
          </p:cNvPr>
          <p:cNvPicPr>
            <a:picLocks noGrp="1" noRot="1" noChangeAspect="1"/>
          </p:cNvPicPr>
          <p:nvPr>
            <p:ph idx="1"/>
            <a:videoFile r:link="rId1"/>
          </p:nvPr>
        </p:nvPicPr>
        <p:blipFill>
          <a:blip r:embed="rId4"/>
          <a:stretch>
            <a:fillRect/>
          </a:stretch>
        </p:blipFill>
        <p:spPr>
          <a:xfrm>
            <a:off x="2032000" y="1705065"/>
            <a:ext cx="7840453" cy="4298831"/>
          </a:xfrm>
          <a:prstGeom prst="rect">
            <a:avLst/>
          </a:prstGeom>
          <a:ln>
            <a:noFill/>
          </a:ln>
          <a:effectLst>
            <a:outerShdw blurRad="292100" dist="139700" dir="2700000" algn="tl" rotWithShape="0">
              <a:srgbClr val="333333">
                <a:alpha val="65000"/>
              </a:srgbClr>
            </a:outerShdw>
          </a:effectLst>
        </p:spPr>
      </p:pic>
      <p:sp>
        <p:nvSpPr>
          <p:cNvPr id="5" name="TextBox 4">
            <a:extLst>
              <a:ext uri="{FF2B5EF4-FFF2-40B4-BE49-F238E27FC236}">
                <a16:creationId xmlns:a16="http://schemas.microsoft.com/office/drawing/2014/main" id="{6A788F41-ABA9-4318-8F39-02028DE8F2B3}"/>
              </a:ext>
            </a:extLst>
          </p:cNvPr>
          <p:cNvSpPr txBox="1"/>
          <p:nvPr/>
        </p:nvSpPr>
        <p:spPr>
          <a:xfrm>
            <a:off x="1" y="6002594"/>
            <a:ext cx="12192000" cy="952942"/>
          </a:xfrm>
          <a:prstGeom prst="rect">
            <a:avLst/>
          </a:prstGeom>
          <a:noFill/>
        </p:spPr>
        <p:txBody>
          <a:bodyPr wrap="square" rtlCol="0" anchor="ctr">
            <a:noAutofit/>
          </a:bodyPr>
          <a:lstStyle/>
          <a:p>
            <a:pPr algn="ctr"/>
            <a:r>
              <a:rPr lang="en-US" sz="1400" dirty="0"/>
              <a:t>“A Review of the Effectiveness &amp; Perceptions of Open Educational Resources As Compared to Textbooks” by </a:t>
            </a:r>
            <a:r>
              <a:rPr lang="en-US" sz="1400" dirty="0">
                <a:hlinkClick r:id="rId5"/>
              </a:rPr>
              <a:t>George </a:t>
            </a:r>
            <a:r>
              <a:rPr lang="en-US" sz="1400" dirty="0" err="1">
                <a:hlinkClick r:id="rId5"/>
              </a:rPr>
              <a:t>Veletsianos</a:t>
            </a:r>
            <a:r>
              <a:rPr lang="en-US" sz="1400" dirty="0">
                <a:hlinkClick r:id="rId5"/>
              </a:rPr>
              <a:t> </a:t>
            </a:r>
            <a:r>
              <a:rPr lang="en-US" sz="1400" dirty="0"/>
              <a:t>and </a:t>
            </a:r>
            <a:r>
              <a:rPr lang="en-US" sz="1400" dirty="0">
                <a:hlinkClick r:id="rId6"/>
              </a:rPr>
              <a:t>The Digital Learning and Social Media Research Group</a:t>
            </a:r>
            <a:r>
              <a:rPr lang="en-US" sz="1400" dirty="0"/>
              <a:t>, posted on YouTube Channel </a:t>
            </a:r>
            <a:r>
              <a:rPr lang="en-US" sz="1400" dirty="0">
                <a:hlinkClick r:id="rId7"/>
              </a:rPr>
              <a:t>Research Shorts</a:t>
            </a:r>
            <a:r>
              <a:rPr lang="en-US" sz="1400" dirty="0"/>
              <a:t>, is licensed under </a:t>
            </a:r>
            <a:r>
              <a:rPr lang="en-US" sz="1400" dirty="0">
                <a:hlinkClick r:id="rId8"/>
              </a:rPr>
              <a:t>CC BY 3.0</a:t>
            </a:r>
            <a:r>
              <a:rPr lang="en-US" sz="1400" dirty="0"/>
              <a:t>.</a:t>
            </a:r>
          </a:p>
          <a:p>
            <a:endParaRPr lang="en-US" sz="1400" dirty="0"/>
          </a:p>
        </p:txBody>
      </p:sp>
    </p:spTree>
    <p:extLst>
      <p:ext uri="{BB962C8B-B14F-4D97-AF65-F5344CB8AC3E}">
        <p14:creationId xmlns:p14="http://schemas.microsoft.com/office/powerpoint/2010/main" val="1234252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EC58A-E2CA-460A-B091-3320A0259C95}"/>
              </a:ext>
            </a:extLst>
          </p:cNvPr>
          <p:cNvSpPr>
            <a:spLocks noGrp="1"/>
          </p:cNvSpPr>
          <p:nvPr>
            <p:ph type="title"/>
          </p:nvPr>
        </p:nvSpPr>
        <p:spPr/>
        <p:txBody>
          <a:bodyPr/>
          <a:lstStyle/>
          <a:p>
            <a:r>
              <a:rPr lang="en-US"/>
              <a:t>The Magic of OER . . . ALG</a:t>
            </a:r>
          </a:p>
        </p:txBody>
      </p:sp>
      <p:pic>
        <p:nvPicPr>
          <p:cNvPr id="1026" name="Picture 2">
            <a:extLst>
              <a:ext uri="{FF2B5EF4-FFF2-40B4-BE49-F238E27FC236}">
                <a16:creationId xmlns:a16="http://schemas.microsoft.com/office/drawing/2014/main" id="{9DB4AC0B-2769-41A5-B8F0-66B8C00CE5F3}"/>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066800" y="1897726"/>
            <a:ext cx="10058400" cy="362249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CE859C6-2AC6-4AC0-AD33-9CAE9F51F405}"/>
              </a:ext>
            </a:extLst>
          </p:cNvPr>
          <p:cNvSpPr/>
          <p:nvPr/>
        </p:nvSpPr>
        <p:spPr>
          <a:xfrm>
            <a:off x="0" y="5357929"/>
            <a:ext cx="12192000" cy="731520"/>
          </a:xfrm>
          <a:prstGeom prst="rect">
            <a:avLst/>
          </a:prstGeom>
        </p:spPr>
        <p:txBody>
          <a:bodyPr wrap="none" anchor="ctr">
            <a:noAutofit/>
          </a:bodyPr>
          <a:lstStyle/>
          <a:p>
            <a:pPr algn="ctr"/>
            <a:r>
              <a:rPr lang="en-US" sz="4000" u="sng" spc="300">
                <a:solidFill>
                  <a:srgbClr val="FEBC11"/>
                </a:solidFill>
                <a:latin typeface="Arial" panose="020B0604020202020204" pitchFamily="34" charset="0"/>
                <a:hlinkClick r:id="rId4"/>
              </a:rPr>
              <a:t>https://www.affordablelearninggeorgia.org/</a:t>
            </a:r>
            <a:endParaRPr lang="en-US" sz="4000" spc="300"/>
          </a:p>
        </p:txBody>
      </p:sp>
    </p:spTree>
    <p:extLst>
      <p:ext uri="{BB962C8B-B14F-4D97-AF65-F5344CB8AC3E}">
        <p14:creationId xmlns:p14="http://schemas.microsoft.com/office/powerpoint/2010/main" val="3537639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96A4E-BB2B-450D-A289-E1CC1BB70028}"/>
              </a:ext>
            </a:extLst>
          </p:cNvPr>
          <p:cNvSpPr>
            <a:spLocks noGrp="1"/>
          </p:cNvSpPr>
          <p:nvPr>
            <p:ph type="title"/>
          </p:nvPr>
        </p:nvSpPr>
        <p:spPr/>
        <p:txBody>
          <a:bodyPr/>
          <a:lstStyle/>
          <a:p>
            <a:r>
              <a:rPr lang="en-US"/>
              <a:t>The Magic of OER . . . ALG Report Card</a:t>
            </a:r>
          </a:p>
        </p:txBody>
      </p:sp>
      <p:pic>
        <p:nvPicPr>
          <p:cNvPr id="8" name="Content Placeholder 7">
            <a:extLst>
              <a:ext uri="{FF2B5EF4-FFF2-40B4-BE49-F238E27FC236}">
                <a16:creationId xmlns:a16="http://schemas.microsoft.com/office/drawing/2014/main" id="{0B1C2188-6F29-4F91-9078-704C8FDE0F87}"/>
              </a:ext>
            </a:extLst>
          </p:cNvPr>
          <p:cNvPicPr>
            <a:picLocks noGrp="1" noChangeAspect="1"/>
          </p:cNvPicPr>
          <p:nvPr>
            <p:ph idx="1"/>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tretch>
            <a:fillRect/>
          </a:stretch>
        </p:blipFill>
        <p:spPr>
          <a:xfrm>
            <a:off x="3268039" y="1812410"/>
            <a:ext cx="5655922" cy="4114800"/>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42248C32-75EB-422A-8A09-576E94B93A5E}"/>
              </a:ext>
            </a:extLst>
          </p:cNvPr>
          <p:cNvSpPr txBox="1"/>
          <p:nvPr/>
        </p:nvSpPr>
        <p:spPr>
          <a:xfrm>
            <a:off x="3268039" y="6076711"/>
            <a:ext cx="5943600" cy="324091"/>
          </a:xfrm>
          <a:prstGeom prst="rect">
            <a:avLst/>
          </a:prstGeom>
          <a:noFill/>
        </p:spPr>
        <p:txBody>
          <a:bodyPr wrap="square" rtlCol="0" anchor="ctr">
            <a:noAutofit/>
          </a:bodyPr>
          <a:lstStyle/>
          <a:p>
            <a:pPr algn="ctr"/>
            <a:r>
              <a:rPr lang="en-US" sz="1400" dirty="0">
                <a:hlinkClick r:id="rId4" tooltip="http://notenoughgood.com/2012/03/grading-teachers/teacher-report-card/"/>
              </a:rPr>
              <a:t>This Photo</a:t>
            </a:r>
            <a:r>
              <a:rPr lang="en-US" sz="1400" dirty="0"/>
              <a:t> by Unknown Author is licensed under </a:t>
            </a:r>
            <a:r>
              <a:rPr lang="en-US" sz="1400" dirty="0">
                <a:hlinkClick r:id="rId5" tooltip="https://creativecommons.org/licenses/by-nc-sa/3.0/"/>
              </a:rPr>
              <a:t>CC BY-SA-NC 3.0</a:t>
            </a:r>
            <a:endParaRPr lang="en-US" sz="1400" dirty="0"/>
          </a:p>
        </p:txBody>
      </p:sp>
    </p:spTree>
    <p:extLst>
      <p:ext uri="{BB962C8B-B14F-4D97-AF65-F5344CB8AC3E}">
        <p14:creationId xmlns:p14="http://schemas.microsoft.com/office/powerpoint/2010/main" val="14405380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AC1034-19E2-4698-9F8D-438780B5554C}"/>
              </a:ext>
            </a:extLst>
          </p:cNvPr>
          <p:cNvSpPr>
            <a:spLocks noGrp="1"/>
          </p:cNvSpPr>
          <p:nvPr>
            <p:ph type="title"/>
          </p:nvPr>
        </p:nvSpPr>
        <p:spPr/>
        <p:txBody>
          <a:bodyPr/>
          <a:lstStyle/>
          <a:p>
            <a:r>
              <a:rPr lang="en-US"/>
              <a:t>The Magic of OER . . . ALG Report Card</a:t>
            </a:r>
          </a:p>
        </p:txBody>
      </p:sp>
      <p:sp>
        <p:nvSpPr>
          <p:cNvPr id="3" name="Content Placeholder 2">
            <a:extLst>
              <a:ext uri="{FF2B5EF4-FFF2-40B4-BE49-F238E27FC236}">
                <a16:creationId xmlns:a16="http://schemas.microsoft.com/office/drawing/2014/main" id="{3398A349-4343-46E8-8A1D-DD1A795037EB}"/>
              </a:ext>
            </a:extLst>
          </p:cNvPr>
          <p:cNvSpPr>
            <a:spLocks noGrp="1"/>
          </p:cNvSpPr>
          <p:nvPr>
            <p:ph idx="1"/>
          </p:nvPr>
        </p:nvSpPr>
        <p:spPr>
          <a:xfrm>
            <a:off x="838200" y="1825625"/>
            <a:ext cx="10515600" cy="454825"/>
          </a:xfrm>
        </p:spPr>
        <p:txBody>
          <a:bodyPr anchor="ctr">
            <a:normAutofit lnSpcReduction="10000"/>
          </a:bodyPr>
          <a:lstStyle/>
          <a:p>
            <a:pPr marL="0" indent="0">
              <a:buNone/>
            </a:pPr>
            <a:r>
              <a:rPr lang="en-US" dirty="0"/>
              <a:t>Textbook Transformation Grants: Data Dashboard</a:t>
            </a:r>
          </a:p>
        </p:txBody>
      </p:sp>
      <p:sp>
        <p:nvSpPr>
          <p:cNvPr id="20" name="AutoShape 2" descr="data:image/svg+xml;base64,PD94bWwgdmVyc2lvbj0iMS4wIiBlbmNvZGluZz0idXRmLTgiPz4NCjwhLS0gR2VuZXJhdG9yOiBBZG9iZSBJbGx1c3RyYXRvciAxMy4wLjIsIFNWRyBFeHBvcnQgUGx1Zy1JbiAuIFNWRyBWZXJzaW9uOiA2LjAwIEJ1aWxkIDE0OTQ4KSAgLS0+DQo8IURPQ1RZUEUgc3ZnIFBVQkxJQyAiLS8vVzNDLy9EVEQgU1ZHIDEuMC8vRU4iICJodHRwOi8vd3d3LnczLm9yZy9UUi8yMDAxL1JFQy1TVkctMjAwMTA5MDQvRFREL3N2ZzEwLmR0ZCI+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DQo8Zz4NCgk8Y2lyY2xlIGZpbGw9IiNGRkZGRkYiIGN4PSIzNy43ODUiIGN5PSIyOC41MDEiIHI9IjI4LjgzNiIvPg0KCTxwYXRoIGQ9Ik0zNy40NDEtMy41YzguOTUxLDAsMTYuNTcyLDMuMTI1LDIyLjg1Nyw5LjM3MmMzLjAwOCwzLjAwOSw1LjI5NSw2LjQ0OCw2Ljg1NywxMC4zMTQNCgkJYzEuNTYxLDMuODY3LDIuMzQ0LDcuOTcxLDIuMzQ0LDEyLjMxNGMwLDQuMzgxLTAuNzczLDguNDg2LTIuMzE0LDEyLjMxM2MtMS41NDMsMy44MjgtMy44Miw3LjIxLTYuODI4LDEwLjE0Mw0KCQljLTMuMTIzLDMuMDg1LTYuNjY2LDUuNDQ4LTEwLjYyOSw3LjA4NmMtMy45NjEsMS42MzgtOC4wNTcsMi40NTctMTIuMjg1LDIuNDU3cy04LjI3Ni0wLjgwOC0xMi4xNDMtMi40MjkNCgkJYy0zLjg2Ni0xLjYxOC03LjMzMy0zLjk2MS0xMC40LTcuMDI3Yy0zLjA2Ny0zLjA2Ni01LjQtNi41MjQtNy0xMC4zNzJTNS41LDMyLjc2Nyw1LjUsMjguNWMwLTQuMjI5LDAuODA5LTguMjk1LDIuNDI4LTEyLjINCgkJYzEuNjE5LTMuOTA1LDMuOTcyLTcuNCw3LjA1Ny0xMC40ODZDMjEuMDgtMC4zOTQsMjguNTY1LTMuNSwzNy40NDEtMy41eiBNMzcuNTU3LDIuMjcyYy03LjMxNCwwLTEzLjQ2NywyLjU1My0xOC40NTgsNy42NTcNCgkJYy0yLjUxNSwyLjU1My00LjQ0OCw1LjQxOS01LjgsOC42Yy0xLjM1NCwzLjE4MS0yLjAyOSw2LjUwNS0yLjAyOSw5Ljk3MmMwLDMuNDI5LDAuNjc1LDYuNzM0LDIuMDI5LDkuOTEzDQoJCWMxLjM1MywzLjE4MywzLjI4NSw2LjAyMSw1LjgsOC41MTZjMi41MTQsMi40OTYsNS4zNTEsNC4zOTksOC41MTUsNS43MTVjMy4xNjEsMS4zMTQsNi40NzYsMS45NzEsOS45NDMsMS45NzENCgkJYzMuNDI4LDAsNi43NS0wLjY2NSw5Ljk3My0xLjk5OWMzLjIxOS0xLjMzNSw2LjEyMS0zLjI1Nyw4LjcxMy01Ljc3MWM0Ljk5LTQuODc2LDcuNDg0LTEwLjk5LDcuNDg0LTE4LjM0NA0KCQljMC0zLjU0My0wLjY0OC02Ljg5NS0xLjk0My0xMC4wNTdjLTEuMjkzLTMuMTYyLTMuMTgtNS45OC01LjY1NC04LjQ1OEM1MC45ODQsNC44NDQsNDQuNzk1LDIuMjcyLDM3LjU1NywyLjI3MnogTTM3LjE1NiwyMy4xODcNCgkJbC00LjI4NywyLjIyOWMtMC40NTgtMC45NTEtMS4wMTktMS42MTktMS42ODUtMmMtMC42NjctMC4zOC0xLjI4Ni0wLjU3MS0xLjg1OC0wLjU3MWMtMi44NTYsMC00LjI4NiwxLjg4NS00LjI4Niw1LjY1Nw0KCQljMCwxLjcxNCwwLjM2MiwzLjA4NCwxLjA4NSw0LjExM2MwLjcyNCwxLjAyOSwxLjc5MSwxLjU0NCwzLjIwMSwxLjU0NGMxLjg2NywwLDMuMTgxLTAuOTE1LDMuOTQ0LTIuNzQzbDMuOTQyLDINCgkJYy0wLjgzOCwxLjU2My0yLDIuNzkxLTMuNDg2LDMuNjg2Yy0xLjQ4NCwwLjg5Ni0zLjEyMywxLjM0My00LjkxNCwxLjM0M2MtMi44NTcsMC01LjE2My0wLjg3NS02LjkxNS0yLjYyOQ0KCQljLTEuNzUyLTEuNzUyLTIuNjI4LTQuMTktMi42MjgtNy4zMTNjMC0zLjA0OCwwLjg4Ni01LjQ2NiwyLjY1Ny03LjI1N2MxLjc3MS0xLjc5LDQuMDA5LTIuNjg2LDYuNzE1LTIuNjg2DQoJCUMzMi42MDQsMTguNTU4LDM1LjQ0MSwyMC4xMDEsMzcuMTU2LDIzLjE4N3ogTTU1LjYxMywyMy4xODdsLTQuMjI5LDIuMjI5Yy0wLjQ1Ny0wLjk1MS0xLjAyLTEuNjE5LTEuNjg2LTINCgkJYy0wLjY2OC0wLjM4LTEuMzA3LTAuNTcxLTEuOTE0LTAuNTcxYy0yLjg1NywwLTQuMjg3LDEuODg1LTQuMjg3LDUuNjU3YzAsMS43MTQsMC4zNjMsMy4wODQsMS4wODYsNC4xMTMNCgkJYzAuNzIzLDEuMDI5LDEuNzg5LDEuNTQ0LDMuMjAxLDEuNTQ0YzEuODY1LDAsMy4xOC0wLjkxNSwzLjk0MS0yLjc0M2w0LDJjLTAuODc1LDEuNTYzLTIuMDU3LDIuNzkxLTMuNTQxLDMuNjg2DQoJCWMtMS40ODYsMC44OTYtMy4xMDUsMS4zNDMtNC44NTcsMS4zNDNjLTIuODk2LDAtNS4yMDktMC44NzUtNi45NDEtMi42MjljLTEuNzM2LTEuNzUyLTIuNjAyLTQuMTktMi42MDItNy4zMTMNCgkJYzAtMy4wNDgsMC44ODUtNS40NjYsMi42NTgtNy4yNTdjMS43Ny0xLjc5LDQuMDA4LTIuNjg2LDYuNzEzLTIuNjg2QzUxLjExNywxOC41NTgsNTMuOTM4LDIwLjEwMSw1NS42MTMsMjMuMTg3eiIvPg0KPC9nPg0KPC9zdmc+DQo=">
            <a:hlinkClick r:id="rId3"/>
            <a:extLst>
              <a:ext uri="{FF2B5EF4-FFF2-40B4-BE49-F238E27FC236}">
                <a16:creationId xmlns:a16="http://schemas.microsoft.com/office/drawing/2014/main" id="{CF6A979C-7372-42F4-9445-65799D54BD73}"/>
              </a:ext>
            </a:extLst>
          </p:cNvPr>
          <p:cNvSpPr>
            <a:spLocks noChangeAspect="1" noChangeArrowheads="1"/>
          </p:cNvSpPr>
          <p:nvPr/>
        </p:nvSpPr>
        <p:spPr bwMode="auto">
          <a:xfrm>
            <a:off x="4697413"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AutoShape 3" descr="data:image/svg+xml;base64,PD94bWwgdmVyc2lvbj0iMS4wIiBlbmNvZGluZz0idXRmLTgiPz4NCjwhLS0gR2VuZXJhdG9yOiBBZG9iZSBJbGx1c3RyYXRvciAxMy4wLjIsIFNWRyBFeHBvcnQgUGx1Zy1JbiAuIFNWRyBWZXJzaW9uOiA2LjAwIEJ1aWxkIDE0OTQ4KSAgLS0+DQo8IURPQ1RZUEUgc3ZnIFBVQkxJQyAiLS8vVzNDLy9EVEQgU1ZHIDEuMC8vRU4iICJodHRwOi8vd3d3LnczLm9yZy9UUi8yMDAxL1JFQy1TVkctMjAwMTA5MDQvRFREL3N2ZzEwLmR0ZCI+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DQo8Zz4NCgk8Y2lyY2xlIGZpbGw9IiNGRkZGRkYiIGN4PSIzNy42MzciIGN5PSIyOC44MDYiIHI9IjI4LjI3NiIvPg0KCTxnPg0KCQk8cGF0aCBkPSJNMzcuNDQzLTMuNWM4Ljk4OCwwLDE2LjU3LDMuMDg1LDIyLjc0Miw5LjI1N0M2Ni4zOTMsMTEuOTY3LDY5LjUsMTkuNTQ4LDY5LjUsMjguNWMwLDguOTkxLTMuMDQ5LDE2LjQ3Ni05LjE0NSwyMi40NTYNCgkJCUM1My44NzksNTcuMzE5LDQ2LjI0Miw2MC41LDM3LjQ0Myw2MC41Yy04LjY0OSwwLTE2LjE1My0zLjE0NC0yMi41MTQtOS40M0M4LjY0NCw0NC43ODQsNS41LDM3LjI2Miw1LjUsMjguNQ0KCQkJYzAtOC43NjEsMy4xNDQtMTYuMzQyLDkuNDI5LTIyLjc0MkMyMS4xMDEtMC40MTUsMjguNjA0LTMuNSwzNy40NDMtMy41eiBNMzcuNTU3LDIuMjcyYy03LjI3NiwwLTEzLjQyOCwyLjU1My0xOC40NTcsNy42NTcNCgkJCWMtNS4yMiw1LjMzNC03LjgyOSwxMS41MjUtNy44MjksMTguNTcyYzAsNy4wODYsMi41OSwxMy4yMiw3Ljc3LDE4LjM5OGM1LjE4MSw1LjE4MiwxMS4zNTIsNy43NzEsMTguNTE0LDcuNzcxDQoJCQljNy4xMjMsMCwxMy4zMzQtMi42MDcsMTguNjI5LTcuODI4YzUuMDI5LTQuODM4LDcuNTQzLTEwLjk1Miw3LjU0My0xOC4zNDNjMC03LjI3Ni0yLjU1My0xMy40NjUtNy42NTYtMTguNTcxDQoJCQlDNTAuOTY3LDQuODI0LDQ0Ljc5NSwyLjI3MiwzNy41NTcsMi4yNzJ6IE00Ni4xMjksMjAuNTU3djEzLjA4NWgtMy42NTZ2MTUuNTQyaC05Ljk0NFYzMy42NDNoLTMuNjU2VjIwLjU1Nw0KCQkJYzAtMC41NzIsMC4yLTEuMDU3LDAuNTk5LTEuNDU3YzAuNDAxLTAuMzk5LDAuODg3LTAuNiwxLjQ1Ny0wLjZoMTMuMTQ0YzAuNTMzLDAsMS4wMSwwLjIsMS40MjgsMC42DQoJCQlDNDUuOTE4LDE5LjUsNDYuMTI5LDE5Ljk4Niw0Ni4xMjksMjAuNTU3eiBNMzMuMDQyLDEyLjMyOWMwLTMuMDA4LDEuNDg1LTQuNTE0LDQuNDU4LTQuNTE0czQuNDU3LDEuNTA0LDQuNDU3LDQuNTE0DQoJCQljMCwyLjk3MS0xLjQ4Niw0LjQ1Ny00LjQ1Nyw0LjQ1N1MzMy4wNDIsMTUuMywzMy4wNDIsMTIuMzI5eiIvPg0KCTwvZz4NCjwvZz4NCjwvc3ZnPg0K">
            <a:extLst>
              <a:ext uri="{FF2B5EF4-FFF2-40B4-BE49-F238E27FC236}">
                <a16:creationId xmlns:a16="http://schemas.microsoft.com/office/drawing/2014/main" id="{F0AC8778-DB2B-43C7-B94E-F5BE51187C75}"/>
              </a:ext>
            </a:extLst>
          </p:cNvPr>
          <p:cNvSpPr>
            <a:spLocks noChangeAspect="1" noChangeArrowheads="1"/>
          </p:cNvSpPr>
          <p:nvPr/>
        </p:nvSpPr>
        <p:spPr bwMode="auto">
          <a:xfrm>
            <a:off x="5116513"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nvGrpSpPr>
          <p:cNvPr id="5" name="Group 4">
            <a:extLst>
              <a:ext uri="{FF2B5EF4-FFF2-40B4-BE49-F238E27FC236}">
                <a16:creationId xmlns:a16="http://schemas.microsoft.com/office/drawing/2014/main" id="{8773EA95-3FCE-4D6D-BE54-E0BD882318CE}"/>
              </a:ext>
            </a:extLst>
          </p:cNvPr>
          <p:cNvGrpSpPr/>
          <p:nvPr/>
        </p:nvGrpSpPr>
        <p:grpSpPr>
          <a:xfrm>
            <a:off x="777522" y="2510026"/>
            <a:ext cx="5029200" cy="4132311"/>
            <a:chOff x="777522" y="2510026"/>
            <a:chExt cx="5029200" cy="4132311"/>
          </a:xfrm>
        </p:grpSpPr>
        <p:pic>
          <p:nvPicPr>
            <p:cNvPr id="18" name="Picture 17">
              <a:hlinkClick r:id="rId4"/>
              <a:extLst>
                <a:ext uri="{FF2B5EF4-FFF2-40B4-BE49-F238E27FC236}">
                  <a16:creationId xmlns:a16="http://schemas.microsoft.com/office/drawing/2014/main" id="{FE2ADE39-AAA1-4F11-B08C-4DB6B56607FE}"/>
                </a:ext>
              </a:extLst>
            </p:cNvPr>
            <p:cNvPicPr>
              <a:picLocks noChangeAspect="1"/>
            </p:cNvPicPr>
            <p:nvPr/>
          </p:nvPicPr>
          <p:blipFill>
            <a:blip r:embed="rId5"/>
            <a:stretch>
              <a:fillRect/>
            </a:stretch>
          </p:blipFill>
          <p:spPr>
            <a:xfrm>
              <a:off x="853722" y="2510026"/>
              <a:ext cx="4876800" cy="3657600"/>
            </a:xfrm>
            <a:prstGeom prst="rect">
              <a:avLst/>
            </a:prstGeom>
            <a:ln>
              <a:noFill/>
            </a:ln>
            <a:effectLst>
              <a:outerShdw blurRad="292100" dist="139700" dir="2700000" algn="tl" rotWithShape="0">
                <a:srgbClr val="333333">
                  <a:alpha val="65000"/>
                </a:srgbClr>
              </a:outerShdw>
            </a:effectLst>
          </p:spPr>
        </p:pic>
        <p:sp>
          <p:nvSpPr>
            <p:cNvPr id="22" name="TextBox 21">
              <a:extLst>
                <a:ext uri="{FF2B5EF4-FFF2-40B4-BE49-F238E27FC236}">
                  <a16:creationId xmlns:a16="http://schemas.microsoft.com/office/drawing/2014/main" id="{66A44084-ED73-4069-8D56-C771FE1B469C}"/>
                </a:ext>
              </a:extLst>
            </p:cNvPr>
            <p:cNvSpPr txBox="1"/>
            <p:nvPr/>
          </p:nvSpPr>
          <p:spPr>
            <a:xfrm>
              <a:off x="777522" y="6057563"/>
              <a:ext cx="5029200" cy="584774"/>
            </a:xfrm>
            <a:prstGeom prst="rect">
              <a:avLst/>
            </a:prstGeom>
            <a:noFill/>
          </p:spPr>
          <p:txBody>
            <a:bodyPr wrap="none" rtlCol="0" anchor="ctr">
              <a:noAutofit/>
            </a:bodyPr>
            <a:lstStyle/>
            <a:p>
              <a:pPr algn="ctr"/>
              <a:r>
                <a:rPr lang="en-US" sz="1400" dirty="0">
                  <a:hlinkClick r:id="rId6"/>
                </a:rPr>
                <a:t>"All in a Day's Work"</a:t>
              </a:r>
              <a:r>
                <a:rPr lang="en-US" sz="1400" dirty="0"/>
                <a:t> by </a:t>
              </a:r>
              <a:r>
                <a:rPr lang="en-US" sz="1400" dirty="0">
                  <a:hlinkClick r:id="rId7"/>
                </a:rPr>
                <a:t>Damian </a:t>
              </a:r>
              <a:r>
                <a:rPr lang="en-US" sz="1400" dirty="0" err="1">
                  <a:hlinkClick r:id="rId7"/>
                </a:rPr>
                <a:t>Gadal</a:t>
              </a:r>
              <a:r>
                <a:rPr lang="en-US" sz="1400" dirty="0"/>
                <a:t> is licensed under </a:t>
              </a:r>
              <a:r>
                <a:rPr lang="en-US" sz="1400" cap="all" dirty="0">
                  <a:hlinkClick r:id="rId8"/>
                </a:rPr>
                <a:t>CC BY 2.0</a:t>
              </a:r>
              <a:endParaRPr lang="en-US" sz="1400" dirty="0"/>
            </a:p>
          </p:txBody>
        </p:sp>
      </p:grpSp>
      <p:sp>
        <p:nvSpPr>
          <p:cNvPr id="24" name="AutoShape 5" descr="data:image/svg+xml;base64,PD94bWwgdmVyc2lvbj0iMS4wIiBlbmNvZGluZz0idXRmLTgiPz4NCjwhLS0gR2VuZXJhdG9yOiBBZG9iZSBJbGx1c3RyYXRvciAxMy4wLjIsIFNWRyBFeHBvcnQgUGx1Zy1JbiAuIFNWRyBWZXJzaW9uOiA2LjAwIEJ1aWxkIDE0OTQ4KSAgLS0+DQo8IURPQ1RZUEUgc3ZnIFBVQkxJQyAiLS8vVzNDLy9EVEQgU1ZHIDEuMC8vRU4iICJodHRwOi8vd3d3LnczLm9yZy9UUi8yMDAxL1JFQy1TVkctMjAwMTA5MDQvRFREL3N2ZzEwLmR0ZCI+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DQo8Zz4NCgk8Y2lyY2xlIGZpbGw9IiNGRkZGRkYiIGN4PSIzNy43ODUiIGN5PSIyOC41MDEiIHI9IjI4LjgzNiIvPg0KCTxwYXRoIGQ9Ik0zNy40NDEtMy41YzguOTUxLDAsMTYuNTcyLDMuMTI1LDIyLjg1Nyw5LjM3MmMzLjAwOCwzLjAwOSw1LjI5NSw2LjQ0OCw2Ljg1NywxMC4zMTQNCgkJYzEuNTYxLDMuODY3LDIuMzQ0LDcuOTcxLDIuMzQ0LDEyLjMxNGMwLDQuMzgxLTAuNzczLDguNDg2LTIuMzE0LDEyLjMxM2MtMS41NDMsMy44MjgtMy44Miw3LjIxLTYuODI4LDEwLjE0Mw0KCQljLTMuMTIzLDMuMDg1LTYuNjY2LDUuNDQ4LTEwLjYyOSw3LjA4NmMtMy45NjEsMS42MzgtOC4wNTcsMi40NTctMTIuMjg1LDIuNDU3cy04LjI3Ni0wLjgwOC0xMi4xNDMtMi40MjkNCgkJYy0zLjg2Ni0xLjYxOC03LjMzMy0zLjk2MS0xMC40LTcuMDI3Yy0zLjA2Ny0zLjA2Ni01LjQtNi41MjQtNy0xMC4zNzJTNS41LDMyLjc2Nyw1LjUsMjguNWMwLTQuMjI5LDAuODA5LTguMjk1LDIuNDI4LTEyLjINCgkJYzEuNjE5LTMuOTA1LDMuOTcyLTcuNCw3LjA1Ny0xMC40ODZDMjEuMDgtMC4zOTQsMjguNTY1LTMuNSwzNy40NDEtMy41eiBNMzcuNTU3LDIuMjcyYy03LjMxNCwwLTEzLjQ2NywyLjU1My0xOC40NTgsNy42NTcNCgkJYy0yLjUxNSwyLjU1My00LjQ0OCw1LjQxOS01LjgsOC42Yy0xLjM1NCwzLjE4MS0yLjAyOSw2LjUwNS0yLjAyOSw5Ljk3MmMwLDMuNDI5LDAuNjc1LDYuNzM0LDIuMDI5LDkuOTEzDQoJCWMxLjM1MywzLjE4MywzLjI4NSw2LjAyMSw1LjgsOC41MTZjMi41MTQsMi40OTYsNS4zNTEsNC4zOTksOC41MTUsNS43MTVjMy4xNjEsMS4zMTQsNi40NzYsMS45NzEsOS45NDMsMS45NzENCgkJYzMuNDI4LDAsNi43NS0wLjY2NSw5Ljk3My0xLjk5OWMzLjIxOS0xLjMzNSw2LjEyMS0zLjI1Nyw4LjcxMy01Ljc3MWM0Ljk5LTQuODc2LDcuNDg0LTEwLjk5LDcuNDg0LTE4LjM0NA0KCQljMC0zLjU0My0wLjY0OC02Ljg5NS0xLjk0My0xMC4wNTdjLTEuMjkzLTMuMTYyLTMuMTgtNS45OC01LjY1NC04LjQ1OEM1MC45ODQsNC44NDQsNDQuNzk1LDIuMjcyLDM3LjU1NywyLjI3MnogTTM3LjE1NiwyMy4xODcNCgkJbC00LjI4NywyLjIyOWMtMC40NTgtMC45NTEtMS4wMTktMS42MTktMS42ODUtMmMtMC42NjctMC4zOC0xLjI4Ni0wLjU3MS0xLjg1OC0wLjU3MWMtMi44NTYsMC00LjI4NiwxLjg4NS00LjI4Niw1LjY1Nw0KCQljMCwxLjcxNCwwLjM2MiwzLjA4NCwxLjA4NSw0LjExM2MwLjcyNCwxLjAyOSwxLjc5MSwxLjU0NCwzLjIwMSwxLjU0NGMxLjg2NywwLDMuMTgxLTAuOTE1LDMuOTQ0LTIuNzQzbDMuOTQyLDINCgkJYy0wLjgzOCwxLjU2My0yLDIuNzkxLTMuNDg2LDMuNjg2Yy0xLjQ4NCwwLjg5Ni0zLjEyMywxLjM0My00LjkxNCwxLjM0M2MtMi44NTcsMC01LjE2My0wLjg3NS02LjkxNS0yLjYyOQ0KCQljLTEuNzUyLTEuNzUyLTIuNjI4LTQuMTktMi42MjgtNy4zMTNjMC0zLjA0OCwwLjg4Ni01LjQ2NiwyLjY1Ny03LjI1N2MxLjc3MS0xLjc5LDQuMDA5LTIuNjg2LDYuNzE1LTIuNjg2DQoJCUMzMi42MDQsMTguNTU4LDM1LjQ0MSwyMC4xMDEsMzcuMTU2LDIzLjE4N3ogTTU1LjYxMywyMy4xODdsLTQuMjI5LDIuMjI5Yy0wLjQ1Ny0wLjk1MS0xLjAyLTEuNjE5LTEuNjg2LTINCgkJYy0wLjY2OC0wLjM4LTEuMzA3LTAuNTcxLTEuOTE0LTAuNTcxYy0yLjg1NywwLTQuMjg3LDEuODg1LTQuMjg3LDUuNjU3YzAsMS43MTQsMC4zNjMsMy4wODQsMS4wODYsNC4xMTMNCgkJYzAuNzIzLDEuMDI5LDEuNzg5LDEuNTQ0LDMuMjAxLDEuNTQ0YzEuODY1LDAsMy4xOC0wLjkxNSwzLjk0MS0yLjc0M2w0LDJjLTAuODc1LDEuNTYzLTIuMDU3LDIuNzkxLTMuNTQxLDMuNjg2DQoJCWMtMS40ODYsMC44OTYtMy4xMDUsMS4zNDMtNC44NTcsMS4zNDNjLTIuODk2LDAtNS4yMDktMC44NzUtNi45NDEtMi42MjljLTEuNzM2LTEuNzUyLTIuNjAyLTQuMTktMi42MDItNy4zMTMNCgkJYzAtMy4wNDgsMC44ODUtNS40NjYsMi42NTgtNy4yNTdjMS43Ny0xLjc5LDQuMDA4LTIuNjg2LDYuNzEzLTIuNjg2QzUxLjExNywxOC41NTgsNTMuOTM4LDIwLjEwMSw1NS42MTMsMjMuMTg3eiIvPg0KPC9nPg0KPC9zdmc+DQo=">
            <a:hlinkClick r:id="rId3"/>
            <a:extLst>
              <a:ext uri="{FF2B5EF4-FFF2-40B4-BE49-F238E27FC236}">
                <a16:creationId xmlns:a16="http://schemas.microsoft.com/office/drawing/2014/main" id="{2DB17A92-647E-48B4-AAB9-97E795E1D0B7}"/>
              </a:ext>
            </a:extLst>
          </p:cNvPr>
          <p:cNvSpPr>
            <a:spLocks noChangeAspect="1" noChangeArrowheads="1"/>
          </p:cNvSpPr>
          <p:nvPr/>
        </p:nvSpPr>
        <p:spPr bwMode="auto">
          <a:xfrm>
            <a:off x="4122738"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AutoShape 6" descr="data:image/svg+xml;base64,PD94bWwgdmVyc2lvbj0iMS4wIiBlbmNvZGluZz0idXRmLTgiPz4NCjwhLS0gR2VuZXJhdG9yOiBBZG9iZSBJbGx1c3RyYXRvciAxMy4wLjIsIFNWRyBFeHBvcnQgUGx1Zy1JbiAuIFNWRyBWZXJzaW9uOiA2LjAwIEJ1aWxkIDE0OTQ4KSAgLS0+DQo8IURPQ1RZUEUgc3ZnIFBVQkxJQyAiLS8vVzNDLy9EVEQgU1ZHIDEuMC8vRU4iICJodHRwOi8vd3d3LnczLm9yZy9UUi8yMDAxL1JFQy1TVkctMjAwMTA5MDQvRFREL3N2ZzEwLmR0ZCI+DQo8c3ZnIHZlcnNpb249IjEuMCIgaWQ9IkxheWVyXzEiIHhtbG5zPSJodHRwOi8vd3d3LnczLm9yZy8yMDAwL3N2ZyIgeG1sbnM6eGxpbms9Imh0dHA6Ly93d3cudzMub3JnLzE5OTkveGxpbmsiIHg9IjBweCIgeT0iMHB4Ig0KCSB3aWR0aD0iNjRweCIgaGVpZ2h0PSI2NHB4IiB2aWV3Qm94PSI1LjUgLTMuNSA2NCA2NCIgZW5hYmxlLWJhY2tncm91bmQ9Im5ldyA1LjUgLTMuNSA2NCA2NCIgeG1sOnNwYWNlPSJwcmVzZXJ2ZSI+DQo8Zz4NCgk8Y2lyY2xlIGZpbGw9IiNGRkZGRkYiIGN4PSIzNy42MzciIGN5PSIyOC44MDYiIHI9IjI4LjI3NiIvPg0KCTxnPg0KCQk8cGF0aCBkPSJNMzcuNDQzLTMuNWM4Ljk4OCwwLDE2LjU3LDMuMDg1LDIyLjc0Miw5LjI1N0M2Ni4zOTMsMTEuOTY3LDY5LjUsMTkuNTQ4LDY5LjUsMjguNWMwLDguOTkxLTMuMDQ5LDE2LjQ3Ni05LjE0NSwyMi40NTYNCgkJCUM1My44NzksNTcuMzE5LDQ2LjI0Miw2MC41LDM3LjQ0Myw2MC41Yy04LjY0OSwwLTE2LjE1My0zLjE0NC0yMi41MTQtOS40M0M4LjY0NCw0NC43ODQsNS41LDM3LjI2Miw1LjUsMjguNQ0KCQkJYzAtOC43NjEsMy4xNDQtMTYuMzQyLDkuNDI5LTIyLjc0MkMyMS4xMDEtMC40MTUsMjguNjA0LTMuNSwzNy40NDMtMy41eiBNMzcuNTU3LDIuMjcyYy03LjI3NiwwLTEzLjQyOCwyLjU1My0xOC40NTcsNy42NTcNCgkJCWMtNS4yMiw1LjMzNC03LjgyOSwxMS41MjUtNy44MjksMTguNTcyYzAsNy4wODYsMi41OSwxMy4yMiw3Ljc3LDE4LjM5OGM1LjE4MSw1LjE4MiwxMS4zNTIsNy43NzEsMTguNTE0LDcuNzcxDQoJCQljNy4xMjMsMCwxMy4zMzQtMi42MDcsMTguNjI5LTcuODI4YzUuMDI5LTQuODM4LDcuNTQzLTEwLjk1Miw3LjU0My0xOC4zNDNjMC03LjI3Ni0yLjU1My0xMy40NjUtNy42NTYtMTguNTcxDQoJCQlDNTAuOTY3LDQuODI0LDQ0Ljc5NSwyLjI3MiwzNy41NTcsMi4yNzJ6IE00Ni4xMjksMjAuNTU3djEzLjA4NWgtMy42NTZ2MTUuNTQyaC05Ljk0NFYzMy42NDNoLTMuNjU2VjIwLjU1Nw0KCQkJYzAtMC41NzIsMC4yLTEuMDU3LDAuNTk5LTEuNDU3YzAuNDAxLTAuMzk5LDAuODg3LTAuNiwxLjQ1Ny0wLjZoMTMuMTQ0YzAuNTMzLDAsMS4wMSwwLjIsMS40MjgsMC42DQoJCQlDNDUuOTE4LDE5LjUsNDYuMTI5LDE5Ljk4Niw0Ni4xMjksMjAuNTU3eiBNMzMuMDQyLDEyLjMyOWMwLTMuMDA4LDEuNDg1LTQuNTE0LDQuNDU4LTQuNTE0czQuNDU3LDEuNTA0LDQuNDU3LDQuNTE0DQoJCQljMCwyLjk3MS0xLjQ4Niw0LjQ1Ny00LjQ1Nyw0LjQ1N1MzMy4wNDIsMTUuMywzMy4wNDIsMTIuMzI5eiIvPg0KCTwvZz4NCjwvZz4NCjwvc3ZnPg0K">
            <a:extLst>
              <a:ext uri="{FF2B5EF4-FFF2-40B4-BE49-F238E27FC236}">
                <a16:creationId xmlns:a16="http://schemas.microsoft.com/office/drawing/2014/main" id="{447CE221-29D4-4EB6-82E8-36B704307452}"/>
              </a:ext>
            </a:extLst>
          </p:cNvPr>
          <p:cNvSpPr>
            <a:spLocks noChangeAspect="1" noChangeArrowheads="1"/>
          </p:cNvSpPr>
          <p:nvPr/>
        </p:nvSpPr>
        <p:spPr bwMode="auto">
          <a:xfrm>
            <a:off x="4502150" y="-1619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2" name="Picture 11">
            <a:hlinkClick r:id="rId4"/>
            <a:extLst>
              <a:ext uri="{FF2B5EF4-FFF2-40B4-BE49-F238E27FC236}">
                <a16:creationId xmlns:a16="http://schemas.microsoft.com/office/drawing/2014/main" id="{50C860E0-F1C5-4947-BE5B-D70B7509BFBA}"/>
              </a:ext>
            </a:extLst>
          </p:cNvPr>
          <p:cNvPicPr preferRelativeResize="0">
            <a:picLocks/>
          </p:cNvPicPr>
          <p:nvPr/>
        </p:nvPicPr>
        <p:blipFill rotWithShape="1">
          <a:blip r:embed="rId9"/>
          <a:srcRect t="62110"/>
          <a:stretch/>
        </p:blipFill>
        <p:spPr>
          <a:xfrm>
            <a:off x="6528566" y="2510026"/>
            <a:ext cx="4873752" cy="3657600"/>
          </a:xfrm>
          <a:prstGeom prst="rect">
            <a:avLst/>
          </a:prstGeom>
          <a:ln>
            <a:noFill/>
          </a:ln>
          <a:effectLst>
            <a:outerShdw blurRad="292100" dist="139700" dir="2700000" algn="tl" rotWithShape="0">
              <a:srgbClr val="333333">
                <a:alpha val="65000"/>
              </a:srgbClr>
            </a:outerShdw>
          </a:effectLst>
        </p:spPr>
      </p:pic>
      <p:sp>
        <p:nvSpPr>
          <p:cNvPr id="13" name="TextBox 12">
            <a:extLst>
              <a:ext uri="{FF2B5EF4-FFF2-40B4-BE49-F238E27FC236}">
                <a16:creationId xmlns:a16="http://schemas.microsoft.com/office/drawing/2014/main" id="{8F0873DC-114D-4EC6-81E9-080AAFBF563B}"/>
              </a:ext>
            </a:extLst>
          </p:cNvPr>
          <p:cNvSpPr txBox="1"/>
          <p:nvPr/>
        </p:nvSpPr>
        <p:spPr>
          <a:xfrm>
            <a:off x="6276109" y="6142270"/>
            <a:ext cx="5486400" cy="584775"/>
          </a:xfrm>
          <a:prstGeom prst="rect">
            <a:avLst/>
          </a:prstGeom>
          <a:noFill/>
        </p:spPr>
        <p:txBody>
          <a:bodyPr wrap="square" rtlCol="0" anchor="ctr">
            <a:noAutofit/>
          </a:bodyPr>
          <a:lstStyle/>
          <a:p>
            <a:pPr algn="ctr"/>
            <a:r>
              <a:rPr lang="en-US" sz="1400" dirty="0">
                <a:hlinkClick r:id="rId10"/>
              </a:rPr>
              <a:t>"Audience"</a:t>
            </a:r>
            <a:r>
              <a:rPr lang="en-US" sz="1400" dirty="0"/>
              <a:t> by </a:t>
            </a:r>
            <a:r>
              <a:rPr lang="en-US" sz="1400" dirty="0" err="1">
                <a:hlinkClick r:id="rId11"/>
              </a:rPr>
              <a:t>Arenamontanus</a:t>
            </a:r>
            <a:r>
              <a:rPr lang="en-US" sz="1400" dirty="0"/>
              <a:t> is licensed under </a:t>
            </a:r>
            <a:r>
              <a:rPr lang="en-US" sz="1400" dirty="0">
                <a:hlinkClick r:id="rId12"/>
              </a:rPr>
              <a:t>CC BY-NC 2.0 </a:t>
            </a:r>
            <a:r>
              <a:rPr lang="en-US" sz="1400" dirty="0"/>
              <a:t> Adapted by Carey Huddlestun-cropped</a:t>
            </a:r>
          </a:p>
        </p:txBody>
      </p:sp>
    </p:spTree>
    <p:extLst>
      <p:ext uri="{BB962C8B-B14F-4D97-AF65-F5344CB8AC3E}">
        <p14:creationId xmlns:p14="http://schemas.microsoft.com/office/powerpoint/2010/main" val="1307479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E2BE40-017D-409F-A39B-8B51DAD586C2}"/>
              </a:ext>
            </a:extLst>
          </p:cNvPr>
          <p:cNvSpPr>
            <a:spLocks noGrp="1"/>
          </p:cNvSpPr>
          <p:nvPr>
            <p:ph type="title"/>
          </p:nvPr>
        </p:nvSpPr>
        <p:spPr/>
        <p:txBody>
          <a:bodyPr/>
          <a:lstStyle/>
          <a:p>
            <a:r>
              <a:rPr lang="en-US" dirty="0"/>
              <a:t>The Magic of OER . . . Resources Available</a:t>
            </a:r>
          </a:p>
        </p:txBody>
      </p:sp>
      <p:sp>
        <p:nvSpPr>
          <p:cNvPr id="3" name="Content Placeholder 2">
            <a:extLst>
              <a:ext uri="{FF2B5EF4-FFF2-40B4-BE49-F238E27FC236}">
                <a16:creationId xmlns:a16="http://schemas.microsoft.com/office/drawing/2014/main" id="{A2A8BD58-11E4-44ED-9AF8-1795324E5D36}"/>
              </a:ext>
            </a:extLst>
          </p:cNvPr>
          <p:cNvSpPr>
            <a:spLocks noGrp="1"/>
          </p:cNvSpPr>
          <p:nvPr>
            <p:ph idx="1"/>
          </p:nvPr>
        </p:nvSpPr>
        <p:spPr/>
        <p:txBody>
          <a:bodyPr/>
          <a:lstStyle/>
          <a:p>
            <a:r>
              <a:rPr lang="en-US" dirty="0"/>
              <a:t>OER Research Guide (</a:t>
            </a:r>
            <a:r>
              <a:rPr lang="en-US" dirty="0">
                <a:hlinkClick r:id="rId3"/>
              </a:rPr>
              <a:t>http://libguides.kennesaw.edu/oer/affordablelearninggeorgia</a:t>
            </a:r>
            <a:r>
              <a:rPr lang="en-US" dirty="0"/>
              <a:t>)</a:t>
            </a:r>
          </a:p>
          <a:p>
            <a:pPr lvl="1"/>
            <a:r>
              <a:rPr lang="en-US" dirty="0"/>
              <a:t>Open Textbooks page</a:t>
            </a:r>
          </a:p>
          <a:p>
            <a:pPr lvl="1"/>
            <a:r>
              <a:rPr lang="en-US" dirty="0"/>
              <a:t>OER Repositories page</a:t>
            </a:r>
          </a:p>
          <a:p>
            <a:pPr lvl="1"/>
            <a:r>
              <a:rPr lang="en-US" dirty="0"/>
              <a:t>Learn More page</a:t>
            </a:r>
          </a:p>
          <a:p>
            <a:r>
              <a:rPr lang="en-US" dirty="0"/>
              <a:t>ALG Webpage (</a:t>
            </a:r>
            <a:r>
              <a:rPr lang="en-US" dirty="0">
                <a:hlinkClick r:id="rId4"/>
              </a:rPr>
              <a:t>https://www.affordablelearninggeorgia.org/</a:t>
            </a:r>
            <a:r>
              <a:rPr lang="en-US" dirty="0"/>
              <a:t>)</a:t>
            </a:r>
          </a:p>
          <a:p>
            <a:pPr lvl="1"/>
            <a:r>
              <a:rPr lang="en-US" dirty="0"/>
              <a:t>About : Textbook Transformation Grants</a:t>
            </a:r>
          </a:p>
        </p:txBody>
      </p:sp>
    </p:spTree>
    <p:extLst>
      <p:ext uri="{BB962C8B-B14F-4D97-AF65-F5344CB8AC3E}">
        <p14:creationId xmlns:p14="http://schemas.microsoft.com/office/powerpoint/2010/main" val="811625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20C669038AC14782E6E1DB1AC3F72A" ma:contentTypeVersion="13" ma:contentTypeDescription="Create a new document." ma:contentTypeScope="" ma:versionID="6248fad844ca376ab1e271f12d955762">
  <xsd:schema xmlns:xsd="http://www.w3.org/2001/XMLSchema" xmlns:xs="http://www.w3.org/2001/XMLSchema" xmlns:p="http://schemas.microsoft.com/office/2006/metadata/properties" xmlns:ns3="1b88942e-2676-43d8-8ed9-83a17f84fdb8" xmlns:ns4="bef28536-bd5b-4803-98b8-f9c58a28cb43" targetNamespace="http://schemas.microsoft.com/office/2006/metadata/properties" ma:root="true" ma:fieldsID="81f3681bc0433a028f08f073cd91572a" ns3:_="" ns4:_="">
    <xsd:import namespace="1b88942e-2676-43d8-8ed9-83a17f84fdb8"/>
    <xsd:import namespace="bef28536-bd5b-4803-98b8-f9c58a28cb43"/>
    <xsd:element name="properties">
      <xsd:complexType>
        <xsd:sequence>
          <xsd:element name="documentManagement">
            <xsd:complexType>
              <xsd:all>
                <xsd:element ref="ns3:MediaServiceMetadata" minOccurs="0"/>
                <xsd:element ref="ns3:MediaServiceFastMetadata" minOccurs="0"/>
                <xsd:element ref="ns4:SharedWithUsers" minOccurs="0"/>
                <xsd:element ref="ns4:SharedWithDetails" minOccurs="0"/>
                <xsd:element ref="ns4:SharingHintHash" minOccurs="0"/>
                <xsd:element ref="ns3:MediaServiceDateTaken" minOccurs="0"/>
                <xsd:element ref="ns3:MediaServiceAutoTags" minOccurs="0"/>
                <xsd:element ref="ns3:MediaServiceOCR" minOccurs="0"/>
                <xsd:element ref="ns3:MediaServiceLocation" minOccurs="0"/>
                <xsd:element ref="ns3:MediaServiceEventHashCode" minOccurs="0"/>
                <xsd:element ref="ns3:MediaServiceGenerationTim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b88942e-2676-43d8-8ed9-83a17f84fdb8"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ef28536-bd5b-4803-98b8-f9c58a28cb43"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element name="SharingHintHash" ma:index="12" nillable="true" ma:displayName="Sharing Hint Hash" ma:description=""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08011B7-6D75-4E15-98B4-CEF202D44AF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8CED76F-551B-4FE3-BA3A-32A1FB4D4E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b88942e-2676-43d8-8ed9-83a17f84fdb8"/>
    <ds:schemaRef ds:uri="bef28536-bd5b-4803-98b8-f9c58a28cb4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651C5BD-C9B8-4299-B3E0-965188D6FEC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TotalTime>
  <Words>1097</Words>
  <Application>Microsoft Office PowerPoint</Application>
  <PresentationFormat>Widescreen</PresentationFormat>
  <Paragraphs>111</Paragraphs>
  <Slides>10</Slides>
  <Notes>10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Franklin Gothic Book</vt:lpstr>
      <vt:lpstr>Franklin Gothic Medium</vt:lpstr>
      <vt:lpstr>Office Theme</vt:lpstr>
      <vt:lpstr>The Magic of Open Education Resources</vt:lpstr>
      <vt:lpstr>PowerPoint Presentation</vt:lpstr>
      <vt:lpstr>The Magic of OER . . . Why</vt:lpstr>
      <vt:lpstr>Magic of OER . . . What</vt:lpstr>
      <vt:lpstr>The Magic of OER . . . Why, What, and Quality </vt:lpstr>
      <vt:lpstr>The Magic of OER . . . ALG</vt:lpstr>
      <vt:lpstr>The Magic of OER . . . ALG Report Card</vt:lpstr>
      <vt:lpstr>The Magic of OER . . . ALG Report Card</vt:lpstr>
      <vt:lpstr>The Magic of OER . . . Resources Available</vt:lpstr>
      <vt:lpstr>The Magic of OER . . . You Have Magic Powers!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Carey Huddlestun</dc:creator>
  <cp:lastModifiedBy>Carey Huddlestun</cp:lastModifiedBy>
  <cp:revision>34</cp:revision>
  <dcterms:created xsi:type="dcterms:W3CDTF">2019-10-10T19:30:09Z</dcterms:created>
  <dcterms:modified xsi:type="dcterms:W3CDTF">2019-10-31T14:15:49Z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0x0101009F20C669038AC14782E6E1DB1AC3F72A</vt:lpwstr>
  </property>
</Properties>
</file>