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1" r:id="rId2"/>
  </p:sldMasterIdLst>
  <p:notesMasterIdLst>
    <p:notesMasterId r:id="rId35"/>
  </p:notesMasterIdLst>
  <p:sldIdLst>
    <p:sldId id="256" r:id="rId3"/>
    <p:sldId id="280" r:id="rId4"/>
    <p:sldId id="258" r:id="rId5"/>
    <p:sldId id="287" r:id="rId6"/>
    <p:sldId id="259" r:id="rId7"/>
    <p:sldId id="260" r:id="rId8"/>
    <p:sldId id="288" r:id="rId9"/>
    <p:sldId id="262" r:id="rId10"/>
    <p:sldId id="289" r:id="rId11"/>
    <p:sldId id="264" r:id="rId12"/>
    <p:sldId id="285" r:id="rId13"/>
    <p:sldId id="265" r:id="rId14"/>
    <p:sldId id="290" r:id="rId15"/>
    <p:sldId id="266" r:id="rId16"/>
    <p:sldId id="303" r:id="rId17"/>
    <p:sldId id="304" r:id="rId18"/>
    <p:sldId id="298" r:id="rId19"/>
    <p:sldId id="295" r:id="rId20"/>
    <p:sldId id="302" r:id="rId21"/>
    <p:sldId id="306" r:id="rId22"/>
    <p:sldId id="309" r:id="rId23"/>
    <p:sldId id="305" r:id="rId24"/>
    <p:sldId id="308" r:id="rId25"/>
    <p:sldId id="286" r:id="rId26"/>
    <p:sldId id="291" r:id="rId27"/>
    <p:sldId id="292" r:id="rId28"/>
    <p:sldId id="294" r:id="rId29"/>
    <p:sldId id="276" r:id="rId30"/>
    <p:sldId id="307" r:id="rId31"/>
    <p:sldId id="301" r:id="rId32"/>
    <p:sldId id="278" r:id="rId33"/>
    <p:sldId id="300" r:id="rId34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-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notesMaster" Target="notesMasters/notes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Institution Type</c:v>
                </c:pt>
              </c:strCache>
            </c:strRef>
          </c:tx>
          <c:dLbls>
            <c:dLbl>
              <c:idx val="0"/>
              <c:layout>
                <c:manualLayout>
                  <c:x val="-0.0822758092738408"/>
                  <c:y val="0.13270003894659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21406751239428"/>
                  <c:y val="-0.04829648993179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0489339700592981"/>
                  <c:y val="-0.084661441045573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0.000579311266647168"/>
                  <c:y val="-0.13295865590225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27578375619714"/>
                  <c:y val="0.062385767694555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Sheet1!$A$2:$A$6</c:f>
              <c:strCache>
                <c:ptCount val="5"/>
                <c:pt idx="0">
                  <c:v>Public 2-year academic</c:v>
                </c:pt>
                <c:pt idx="1">
                  <c:v>Small public 4-year academic (less than 10,000 FTE students)</c:v>
                </c:pt>
                <c:pt idx="2">
                  <c:v>Medium public 4-year academic (10,000-15,000 FTE students)</c:v>
                </c:pt>
                <c:pt idx="3">
                  <c:v>Large public 4-year academic (more than 15,000 FTE students)</c:v>
                </c:pt>
                <c:pt idx="4">
                  <c:v>Private 4-year academic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7.0</c:v>
                </c:pt>
                <c:pt idx="1">
                  <c:v>7.0</c:v>
                </c:pt>
                <c:pt idx="2">
                  <c:v>2.0</c:v>
                </c:pt>
                <c:pt idx="3">
                  <c:v>5.0</c:v>
                </c:pt>
                <c:pt idx="4">
                  <c:v>16.0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0.0954098619616992"/>
          <c:y val="0.663972845763348"/>
          <c:w val="0.809180154564013"/>
          <c:h val="0.336027154236651"/>
        </c:manualLayout>
      </c:layout>
      <c:overlay val="0"/>
      <c:txPr>
        <a:bodyPr/>
        <a:lstStyle/>
        <a:p>
          <a:pPr algn="l">
            <a:spcAft>
              <a:spcPts val="0"/>
            </a:spcAft>
            <a:defRPr sz="1600" b="0" i="0" kern="1000" spc="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375"/>
          <c:y val="0.00287475393700787"/>
          <c:w val="0.954166666666667"/>
          <c:h val="0.38296678149606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Column3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Orbis Cascade Libraries</c:v>
                </c:pt>
                <c:pt idx="1">
                  <c:v>Libraries with Special Collections/Archives</c:v>
                </c:pt>
                <c:pt idx="2">
                  <c:v>Special Collections/Archives with easily accessible mission statements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37.0</c:v>
                </c:pt>
                <c:pt idx="1">
                  <c:v>32.0</c:v>
                </c:pt>
                <c:pt idx="2">
                  <c:v>13.0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096797512"/>
        <c:axId val="2096800488"/>
      </c:barChart>
      <c:catAx>
        <c:axId val="20967975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latin typeface="Cambria"/>
              </a:defRPr>
            </a:pPr>
            <a:endParaRPr lang="en-US"/>
          </a:p>
        </c:txPr>
        <c:crossAx val="2096800488"/>
        <c:crosses val="autoZero"/>
        <c:auto val="1"/>
        <c:lblAlgn val="ctr"/>
        <c:lblOffset val="100"/>
        <c:noMultiLvlLbl val="0"/>
      </c:catAx>
      <c:valAx>
        <c:axId val="20968004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967975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By institution type</a:t>
            </a:r>
          </a:p>
        </c:rich>
      </c:tx>
      <c:layout>
        <c:manualLayout>
          <c:xMode val="edge"/>
          <c:yMode val="edge"/>
          <c:x val="0.327660785215169"/>
          <c:y val="0.0440797059810338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Institution type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b="1"/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21718724281185"/>
                  <c:y val="0.0403234825667269"/>
                </c:manualLayout>
              </c:layout>
              <c:spPr/>
              <c:txPr>
                <a:bodyPr/>
                <a:lstStyle/>
                <a:p>
                  <a:pPr>
                    <a:defRPr b="1"/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spPr/>
              <c:txPr>
                <a:bodyPr/>
                <a:lstStyle/>
                <a:p>
                  <a:pPr>
                    <a:defRPr b="1"/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0353444134494313"/>
                  <c:y val="-0.151855936876935"/>
                </c:manualLayout>
              </c:layout>
              <c:spPr/>
              <c:txPr>
                <a:bodyPr/>
                <a:lstStyle/>
                <a:p>
                  <a:pPr>
                    <a:defRPr b="1"/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0446974584384"/>
                  <c:y val="0.0854130110334242"/>
                </c:manualLayout>
              </c:layout>
              <c:spPr/>
              <c:txPr>
                <a:bodyPr/>
                <a:lstStyle/>
                <a:p>
                  <a:pPr>
                    <a:defRPr b="1"/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Sheet1!$A$2:$A$6</c:f>
              <c:strCache>
                <c:ptCount val="5"/>
                <c:pt idx="0">
                  <c:v>Public 2-year academic</c:v>
                </c:pt>
                <c:pt idx="1">
                  <c:v>Small public 4-year academic (less than 10,000 FTE students)</c:v>
                </c:pt>
                <c:pt idx="2">
                  <c:v>Medium public 4-year academic (10,000-15,000 FTE students)</c:v>
                </c:pt>
                <c:pt idx="3">
                  <c:v>Large public 4-year academic (more than 15,000 FTE students)</c:v>
                </c:pt>
                <c:pt idx="4">
                  <c:v>Private 4-year academic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1.0</c:v>
                </c:pt>
                <c:pt idx="1">
                  <c:v>3.0</c:v>
                </c:pt>
                <c:pt idx="2">
                  <c:v>1.0</c:v>
                </c:pt>
                <c:pt idx="3">
                  <c:v>4.0</c:v>
                </c:pt>
                <c:pt idx="4">
                  <c:v>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b"/>
      <c:layout/>
      <c:overlay val="0"/>
      <c:txPr>
        <a:bodyPr/>
        <a:lstStyle/>
        <a:p>
          <a:pPr>
            <a:defRPr sz="1400">
              <a:latin typeface="Cambria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801889763779527"/>
          <c:y val="0.03375"/>
          <c:w val="0.901061023622047"/>
          <c:h val="0.73287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Special Collections/Archives Units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No alignment</c:v>
                </c:pt>
                <c:pt idx="1">
                  <c:v>1 theme</c:v>
                </c:pt>
                <c:pt idx="2">
                  <c:v>2 themes</c:v>
                </c:pt>
                <c:pt idx="3">
                  <c:v>3 themes</c:v>
                </c:pt>
                <c:pt idx="4">
                  <c:v>4+ themes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3.0</c:v>
                </c:pt>
                <c:pt idx="1">
                  <c:v>7.0</c:v>
                </c:pt>
                <c:pt idx="2">
                  <c:v>4.0</c:v>
                </c:pt>
                <c:pt idx="3">
                  <c:v>1.0</c:v>
                </c:pt>
                <c:pt idx="4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88483896"/>
        <c:axId val="2088486840"/>
      </c:barChart>
      <c:catAx>
        <c:axId val="2088483896"/>
        <c:scaling>
          <c:orientation val="minMax"/>
        </c:scaling>
        <c:delete val="0"/>
        <c:axPos val="b"/>
        <c:majorTickMark val="out"/>
        <c:minorTickMark val="none"/>
        <c:tickLblPos val="nextTo"/>
        <c:crossAx val="2088486840"/>
        <c:crosses val="autoZero"/>
        <c:auto val="1"/>
        <c:lblAlgn val="ctr"/>
        <c:lblOffset val="100"/>
        <c:noMultiLvlLbl val="0"/>
      </c:catAx>
      <c:valAx>
        <c:axId val="2088486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884838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Alignment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0%</c:v>
                </c:pt>
                <c:pt idx="1">
                  <c:v>1-20%</c:v>
                </c:pt>
                <c:pt idx="2">
                  <c:v>21-40%</c:v>
                </c:pt>
                <c:pt idx="3">
                  <c:v>41-60%</c:v>
                </c:pt>
                <c:pt idx="4">
                  <c:v>61-80%</c:v>
                </c:pt>
                <c:pt idx="5">
                  <c:v>81-100%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3.0</c:v>
                </c:pt>
                <c:pt idx="1">
                  <c:v>3.0</c:v>
                </c:pt>
                <c:pt idx="2">
                  <c:v>6.0</c:v>
                </c:pt>
                <c:pt idx="3">
                  <c:v>3.0</c:v>
                </c:pt>
                <c:pt idx="4">
                  <c:v>2.0</c:v>
                </c:pt>
                <c:pt idx="5">
                  <c:v>1.0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wwu.edu/heritageresources" TargetMode="External"/><Relationship Id="rId4" Type="http://schemas.openxmlformats.org/officeDocument/2006/relationships/hyperlink" Target="http://library.willamette.edu/archives/instruction/faculty/" TargetMode="External"/><Relationship Id="rId1" Type="http://schemas.openxmlformats.org/officeDocument/2006/relationships/hyperlink" Target="http://www.oit.edu/libraries" TargetMode="External"/><Relationship Id="rId2" Type="http://schemas.openxmlformats.org/officeDocument/2006/relationships/hyperlink" Target="http://libweb.uoregon.edu/speccoll/classes.html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528123-9EC2-CA43-94B5-395D86147B09}" type="doc">
      <dgm:prSet loTypeId="urn:microsoft.com/office/officeart/2005/8/layout/orgChart1" loCatId="hierarchy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CA6332C2-F93C-404F-8AA9-2033B2CA874E}">
      <dgm:prSet phldrT="[Text]" custT="1"/>
      <dgm:spPr/>
      <dgm:t>
        <a:bodyPr/>
        <a:lstStyle/>
        <a:p>
          <a:pPr algn="ctr"/>
          <a:r>
            <a:rPr lang="en" sz="3800" dirty="0" smtClean="0">
              <a:latin typeface="Bookman Old Style"/>
              <a:cs typeface="Bookman Old Style"/>
            </a:rPr>
            <a:t>Strategic Credibility Factors</a:t>
          </a:r>
          <a:endParaRPr lang="en-US" sz="3800" dirty="0">
            <a:latin typeface="Bookman Old Style"/>
            <a:cs typeface="Bookman Old Style"/>
          </a:endParaRPr>
        </a:p>
      </dgm:t>
    </dgm:pt>
    <dgm:pt modelId="{E1B161BF-F812-EE4A-9AB5-CF571D56B25B}" type="parTrans" cxnId="{A1A0611A-CD91-004A-B1F9-F1C61A0C5F41}">
      <dgm:prSet/>
      <dgm:spPr/>
      <dgm:t>
        <a:bodyPr/>
        <a:lstStyle/>
        <a:p>
          <a:pPr algn="ctr"/>
          <a:endParaRPr lang="en-US"/>
        </a:p>
      </dgm:t>
    </dgm:pt>
    <dgm:pt modelId="{EA4A97BB-FE47-2442-8184-FAC92F1CE3E3}" type="sibTrans" cxnId="{A1A0611A-CD91-004A-B1F9-F1C61A0C5F41}">
      <dgm:prSet/>
      <dgm:spPr/>
      <dgm:t>
        <a:bodyPr/>
        <a:lstStyle/>
        <a:p>
          <a:pPr algn="ctr"/>
          <a:endParaRPr lang="en-US"/>
        </a:p>
      </dgm:t>
    </dgm:pt>
    <dgm:pt modelId="{DF67926A-FCF0-AB41-A243-1E86740142B7}" type="asst">
      <dgm:prSet phldrT="[Text]" custT="1"/>
      <dgm:spPr>
        <a:ln>
          <a:solidFill>
            <a:schemeClr val="bg1"/>
          </a:solidFill>
        </a:ln>
      </dgm:spPr>
      <dgm:t>
        <a:bodyPr/>
        <a:lstStyle/>
        <a:p>
          <a:pPr algn="ctr"/>
          <a:r>
            <a:rPr lang="en-US" sz="2200" dirty="0" smtClean="0">
              <a:latin typeface="Bookman Old Style"/>
              <a:cs typeface="Bookman Old Style"/>
            </a:rPr>
            <a:t>D</a:t>
          </a:r>
          <a:r>
            <a:rPr lang="en" sz="2200" dirty="0" smtClean="0">
              <a:latin typeface="Bookman Old Style"/>
              <a:cs typeface="Bookman Old Style"/>
            </a:rPr>
            <a:t>emonstrated performance</a:t>
          </a:r>
          <a:endParaRPr lang="en-US" sz="2200" dirty="0">
            <a:latin typeface="Bookman Old Style"/>
            <a:cs typeface="Bookman Old Style"/>
          </a:endParaRPr>
        </a:p>
      </dgm:t>
    </dgm:pt>
    <dgm:pt modelId="{A85112AB-B5C5-E744-9385-DBBE72DDFE71}" type="parTrans" cxnId="{84452303-5D3B-3A40-9679-5ED5257E67B1}">
      <dgm:prSet/>
      <dgm:spPr/>
      <dgm:t>
        <a:bodyPr/>
        <a:lstStyle/>
        <a:p>
          <a:pPr algn="ctr"/>
          <a:endParaRPr lang="en-US" dirty="0"/>
        </a:p>
      </dgm:t>
    </dgm:pt>
    <dgm:pt modelId="{8326E2E4-72C2-C147-8AB9-C35811FEE9E0}" type="sibTrans" cxnId="{84452303-5D3B-3A40-9679-5ED5257E67B1}">
      <dgm:prSet/>
      <dgm:spPr/>
      <dgm:t>
        <a:bodyPr/>
        <a:lstStyle/>
        <a:p>
          <a:pPr algn="ctr"/>
          <a:endParaRPr lang="en-US"/>
        </a:p>
      </dgm:t>
    </dgm:pt>
    <dgm:pt modelId="{F903B871-368B-5945-B742-21C7F0BF850B}">
      <dgm:prSet phldrT="[Text]" custT="1"/>
      <dgm:spPr/>
      <dgm:t>
        <a:bodyPr/>
        <a:lstStyle/>
        <a:p>
          <a:pPr algn="ctr" rtl="0"/>
          <a:r>
            <a:rPr lang="en-US" sz="2200" dirty="0" smtClean="0">
              <a:latin typeface="Bookman Old Style"/>
              <a:cs typeface="Bookman Old Style"/>
            </a:rPr>
            <a:t>C</a:t>
          </a:r>
          <a:r>
            <a:rPr lang="en" sz="2200" dirty="0" smtClean="0">
              <a:latin typeface="Bookman Old Style"/>
              <a:cs typeface="Bookman Old Style"/>
            </a:rPr>
            <a:t>ommunication of organizational strategy to key stakeholders</a:t>
          </a:r>
          <a:endParaRPr lang="en-US" sz="2200" dirty="0">
            <a:latin typeface="Bookman Old Style"/>
            <a:cs typeface="Bookman Old Style"/>
          </a:endParaRPr>
        </a:p>
      </dgm:t>
    </dgm:pt>
    <dgm:pt modelId="{4018ECE0-45A4-7740-9747-39BE16E0502E}" type="parTrans" cxnId="{7AF6ED57-F08E-184D-AB20-B07B375E899B}">
      <dgm:prSet/>
      <dgm:spPr/>
      <dgm:t>
        <a:bodyPr/>
        <a:lstStyle/>
        <a:p>
          <a:pPr algn="ctr"/>
          <a:endParaRPr lang="en-US" dirty="0"/>
        </a:p>
      </dgm:t>
    </dgm:pt>
    <dgm:pt modelId="{6B93A757-2DD0-1C4D-B3E3-253EDC65F624}" type="sibTrans" cxnId="{7AF6ED57-F08E-184D-AB20-B07B375E899B}">
      <dgm:prSet/>
      <dgm:spPr/>
      <dgm:t>
        <a:bodyPr/>
        <a:lstStyle/>
        <a:p>
          <a:pPr algn="ctr"/>
          <a:endParaRPr lang="en-US"/>
        </a:p>
      </dgm:t>
    </dgm:pt>
    <dgm:pt modelId="{96F3538E-76E9-B840-9E67-B63A51F32A2B}">
      <dgm:prSet phldrT="[Text]" custT="1"/>
      <dgm:spPr/>
      <dgm:t>
        <a:bodyPr/>
        <a:lstStyle/>
        <a:p>
          <a:pPr algn="ctr"/>
          <a:r>
            <a:rPr lang="en-US" sz="2200" dirty="0" smtClean="0">
              <a:latin typeface="Bookman Old Style"/>
              <a:cs typeface="Bookman Old Style"/>
            </a:rPr>
            <a:t>C</a:t>
          </a:r>
          <a:r>
            <a:rPr lang="en" sz="2200" dirty="0" smtClean="0">
              <a:latin typeface="Bookman Old Style"/>
              <a:cs typeface="Bookman Old Style"/>
            </a:rPr>
            <a:t>redibility of organizational leadership</a:t>
          </a:r>
          <a:endParaRPr lang="en-US" sz="2200" dirty="0">
            <a:latin typeface="Bookman Old Style"/>
            <a:cs typeface="Bookman Old Style"/>
          </a:endParaRPr>
        </a:p>
      </dgm:t>
    </dgm:pt>
    <dgm:pt modelId="{1978951D-063F-A442-A4A6-3551C36A7DF2}" type="parTrans" cxnId="{A02AF391-32CF-F243-989C-478B7195B687}">
      <dgm:prSet/>
      <dgm:spPr/>
      <dgm:t>
        <a:bodyPr/>
        <a:lstStyle/>
        <a:p>
          <a:pPr algn="ctr"/>
          <a:endParaRPr lang="en-US" dirty="0"/>
        </a:p>
      </dgm:t>
    </dgm:pt>
    <dgm:pt modelId="{F1BD9B78-647C-C048-AC2D-6835D74ACA1B}" type="sibTrans" cxnId="{A02AF391-32CF-F243-989C-478B7195B687}">
      <dgm:prSet/>
      <dgm:spPr/>
      <dgm:t>
        <a:bodyPr/>
        <a:lstStyle/>
        <a:p>
          <a:pPr algn="ctr"/>
          <a:endParaRPr lang="en-US"/>
        </a:p>
      </dgm:t>
    </dgm:pt>
    <dgm:pt modelId="{44412A08-D618-E84A-8A40-386D446B9DA6}" type="asst">
      <dgm:prSet custT="1"/>
      <dgm:spPr>
        <a:ln>
          <a:solidFill>
            <a:schemeClr val="bg1"/>
          </a:solidFill>
        </a:ln>
      </dgm:spPr>
      <dgm:t>
        <a:bodyPr/>
        <a:lstStyle/>
        <a:p>
          <a:pPr algn="ctr" rtl="0"/>
          <a:r>
            <a:rPr lang="en-US" sz="2200" dirty="0" smtClean="0">
              <a:latin typeface="Bookman Old Style"/>
              <a:cs typeface="Bookman Old Style"/>
            </a:rPr>
            <a:t>C</a:t>
          </a:r>
          <a:r>
            <a:rPr lang="en" sz="2200" dirty="0" smtClean="0">
              <a:latin typeface="Bookman Old Style"/>
              <a:cs typeface="Bookman Old Style"/>
            </a:rPr>
            <a:t>apability to strategize</a:t>
          </a:r>
          <a:endParaRPr lang="en-US" sz="2200" dirty="0">
            <a:latin typeface="Bookman Old Style"/>
            <a:cs typeface="Bookman Old Style"/>
          </a:endParaRPr>
        </a:p>
      </dgm:t>
    </dgm:pt>
    <dgm:pt modelId="{B3948613-4F75-B347-942C-C0B84E038048}" type="parTrans" cxnId="{DE11314F-C879-794E-BC17-06E657955D5E}">
      <dgm:prSet/>
      <dgm:spPr/>
      <dgm:t>
        <a:bodyPr/>
        <a:lstStyle/>
        <a:p>
          <a:pPr algn="ctr"/>
          <a:endParaRPr lang="en-US" dirty="0"/>
        </a:p>
      </dgm:t>
    </dgm:pt>
    <dgm:pt modelId="{69410D7A-8C24-EF4F-93B3-EAC51A1FDF9F}" type="sibTrans" cxnId="{DE11314F-C879-794E-BC17-06E657955D5E}">
      <dgm:prSet/>
      <dgm:spPr/>
      <dgm:t>
        <a:bodyPr/>
        <a:lstStyle/>
        <a:p>
          <a:pPr algn="ctr"/>
          <a:endParaRPr lang="en-US"/>
        </a:p>
      </dgm:t>
    </dgm:pt>
    <dgm:pt modelId="{98CE8550-686F-B449-82A8-BF965495F9A5}" type="pres">
      <dgm:prSet presAssocID="{0C528123-9EC2-CA43-94B5-395D86147B0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4C7A14D-4BF4-1944-A57B-0A4FD8FBDB0A}" type="pres">
      <dgm:prSet presAssocID="{CA6332C2-F93C-404F-8AA9-2033B2CA874E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2F2F075-CCB4-2446-9A78-3C08A94C16A5}" type="pres">
      <dgm:prSet presAssocID="{CA6332C2-F93C-404F-8AA9-2033B2CA874E}" presName="rootComposite1" presStyleCnt="0"/>
      <dgm:spPr/>
      <dgm:t>
        <a:bodyPr/>
        <a:lstStyle/>
        <a:p>
          <a:endParaRPr lang="en-US"/>
        </a:p>
      </dgm:t>
    </dgm:pt>
    <dgm:pt modelId="{1EC5726F-2780-154E-8084-98E5056E79DD}" type="pres">
      <dgm:prSet presAssocID="{CA6332C2-F93C-404F-8AA9-2033B2CA874E}" presName="rootText1" presStyleLbl="node0" presStyleIdx="0" presStyleCnt="1" custScaleX="195028" custLinFactNeighborY="-102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1B23D4D-259C-F44D-A890-C9016A275A26}" type="pres">
      <dgm:prSet presAssocID="{CA6332C2-F93C-404F-8AA9-2033B2CA874E}" presName="rootConnector1" presStyleLbl="node1" presStyleIdx="0" presStyleCnt="0"/>
      <dgm:spPr/>
      <dgm:t>
        <a:bodyPr/>
        <a:lstStyle/>
        <a:p>
          <a:endParaRPr lang="en-US"/>
        </a:p>
      </dgm:t>
    </dgm:pt>
    <dgm:pt modelId="{0F7AF17F-2360-164B-B729-BDD271CD4B92}" type="pres">
      <dgm:prSet presAssocID="{CA6332C2-F93C-404F-8AA9-2033B2CA874E}" presName="hierChild2" presStyleCnt="0"/>
      <dgm:spPr/>
      <dgm:t>
        <a:bodyPr/>
        <a:lstStyle/>
        <a:p>
          <a:endParaRPr lang="en-US"/>
        </a:p>
      </dgm:t>
    </dgm:pt>
    <dgm:pt modelId="{9206AB6D-A3BD-F643-8CDE-E12F8ED4C48C}" type="pres">
      <dgm:prSet presAssocID="{4018ECE0-45A4-7740-9747-39BE16E0502E}" presName="Name37" presStyleLbl="parChTrans1D2" presStyleIdx="0" presStyleCnt="4"/>
      <dgm:spPr/>
      <dgm:t>
        <a:bodyPr/>
        <a:lstStyle/>
        <a:p>
          <a:endParaRPr lang="en-US"/>
        </a:p>
      </dgm:t>
    </dgm:pt>
    <dgm:pt modelId="{E6884440-04FF-9641-9B1E-31598FEA507E}" type="pres">
      <dgm:prSet presAssocID="{F903B871-368B-5945-B742-21C7F0BF850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BFE8F0DC-F5DD-D04F-BA1D-93AFE3287381}" type="pres">
      <dgm:prSet presAssocID="{F903B871-368B-5945-B742-21C7F0BF850B}" presName="rootComposite" presStyleCnt="0"/>
      <dgm:spPr/>
      <dgm:t>
        <a:bodyPr/>
        <a:lstStyle/>
        <a:p>
          <a:endParaRPr lang="en-US"/>
        </a:p>
      </dgm:t>
    </dgm:pt>
    <dgm:pt modelId="{05D72233-6D7F-0342-9300-7BDC1A38E58E}" type="pres">
      <dgm:prSet presAssocID="{F903B871-368B-5945-B742-21C7F0BF850B}" presName="rootText" presStyleLbl="node2" presStyleIdx="0" presStyleCnt="2" custLinFactNeighborX="-26521" custLinFactNeighborY="1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E4A1B69-84B9-1248-983F-8DFEFF1669A9}" type="pres">
      <dgm:prSet presAssocID="{F903B871-368B-5945-B742-21C7F0BF850B}" presName="rootConnector" presStyleLbl="node2" presStyleIdx="0" presStyleCnt="2"/>
      <dgm:spPr/>
      <dgm:t>
        <a:bodyPr/>
        <a:lstStyle/>
        <a:p>
          <a:endParaRPr lang="en-US"/>
        </a:p>
      </dgm:t>
    </dgm:pt>
    <dgm:pt modelId="{75DF37EB-998D-B94E-8E4F-4C8339FAABA0}" type="pres">
      <dgm:prSet presAssocID="{F903B871-368B-5945-B742-21C7F0BF850B}" presName="hierChild4" presStyleCnt="0"/>
      <dgm:spPr/>
      <dgm:t>
        <a:bodyPr/>
        <a:lstStyle/>
        <a:p>
          <a:endParaRPr lang="en-US"/>
        </a:p>
      </dgm:t>
    </dgm:pt>
    <dgm:pt modelId="{41ABC6E5-9708-E741-86D4-F471D7FEC486}" type="pres">
      <dgm:prSet presAssocID="{F903B871-368B-5945-B742-21C7F0BF850B}" presName="hierChild5" presStyleCnt="0"/>
      <dgm:spPr/>
      <dgm:t>
        <a:bodyPr/>
        <a:lstStyle/>
        <a:p>
          <a:endParaRPr lang="en-US"/>
        </a:p>
      </dgm:t>
    </dgm:pt>
    <dgm:pt modelId="{EB573DFF-00B2-E549-908F-B7D258F1D416}" type="pres">
      <dgm:prSet presAssocID="{1978951D-063F-A442-A4A6-3551C36A7DF2}" presName="Name37" presStyleLbl="parChTrans1D2" presStyleIdx="1" presStyleCnt="4"/>
      <dgm:spPr/>
      <dgm:t>
        <a:bodyPr/>
        <a:lstStyle/>
        <a:p>
          <a:endParaRPr lang="en-US"/>
        </a:p>
      </dgm:t>
    </dgm:pt>
    <dgm:pt modelId="{0E6E21AE-07C7-EF40-B10F-48400278978A}" type="pres">
      <dgm:prSet presAssocID="{96F3538E-76E9-B840-9E67-B63A51F32A2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C9CAA97B-D36A-EB44-B0CB-598896D99624}" type="pres">
      <dgm:prSet presAssocID="{96F3538E-76E9-B840-9E67-B63A51F32A2B}" presName="rootComposite" presStyleCnt="0"/>
      <dgm:spPr/>
      <dgm:t>
        <a:bodyPr/>
        <a:lstStyle/>
        <a:p>
          <a:endParaRPr lang="en-US"/>
        </a:p>
      </dgm:t>
    </dgm:pt>
    <dgm:pt modelId="{F0FF0EAF-92E5-0441-8C36-F4316B8C0AED}" type="pres">
      <dgm:prSet presAssocID="{96F3538E-76E9-B840-9E67-B63A51F32A2B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A71970D-B36D-0A40-AB7B-132C8541C463}" type="pres">
      <dgm:prSet presAssocID="{96F3538E-76E9-B840-9E67-B63A51F32A2B}" presName="rootConnector" presStyleLbl="node2" presStyleIdx="1" presStyleCnt="2"/>
      <dgm:spPr/>
      <dgm:t>
        <a:bodyPr/>
        <a:lstStyle/>
        <a:p>
          <a:endParaRPr lang="en-US"/>
        </a:p>
      </dgm:t>
    </dgm:pt>
    <dgm:pt modelId="{E0612C5D-5A68-C34C-B871-45A84E8E1246}" type="pres">
      <dgm:prSet presAssocID="{96F3538E-76E9-B840-9E67-B63A51F32A2B}" presName="hierChild4" presStyleCnt="0"/>
      <dgm:spPr/>
      <dgm:t>
        <a:bodyPr/>
        <a:lstStyle/>
        <a:p>
          <a:endParaRPr lang="en-US"/>
        </a:p>
      </dgm:t>
    </dgm:pt>
    <dgm:pt modelId="{469517CD-ECF5-5046-9DB1-03B9990A3EEF}" type="pres">
      <dgm:prSet presAssocID="{96F3538E-76E9-B840-9E67-B63A51F32A2B}" presName="hierChild5" presStyleCnt="0"/>
      <dgm:spPr/>
      <dgm:t>
        <a:bodyPr/>
        <a:lstStyle/>
        <a:p>
          <a:endParaRPr lang="en-US"/>
        </a:p>
      </dgm:t>
    </dgm:pt>
    <dgm:pt modelId="{F8EB2CB0-5F6A-7545-B396-F649A748DE66}" type="pres">
      <dgm:prSet presAssocID="{CA6332C2-F93C-404F-8AA9-2033B2CA874E}" presName="hierChild3" presStyleCnt="0"/>
      <dgm:spPr/>
      <dgm:t>
        <a:bodyPr/>
        <a:lstStyle/>
        <a:p>
          <a:endParaRPr lang="en-US"/>
        </a:p>
      </dgm:t>
    </dgm:pt>
    <dgm:pt modelId="{5C7EF65E-7156-9540-94DA-CBC5AC3C17D1}" type="pres">
      <dgm:prSet presAssocID="{A85112AB-B5C5-E744-9385-DBBE72DDFE71}" presName="Name111" presStyleLbl="parChTrans1D2" presStyleIdx="2" presStyleCnt="4"/>
      <dgm:spPr/>
      <dgm:t>
        <a:bodyPr/>
        <a:lstStyle/>
        <a:p>
          <a:endParaRPr lang="en-US"/>
        </a:p>
      </dgm:t>
    </dgm:pt>
    <dgm:pt modelId="{6FDF3273-08AA-AD42-8EE5-EC6EB399E21F}" type="pres">
      <dgm:prSet presAssocID="{DF67926A-FCF0-AB41-A243-1E86740142B7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1F4D8B0-0315-904B-811E-D97725964D9A}" type="pres">
      <dgm:prSet presAssocID="{DF67926A-FCF0-AB41-A243-1E86740142B7}" presName="rootComposite3" presStyleCnt="0"/>
      <dgm:spPr/>
      <dgm:t>
        <a:bodyPr/>
        <a:lstStyle/>
        <a:p>
          <a:endParaRPr lang="en-US"/>
        </a:p>
      </dgm:t>
    </dgm:pt>
    <dgm:pt modelId="{95A4E9EE-24C9-BA4F-8570-8492B0099597}" type="pres">
      <dgm:prSet presAssocID="{DF67926A-FCF0-AB41-A243-1E86740142B7}" presName="rootText3" presStyleLbl="asst1" presStyleIdx="0" presStyleCnt="2" custLinFactNeighborX="-54516" custLinFactNeighborY="-11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29A641C-3BB8-F147-A864-EA1423EF05F2}" type="pres">
      <dgm:prSet presAssocID="{DF67926A-FCF0-AB41-A243-1E86740142B7}" presName="rootConnector3" presStyleLbl="asst1" presStyleIdx="0" presStyleCnt="2"/>
      <dgm:spPr/>
      <dgm:t>
        <a:bodyPr/>
        <a:lstStyle/>
        <a:p>
          <a:endParaRPr lang="en-US"/>
        </a:p>
      </dgm:t>
    </dgm:pt>
    <dgm:pt modelId="{D48A44BD-56E4-F84D-B63D-D34DA727024B}" type="pres">
      <dgm:prSet presAssocID="{DF67926A-FCF0-AB41-A243-1E86740142B7}" presName="hierChild6" presStyleCnt="0"/>
      <dgm:spPr/>
      <dgm:t>
        <a:bodyPr/>
        <a:lstStyle/>
        <a:p>
          <a:endParaRPr lang="en-US"/>
        </a:p>
      </dgm:t>
    </dgm:pt>
    <dgm:pt modelId="{75D100CD-0B10-574A-B48A-9A6288B67C28}" type="pres">
      <dgm:prSet presAssocID="{DF67926A-FCF0-AB41-A243-1E86740142B7}" presName="hierChild7" presStyleCnt="0"/>
      <dgm:spPr/>
      <dgm:t>
        <a:bodyPr/>
        <a:lstStyle/>
        <a:p>
          <a:endParaRPr lang="en-US"/>
        </a:p>
      </dgm:t>
    </dgm:pt>
    <dgm:pt modelId="{FF8260A3-9324-8B42-B256-CF4AC34A76C0}" type="pres">
      <dgm:prSet presAssocID="{B3948613-4F75-B347-942C-C0B84E038048}" presName="Name111" presStyleLbl="parChTrans1D2" presStyleIdx="3" presStyleCnt="4"/>
      <dgm:spPr/>
      <dgm:t>
        <a:bodyPr/>
        <a:lstStyle/>
        <a:p>
          <a:endParaRPr lang="en-US"/>
        </a:p>
      </dgm:t>
    </dgm:pt>
    <dgm:pt modelId="{E582F6C6-A166-BF47-AFEF-7FE52A451DA7}" type="pres">
      <dgm:prSet presAssocID="{44412A08-D618-E84A-8A40-386D446B9DA6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43901818-6518-584A-8FC4-E60EC41E0C4F}" type="pres">
      <dgm:prSet presAssocID="{44412A08-D618-E84A-8A40-386D446B9DA6}" presName="rootComposite3" presStyleCnt="0"/>
      <dgm:spPr/>
      <dgm:t>
        <a:bodyPr/>
        <a:lstStyle/>
        <a:p>
          <a:endParaRPr lang="en-US"/>
        </a:p>
      </dgm:t>
    </dgm:pt>
    <dgm:pt modelId="{B304E772-27A6-394C-84AE-FCCCF2F878BA}" type="pres">
      <dgm:prSet presAssocID="{44412A08-D618-E84A-8A40-386D446B9DA6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F01BF04-4A49-4848-A040-72218901E59D}" type="pres">
      <dgm:prSet presAssocID="{44412A08-D618-E84A-8A40-386D446B9DA6}" presName="rootConnector3" presStyleLbl="asst1" presStyleIdx="1" presStyleCnt="2"/>
      <dgm:spPr/>
      <dgm:t>
        <a:bodyPr/>
        <a:lstStyle/>
        <a:p>
          <a:endParaRPr lang="en-US"/>
        </a:p>
      </dgm:t>
    </dgm:pt>
    <dgm:pt modelId="{853FE99E-2C42-CC48-8341-986954B37E9A}" type="pres">
      <dgm:prSet presAssocID="{44412A08-D618-E84A-8A40-386D446B9DA6}" presName="hierChild6" presStyleCnt="0"/>
      <dgm:spPr/>
      <dgm:t>
        <a:bodyPr/>
        <a:lstStyle/>
        <a:p>
          <a:endParaRPr lang="en-US"/>
        </a:p>
      </dgm:t>
    </dgm:pt>
    <dgm:pt modelId="{B8C54982-0127-BB4B-B60D-C97617008545}" type="pres">
      <dgm:prSet presAssocID="{44412A08-D618-E84A-8A40-386D446B9DA6}" presName="hierChild7" presStyleCnt="0"/>
      <dgm:spPr/>
      <dgm:t>
        <a:bodyPr/>
        <a:lstStyle/>
        <a:p>
          <a:endParaRPr lang="en-US"/>
        </a:p>
      </dgm:t>
    </dgm:pt>
  </dgm:ptLst>
  <dgm:cxnLst>
    <dgm:cxn modelId="{192B1A39-467D-6642-9D4C-1C03B41A8346}" type="presOf" srcId="{F903B871-368B-5945-B742-21C7F0BF850B}" destId="{5E4A1B69-84B9-1248-983F-8DFEFF1669A9}" srcOrd="1" destOrd="0" presId="urn:microsoft.com/office/officeart/2005/8/layout/orgChart1"/>
    <dgm:cxn modelId="{DE11314F-C879-794E-BC17-06E657955D5E}" srcId="{CA6332C2-F93C-404F-8AA9-2033B2CA874E}" destId="{44412A08-D618-E84A-8A40-386D446B9DA6}" srcOrd="1" destOrd="0" parTransId="{B3948613-4F75-B347-942C-C0B84E038048}" sibTransId="{69410D7A-8C24-EF4F-93B3-EAC51A1FDF9F}"/>
    <dgm:cxn modelId="{50527665-560C-1B45-8F27-2891B1A6B375}" type="presOf" srcId="{A85112AB-B5C5-E744-9385-DBBE72DDFE71}" destId="{5C7EF65E-7156-9540-94DA-CBC5AC3C17D1}" srcOrd="0" destOrd="0" presId="urn:microsoft.com/office/officeart/2005/8/layout/orgChart1"/>
    <dgm:cxn modelId="{A1A0611A-CD91-004A-B1F9-F1C61A0C5F41}" srcId="{0C528123-9EC2-CA43-94B5-395D86147B09}" destId="{CA6332C2-F93C-404F-8AA9-2033B2CA874E}" srcOrd="0" destOrd="0" parTransId="{E1B161BF-F812-EE4A-9AB5-CF571D56B25B}" sibTransId="{EA4A97BB-FE47-2442-8184-FAC92F1CE3E3}"/>
    <dgm:cxn modelId="{BBD4ADF5-61F8-6C44-B193-522E289A1311}" type="presOf" srcId="{B3948613-4F75-B347-942C-C0B84E038048}" destId="{FF8260A3-9324-8B42-B256-CF4AC34A76C0}" srcOrd="0" destOrd="0" presId="urn:microsoft.com/office/officeart/2005/8/layout/orgChart1"/>
    <dgm:cxn modelId="{84452303-5D3B-3A40-9679-5ED5257E67B1}" srcId="{CA6332C2-F93C-404F-8AA9-2033B2CA874E}" destId="{DF67926A-FCF0-AB41-A243-1E86740142B7}" srcOrd="0" destOrd="0" parTransId="{A85112AB-B5C5-E744-9385-DBBE72DDFE71}" sibTransId="{8326E2E4-72C2-C147-8AB9-C35811FEE9E0}"/>
    <dgm:cxn modelId="{7AF6ED57-F08E-184D-AB20-B07B375E899B}" srcId="{CA6332C2-F93C-404F-8AA9-2033B2CA874E}" destId="{F903B871-368B-5945-B742-21C7F0BF850B}" srcOrd="2" destOrd="0" parTransId="{4018ECE0-45A4-7740-9747-39BE16E0502E}" sibTransId="{6B93A757-2DD0-1C4D-B3E3-253EDC65F624}"/>
    <dgm:cxn modelId="{66519223-3D20-B947-B5DD-4EC5E5E14D80}" type="presOf" srcId="{F903B871-368B-5945-B742-21C7F0BF850B}" destId="{05D72233-6D7F-0342-9300-7BDC1A38E58E}" srcOrd="0" destOrd="0" presId="urn:microsoft.com/office/officeart/2005/8/layout/orgChart1"/>
    <dgm:cxn modelId="{E66CDFB0-3200-824A-8915-B3B0E0CB56F1}" type="presOf" srcId="{96F3538E-76E9-B840-9E67-B63A51F32A2B}" destId="{FA71970D-B36D-0A40-AB7B-132C8541C463}" srcOrd="1" destOrd="0" presId="urn:microsoft.com/office/officeart/2005/8/layout/orgChart1"/>
    <dgm:cxn modelId="{EB113ED5-E60F-4440-90BB-E4A6419F446E}" type="presOf" srcId="{DF67926A-FCF0-AB41-A243-1E86740142B7}" destId="{729A641C-3BB8-F147-A864-EA1423EF05F2}" srcOrd="1" destOrd="0" presId="urn:microsoft.com/office/officeart/2005/8/layout/orgChart1"/>
    <dgm:cxn modelId="{1DC33727-256C-FC42-AD26-51CECF3A5FC6}" type="presOf" srcId="{44412A08-D618-E84A-8A40-386D446B9DA6}" destId="{B304E772-27A6-394C-84AE-FCCCF2F878BA}" srcOrd="0" destOrd="0" presId="urn:microsoft.com/office/officeart/2005/8/layout/orgChart1"/>
    <dgm:cxn modelId="{C8012584-31E8-F549-9843-B95778E4E12C}" type="presOf" srcId="{96F3538E-76E9-B840-9E67-B63A51F32A2B}" destId="{F0FF0EAF-92E5-0441-8C36-F4316B8C0AED}" srcOrd="0" destOrd="0" presId="urn:microsoft.com/office/officeart/2005/8/layout/orgChart1"/>
    <dgm:cxn modelId="{180F48A6-F375-3D44-BD3D-BA7D0CFCEE1B}" type="presOf" srcId="{CA6332C2-F93C-404F-8AA9-2033B2CA874E}" destId="{A1B23D4D-259C-F44D-A890-C9016A275A26}" srcOrd="1" destOrd="0" presId="urn:microsoft.com/office/officeart/2005/8/layout/orgChart1"/>
    <dgm:cxn modelId="{D32DB59B-024E-1245-8744-F0F99F015C9D}" type="presOf" srcId="{1978951D-063F-A442-A4A6-3551C36A7DF2}" destId="{EB573DFF-00B2-E549-908F-B7D258F1D416}" srcOrd="0" destOrd="0" presId="urn:microsoft.com/office/officeart/2005/8/layout/orgChart1"/>
    <dgm:cxn modelId="{35CEF8A9-AAEA-1743-AC50-9E5884FAF84A}" type="presOf" srcId="{CA6332C2-F93C-404F-8AA9-2033B2CA874E}" destId="{1EC5726F-2780-154E-8084-98E5056E79DD}" srcOrd="0" destOrd="0" presId="urn:microsoft.com/office/officeart/2005/8/layout/orgChart1"/>
    <dgm:cxn modelId="{EE1C9DFE-4FF6-344B-9A6C-DA407C91F145}" type="presOf" srcId="{4018ECE0-45A4-7740-9747-39BE16E0502E}" destId="{9206AB6D-A3BD-F643-8CDE-E12F8ED4C48C}" srcOrd="0" destOrd="0" presId="urn:microsoft.com/office/officeart/2005/8/layout/orgChart1"/>
    <dgm:cxn modelId="{BFCE9702-4F50-3342-B82B-72B4778534EC}" type="presOf" srcId="{0C528123-9EC2-CA43-94B5-395D86147B09}" destId="{98CE8550-686F-B449-82A8-BF965495F9A5}" srcOrd="0" destOrd="0" presId="urn:microsoft.com/office/officeart/2005/8/layout/orgChart1"/>
    <dgm:cxn modelId="{A02AF391-32CF-F243-989C-478B7195B687}" srcId="{CA6332C2-F93C-404F-8AA9-2033B2CA874E}" destId="{96F3538E-76E9-B840-9E67-B63A51F32A2B}" srcOrd="3" destOrd="0" parTransId="{1978951D-063F-A442-A4A6-3551C36A7DF2}" sibTransId="{F1BD9B78-647C-C048-AC2D-6835D74ACA1B}"/>
    <dgm:cxn modelId="{AB338823-AF73-FC48-BDDF-8D2B14742AD5}" type="presOf" srcId="{44412A08-D618-E84A-8A40-386D446B9DA6}" destId="{4F01BF04-4A49-4848-A040-72218901E59D}" srcOrd="1" destOrd="0" presId="urn:microsoft.com/office/officeart/2005/8/layout/orgChart1"/>
    <dgm:cxn modelId="{55129CB2-8CAB-BE4C-B2C8-2BCEC02381B2}" type="presOf" srcId="{DF67926A-FCF0-AB41-A243-1E86740142B7}" destId="{95A4E9EE-24C9-BA4F-8570-8492B0099597}" srcOrd="0" destOrd="0" presId="urn:microsoft.com/office/officeart/2005/8/layout/orgChart1"/>
    <dgm:cxn modelId="{27C409F3-1067-5041-85CA-EDB3B888798F}" type="presParOf" srcId="{98CE8550-686F-B449-82A8-BF965495F9A5}" destId="{64C7A14D-4BF4-1944-A57B-0A4FD8FBDB0A}" srcOrd="0" destOrd="0" presId="urn:microsoft.com/office/officeart/2005/8/layout/orgChart1"/>
    <dgm:cxn modelId="{619E04AE-FF3C-0D45-BBFB-37C7DA101402}" type="presParOf" srcId="{64C7A14D-4BF4-1944-A57B-0A4FD8FBDB0A}" destId="{22F2F075-CCB4-2446-9A78-3C08A94C16A5}" srcOrd="0" destOrd="0" presId="urn:microsoft.com/office/officeart/2005/8/layout/orgChart1"/>
    <dgm:cxn modelId="{FDFAB68E-88DC-4345-8635-AEE6FC30000B}" type="presParOf" srcId="{22F2F075-CCB4-2446-9A78-3C08A94C16A5}" destId="{1EC5726F-2780-154E-8084-98E5056E79DD}" srcOrd="0" destOrd="0" presId="urn:microsoft.com/office/officeart/2005/8/layout/orgChart1"/>
    <dgm:cxn modelId="{1CF20F18-1E6A-C74A-A7D2-64F46EC10FC4}" type="presParOf" srcId="{22F2F075-CCB4-2446-9A78-3C08A94C16A5}" destId="{A1B23D4D-259C-F44D-A890-C9016A275A26}" srcOrd="1" destOrd="0" presId="urn:microsoft.com/office/officeart/2005/8/layout/orgChart1"/>
    <dgm:cxn modelId="{38B5DD6E-F6C8-1643-B76E-1931F2FF3C55}" type="presParOf" srcId="{64C7A14D-4BF4-1944-A57B-0A4FD8FBDB0A}" destId="{0F7AF17F-2360-164B-B729-BDD271CD4B92}" srcOrd="1" destOrd="0" presId="urn:microsoft.com/office/officeart/2005/8/layout/orgChart1"/>
    <dgm:cxn modelId="{12943C6F-19C5-D544-B0A4-08B9F5D82152}" type="presParOf" srcId="{0F7AF17F-2360-164B-B729-BDD271CD4B92}" destId="{9206AB6D-A3BD-F643-8CDE-E12F8ED4C48C}" srcOrd="0" destOrd="0" presId="urn:microsoft.com/office/officeart/2005/8/layout/orgChart1"/>
    <dgm:cxn modelId="{8F96FE5C-3A8B-7E42-B3B6-20A4357F4BF0}" type="presParOf" srcId="{0F7AF17F-2360-164B-B729-BDD271CD4B92}" destId="{E6884440-04FF-9641-9B1E-31598FEA507E}" srcOrd="1" destOrd="0" presId="urn:microsoft.com/office/officeart/2005/8/layout/orgChart1"/>
    <dgm:cxn modelId="{F2CABA2E-4446-A943-91B8-062FA413C597}" type="presParOf" srcId="{E6884440-04FF-9641-9B1E-31598FEA507E}" destId="{BFE8F0DC-F5DD-D04F-BA1D-93AFE3287381}" srcOrd="0" destOrd="0" presId="urn:microsoft.com/office/officeart/2005/8/layout/orgChart1"/>
    <dgm:cxn modelId="{CBDDDA48-F400-1741-B553-8D10E9B8042F}" type="presParOf" srcId="{BFE8F0DC-F5DD-D04F-BA1D-93AFE3287381}" destId="{05D72233-6D7F-0342-9300-7BDC1A38E58E}" srcOrd="0" destOrd="0" presId="urn:microsoft.com/office/officeart/2005/8/layout/orgChart1"/>
    <dgm:cxn modelId="{C2F00A84-8E86-4E4D-887C-4CD7252D6A39}" type="presParOf" srcId="{BFE8F0DC-F5DD-D04F-BA1D-93AFE3287381}" destId="{5E4A1B69-84B9-1248-983F-8DFEFF1669A9}" srcOrd="1" destOrd="0" presId="urn:microsoft.com/office/officeart/2005/8/layout/orgChart1"/>
    <dgm:cxn modelId="{E037D571-34A3-AC41-853B-195FED58423B}" type="presParOf" srcId="{E6884440-04FF-9641-9B1E-31598FEA507E}" destId="{75DF37EB-998D-B94E-8E4F-4C8339FAABA0}" srcOrd="1" destOrd="0" presId="urn:microsoft.com/office/officeart/2005/8/layout/orgChart1"/>
    <dgm:cxn modelId="{3C202C96-0A5E-E54F-99EC-B627D4724AC9}" type="presParOf" srcId="{E6884440-04FF-9641-9B1E-31598FEA507E}" destId="{41ABC6E5-9708-E741-86D4-F471D7FEC486}" srcOrd="2" destOrd="0" presId="urn:microsoft.com/office/officeart/2005/8/layout/orgChart1"/>
    <dgm:cxn modelId="{2FD51457-954D-BA4E-8158-6F9645D05493}" type="presParOf" srcId="{0F7AF17F-2360-164B-B729-BDD271CD4B92}" destId="{EB573DFF-00B2-E549-908F-B7D258F1D416}" srcOrd="2" destOrd="0" presId="urn:microsoft.com/office/officeart/2005/8/layout/orgChart1"/>
    <dgm:cxn modelId="{1872F689-22DA-F041-9738-A3B826F5AC69}" type="presParOf" srcId="{0F7AF17F-2360-164B-B729-BDD271CD4B92}" destId="{0E6E21AE-07C7-EF40-B10F-48400278978A}" srcOrd="3" destOrd="0" presId="urn:microsoft.com/office/officeart/2005/8/layout/orgChart1"/>
    <dgm:cxn modelId="{9E3DDEC8-638F-B248-AD62-ECA8980970D0}" type="presParOf" srcId="{0E6E21AE-07C7-EF40-B10F-48400278978A}" destId="{C9CAA97B-D36A-EB44-B0CB-598896D99624}" srcOrd="0" destOrd="0" presId="urn:microsoft.com/office/officeart/2005/8/layout/orgChart1"/>
    <dgm:cxn modelId="{A2B549E3-5EE8-1A46-A1D7-8868A524D2EA}" type="presParOf" srcId="{C9CAA97B-D36A-EB44-B0CB-598896D99624}" destId="{F0FF0EAF-92E5-0441-8C36-F4316B8C0AED}" srcOrd="0" destOrd="0" presId="urn:microsoft.com/office/officeart/2005/8/layout/orgChart1"/>
    <dgm:cxn modelId="{7A9A6F44-1A87-4349-B77B-EB33D64EC219}" type="presParOf" srcId="{C9CAA97B-D36A-EB44-B0CB-598896D99624}" destId="{FA71970D-B36D-0A40-AB7B-132C8541C463}" srcOrd="1" destOrd="0" presId="urn:microsoft.com/office/officeart/2005/8/layout/orgChart1"/>
    <dgm:cxn modelId="{559A64DE-351A-E941-93D7-C620FAF8FB14}" type="presParOf" srcId="{0E6E21AE-07C7-EF40-B10F-48400278978A}" destId="{E0612C5D-5A68-C34C-B871-45A84E8E1246}" srcOrd="1" destOrd="0" presId="urn:microsoft.com/office/officeart/2005/8/layout/orgChart1"/>
    <dgm:cxn modelId="{4E01BADF-BB6A-B448-A5A2-B222EA6A3FBE}" type="presParOf" srcId="{0E6E21AE-07C7-EF40-B10F-48400278978A}" destId="{469517CD-ECF5-5046-9DB1-03B9990A3EEF}" srcOrd="2" destOrd="0" presId="urn:microsoft.com/office/officeart/2005/8/layout/orgChart1"/>
    <dgm:cxn modelId="{92023F9F-3C2A-FA4F-B4B8-D907537C65CE}" type="presParOf" srcId="{64C7A14D-4BF4-1944-A57B-0A4FD8FBDB0A}" destId="{F8EB2CB0-5F6A-7545-B396-F649A748DE66}" srcOrd="2" destOrd="0" presId="urn:microsoft.com/office/officeart/2005/8/layout/orgChart1"/>
    <dgm:cxn modelId="{5AFE5D4C-D591-454B-8575-6509AD1AF243}" type="presParOf" srcId="{F8EB2CB0-5F6A-7545-B396-F649A748DE66}" destId="{5C7EF65E-7156-9540-94DA-CBC5AC3C17D1}" srcOrd="0" destOrd="0" presId="urn:microsoft.com/office/officeart/2005/8/layout/orgChart1"/>
    <dgm:cxn modelId="{070BA569-56D4-7C42-84E6-AAFF7ACB5E3A}" type="presParOf" srcId="{F8EB2CB0-5F6A-7545-B396-F649A748DE66}" destId="{6FDF3273-08AA-AD42-8EE5-EC6EB399E21F}" srcOrd="1" destOrd="0" presId="urn:microsoft.com/office/officeart/2005/8/layout/orgChart1"/>
    <dgm:cxn modelId="{56A0B601-B201-F543-AC07-6B221AFA5270}" type="presParOf" srcId="{6FDF3273-08AA-AD42-8EE5-EC6EB399E21F}" destId="{F1F4D8B0-0315-904B-811E-D97725964D9A}" srcOrd="0" destOrd="0" presId="urn:microsoft.com/office/officeart/2005/8/layout/orgChart1"/>
    <dgm:cxn modelId="{6D3184BB-DAE2-604D-8941-20294F1ED542}" type="presParOf" srcId="{F1F4D8B0-0315-904B-811E-D97725964D9A}" destId="{95A4E9EE-24C9-BA4F-8570-8492B0099597}" srcOrd="0" destOrd="0" presId="urn:microsoft.com/office/officeart/2005/8/layout/orgChart1"/>
    <dgm:cxn modelId="{81AD64D8-6A68-464B-8F24-335E88108C96}" type="presParOf" srcId="{F1F4D8B0-0315-904B-811E-D97725964D9A}" destId="{729A641C-3BB8-F147-A864-EA1423EF05F2}" srcOrd="1" destOrd="0" presId="urn:microsoft.com/office/officeart/2005/8/layout/orgChart1"/>
    <dgm:cxn modelId="{504DC3D7-131F-CA4F-B96F-5FE33FBCEEAB}" type="presParOf" srcId="{6FDF3273-08AA-AD42-8EE5-EC6EB399E21F}" destId="{D48A44BD-56E4-F84D-B63D-D34DA727024B}" srcOrd="1" destOrd="0" presId="urn:microsoft.com/office/officeart/2005/8/layout/orgChart1"/>
    <dgm:cxn modelId="{7481FE0E-EC13-934E-86ED-13322DB22FE2}" type="presParOf" srcId="{6FDF3273-08AA-AD42-8EE5-EC6EB399E21F}" destId="{75D100CD-0B10-574A-B48A-9A6288B67C28}" srcOrd="2" destOrd="0" presId="urn:microsoft.com/office/officeart/2005/8/layout/orgChart1"/>
    <dgm:cxn modelId="{8CD2D10B-90A5-7847-9285-F18AC095A67B}" type="presParOf" srcId="{F8EB2CB0-5F6A-7545-B396-F649A748DE66}" destId="{FF8260A3-9324-8B42-B256-CF4AC34A76C0}" srcOrd="2" destOrd="0" presId="urn:microsoft.com/office/officeart/2005/8/layout/orgChart1"/>
    <dgm:cxn modelId="{CFA14350-B07C-BC48-885E-6FCD1A39D649}" type="presParOf" srcId="{F8EB2CB0-5F6A-7545-B396-F649A748DE66}" destId="{E582F6C6-A166-BF47-AFEF-7FE52A451DA7}" srcOrd="3" destOrd="0" presId="urn:microsoft.com/office/officeart/2005/8/layout/orgChart1"/>
    <dgm:cxn modelId="{22CC50FC-9EF1-5149-90BA-A3888A80C852}" type="presParOf" srcId="{E582F6C6-A166-BF47-AFEF-7FE52A451DA7}" destId="{43901818-6518-584A-8FC4-E60EC41E0C4F}" srcOrd="0" destOrd="0" presId="urn:microsoft.com/office/officeart/2005/8/layout/orgChart1"/>
    <dgm:cxn modelId="{32CAAA75-F8FC-FE44-99B3-4E6224D976D8}" type="presParOf" srcId="{43901818-6518-584A-8FC4-E60EC41E0C4F}" destId="{B304E772-27A6-394C-84AE-FCCCF2F878BA}" srcOrd="0" destOrd="0" presId="urn:microsoft.com/office/officeart/2005/8/layout/orgChart1"/>
    <dgm:cxn modelId="{A9E15590-0068-314B-891D-C4E60AC241E5}" type="presParOf" srcId="{43901818-6518-584A-8FC4-E60EC41E0C4F}" destId="{4F01BF04-4A49-4848-A040-72218901E59D}" srcOrd="1" destOrd="0" presId="urn:microsoft.com/office/officeart/2005/8/layout/orgChart1"/>
    <dgm:cxn modelId="{9E871153-D074-7249-8931-F8A1CC22A9BF}" type="presParOf" srcId="{E582F6C6-A166-BF47-AFEF-7FE52A451DA7}" destId="{853FE99E-2C42-CC48-8341-986954B37E9A}" srcOrd="1" destOrd="0" presId="urn:microsoft.com/office/officeart/2005/8/layout/orgChart1"/>
    <dgm:cxn modelId="{E205DA17-CC75-8048-BA93-37EA82897F33}" type="presParOf" srcId="{E582F6C6-A166-BF47-AFEF-7FE52A451DA7}" destId="{B8C54982-0127-BB4B-B60D-C9761700854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5E66E0-0D78-4603-A320-3F60EC67909F}" type="doc">
      <dgm:prSet loTypeId="urn:microsoft.com/office/officeart/2005/8/layout/hList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90575E62-CA12-49B6-9DDE-B873E158C215}">
      <dgm:prSet phldrT="[Text]" custT="1"/>
      <dgm:spPr/>
      <dgm:t>
        <a:bodyPr/>
        <a:lstStyle/>
        <a:p>
          <a:r>
            <a:rPr lang="en-US" sz="1800" dirty="0" smtClean="0">
              <a:latin typeface="Cambria"/>
              <a:cs typeface="Cambria"/>
            </a:rPr>
            <a:t>Assessment</a:t>
          </a:r>
          <a:endParaRPr lang="en-US" sz="1800" dirty="0">
            <a:latin typeface="Cambria"/>
            <a:cs typeface="Cambria"/>
          </a:endParaRPr>
        </a:p>
      </dgm:t>
    </dgm:pt>
    <dgm:pt modelId="{16CF0667-0E4E-465B-B616-FEB53D26B0D1}" type="parTrans" cxnId="{ABECC281-F10D-427C-90E0-DAD7DC34FDE5}">
      <dgm:prSet/>
      <dgm:spPr/>
      <dgm:t>
        <a:bodyPr/>
        <a:lstStyle/>
        <a:p>
          <a:endParaRPr lang="en-US"/>
        </a:p>
      </dgm:t>
    </dgm:pt>
    <dgm:pt modelId="{2C1699D8-9746-42A1-B994-DD868BD44394}" type="sibTrans" cxnId="{ABECC281-F10D-427C-90E0-DAD7DC34FDE5}">
      <dgm:prSet/>
      <dgm:spPr/>
      <dgm:t>
        <a:bodyPr/>
        <a:lstStyle/>
        <a:p>
          <a:endParaRPr lang="en-US"/>
        </a:p>
      </dgm:t>
    </dgm:pt>
    <dgm:pt modelId="{94BD91E8-18C7-4A8D-BF9D-F565698B370C}">
      <dgm:prSet phldrT="[Text]" custT="1"/>
      <dgm:spPr/>
      <dgm:t>
        <a:bodyPr/>
        <a:lstStyle/>
        <a:p>
          <a:r>
            <a:rPr lang="en-US" sz="1800" dirty="0" smtClean="0">
              <a:latin typeface="Bookman Old Style"/>
              <a:cs typeface="Bookman Old Style"/>
            </a:rPr>
            <a:t>C</a:t>
          </a:r>
          <a:r>
            <a:rPr lang="en" sz="1800" dirty="0" smtClean="0">
              <a:latin typeface="Bookman Old Style"/>
              <a:cs typeface="Bookman Old Style"/>
            </a:rPr>
            <a:t>redibility of organizational leadership</a:t>
          </a:r>
          <a:endParaRPr lang="en-US" sz="1800" b="1" dirty="0"/>
        </a:p>
      </dgm:t>
    </dgm:pt>
    <dgm:pt modelId="{7DCD6647-7136-440D-BF56-0157B384C95B}" type="parTrans" cxnId="{A59B0D7A-36BA-456F-ABD4-7080A1A710A2}">
      <dgm:prSet/>
      <dgm:spPr/>
      <dgm:t>
        <a:bodyPr/>
        <a:lstStyle/>
        <a:p>
          <a:endParaRPr lang="en-US"/>
        </a:p>
      </dgm:t>
    </dgm:pt>
    <dgm:pt modelId="{5499E1FB-2024-4796-B748-3927B27EEBBD}" type="sibTrans" cxnId="{A59B0D7A-36BA-456F-ABD4-7080A1A710A2}">
      <dgm:prSet/>
      <dgm:spPr/>
      <dgm:t>
        <a:bodyPr/>
        <a:lstStyle/>
        <a:p>
          <a:endParaRPr lang="en-US"/>
        </a:p>
      </dgm:t>
    </dgm:pt>
    <dgm:pt modelId="{BED44C68-C351-4BAC-A55B-07FA39394CAE}">
      <dgm:prSet phldrT="[Text]" custT="1"/>
      <dgm:spPr/>
      <dgm:t>
        <a:bodyPr/>
        <a:lstStyle/>
        <a:p>
          <a:r>
            <a:rPr lang="en-US" sz="1800" dirty="0" smtClean="0">
              <a:latin typeface="Cambria"/>
              <a:cs typeface="Cambria"/>
            </a:rPr>
            <a:t>Leadership</a:t>
          </a:r>
          <a:endParaRPr lang="en-US" sz="1800" dirty="0">
            <a:latin typeface="Cambria"/>
            <a:cs typeface="Cambria"/>
          </a:endParaRPr>
        </a:p>
      </dgm:t>
    </dgm:pt>
    <dgm:pt modelId="{DA1D92B1-27BE-4581-B518-1895B18AA72E}" type="parTrans" cxnId="{532F5DD6-096F-4695-BB8F-7CD56A3E68A7}">
      <dgm:prSet/>
      <dgm:spPr/>
      <dgm:t>
        <a:bodyPr/>
        <a:lstStyle/>
        <a:p>
          <a:endParaRPr lang="en-US"/>
        </a:p>
      </dgm:t>
    </dgm:pt>
    <dgm:pt modelId="{1BDBB60A-1957-4673-A63F-6801FA575E5D}" type="sibTrans" cxnId="{532F5DD6-096F-4695-BB8F-7CD56A3E68A7}">
      <dgm:prSet/>
      <dgm:spPr/>
      <dgm:t>
        <a:bodyPr/>
        <a:lstStyle/>
        <a:p>
          <a:endParaRPr lang="en-US"/>
        </a:p>
      </dgm:t>
    </dgm:pt>
    <dgm:pt modelId="{07D4B835-841C-45C0-A021-4947DFC154EC}">
      <dgm:prSet phldrT="[Text]" custT="1"/>
      <dgm:spPr/>
      <dgm:t>
        <a:bodyPr/>
        <a:lstStyle/>
        <a:p>
          <a:r>
            <a:rPr lang="en-US" sz="1800" dirty="0" smtClean="0">
              <a:latin typeface="Bookman Old Style"/>
              <a:cs typeface="Bookman Old Style"/>
            </a:rPr>
            <a:t>C</a:t>
          </a:r>
          <a:r>
            <a:rPr lang="en" sz="1800" dirty="0" smtClean="0">
              <a:latin typeface="Bookman Old Style"/>
              <a:cs typeface="Bookman Old Style"/>
            </a:rPr>
            <a:t>apability to strategize</a:t>
          </a:r>
          <a:endParaRPr lang="en-US" sz="1800" b="1" dirty="0"/>
        </a:p>
      </dgm:t>
    </dgm:pt>
    <dgm:pt modelId="{520654BA-0921-4BE1-B5FA-B8759A48FA1D}" type="sibTrans" cxnId="{ACEBDCB1-5452-42E1-A246-83E16C6C5317}">
      <dgm:prSet/>
      <dgm:spPr/>
      <dgm:t>
        <a:bodyPr/>
        <a:lstStyle/>
        <a:p>
          <a:endParaRPr lang="en-US"/>
        </a:p>
      </dgm:t>
    </dgm:pt>
    <dgm:pt modelId="{941793F5-AB51-4186-9222-4EB8E2E7A3B3}" type="parTrans" cxnId="{ACEBDCB1-5452-42E1-A246-83E16C6C5317}">
      <dgm:prSet/>
      <dgm:spPr/>
      <dgm:t>
        <a:bodyPr/>
        <a:lstStyle/>
        <a:p>
          <a:endParaRPr lang="en-US"/>
        </a:p>
      </dgm:t>
    </dgm:pt>
    <dgm:pt modelId="{7A9E2519-55DE-7C45-AE32-10A04CE056FF}">
      <dgm:prSet phldrT="[Text]" custT="1"/>
      <dgm:spPr/>
      <dgm:t>
        <a:bodyPr/>
        <a:lstStyle/>
        <a:p>
          <a:r>
            <a:rPr lang="en-US" sz="1800" dirty="0" smtClean="0">
              <a:latin typeface="Cambria"/>
              <a:cs typeface="Cambria"/>
            </a:rPr>
            <a:t>Annual reports</a:t>
          </a:r>
          <a:endParaRPr lang="en-US" sz="1800" dirty="0">
            <a:latin typeface="Cambria"/>
            <a:cs typeface="Cambria"/>
          </a:endParaRPr>
        </a:p>
      </dgm:t>
    </dgm:pt>
    <dgm:pt modelId="{C177153E-B242-A840-8E76-A95608448436}" type="parTrans" cxnId="{8CEFAF83-22C8-0A47-844D-DC4A2651D78D}">
      <dgm:prSet/>
      <dgm:spPr/>
      <dgm:t>
        <a:bodyPr/>
        <a:lstStyle/>
        <a:p>
          <a:endParaRPr lang="en-US"/>
        </a:p>
      </dgm:t>
    </dgm:pt>
    <dgm:pt modelId="{EF267245-59F8-9547-8E03-7C573304D68F}" type="sibTrans" cxnId="{8CEFAF83-22C8-0A47-844D-DC4A2651D78D}">
      <dgm:prSet/>
      <dgm:spPr/>
      <dgm:t>
        <a:bodyPr/>
        <a:lstStyle/>
        <a:p>
          <a:endParaRPr lang="en-US"/>
        </a:p>
      </dgm:t>
    </dgm:pt>
    <dgm:pt modelId="{CB348602-A89E-2B48-AEDB-836693CF896F}">
      <dgm:prSet phldrT="[Text]" custT="1"/>
      <dgm:spPr/>
      <dgm:t>
        <a:bodyPr/>
        <a:lstStyle/>
        <a:p>
          <a:r>
            <a:rPr lang="en-US" sz="1500" dirty="0" smtClean="0">
              <a:latin typeface="Bookman Old Style"/>
              <a:cs typeface="Bookman Old Style"/>
            </a:rPr>
            <a:t>C</a:t>
          </a:r>
          <a:r>
            <a:rPr lang="en" sz="1500" dirty="0" smtClean="0">
              <a:latin typeface="Bookman Old Style"/>
              <a:cs typeface="Bookman Old Style"/>
            </a:rPr>
            <a:t>ommunication of organizational strategy to key stakeholders</a:t>
          </a:r>
          <a:endParaRPr lang="en-US" sz="1500" b="1" dirty="0"/>
        </a:p>
      </dgm:t>
    </dgm:pt>
    <dgm:pt modelId="{46789047-BF02-704C-A924-3BDCB79AD777}" type="parTrans" cxnId="{C658DE21-D387-AE4D-8F6D-C71A9F9BFC04}">
      <dgm:prSet/>
      <dgm:spPr/>
      <dgm:t>
        <a:bodyPr/>
        <a:lstStyle/>
        <a:p>
          <a:endParaRPr lang="en-US"/>
        </a:p>
      </dgm:t>
    </dgm:pt>
    <dgm:pt modelId="{DA7615C0-D565-174D-B879-E53E0592EDC8}" type="sibTrans" cxnId="{C658DE21-D387-AE4D-8F6D-C71A9F9BFC04}">
      <dgm:prSet/>
      <dgm:spPr/>
      <dgm:t>
        <a:bodyPr/>
        <a:lstStyle/>
        <a:p>
          <a:endParaRPr lang="en-US"/>
        </a:p>
      </dgm:t>
    </dgm:pt>
    <dgm:pt modelId="{23BE2355-26E7-DE41-BF4C-22F642B4E773}">
      <dgm:prSet phldrT="[Text]" custT="1"/>
      <dgm:spPr/>
      <dgm:t>
        <a:bodyPr/>
        <a:lstStyle/>
        <a:p>
          <a:r>
            <a:rPr lang="en-US" sz="1800" dirty="0" smtClean="0">
              <a:latin typeface="Cambria"/>
              <a:cs typeface="Cambria"/>
            </a:rPr>
            <a:t>Mission statement</a:t>
          </a:r>
          <a:endParaRPr lang="en-US" sz="1800" b="1" dirty="0">
            <a:latin typeface="Cambria"/>
            <a:cs typeface="Cambria"/>
          </a:endParaRPr>
        </a:p>
      </dgm:t>
    </dgm:pt>
    <dgm:pt modelId="{4D403DBB-A42F-A441-9425-3B7843ED1C7A}" type="parTrans" cxnId="{5F3AD966-07D1-BC4F-9804-4B118CF49030}">
      <dgm:prSet/>
      <dgm:spPr/>
      <dgm:t>
        <a:bodyPr/>
        <a:lstStyle/>
        <a:p>
          <a:endParaRPr lang="en-US"/>
        </a:p>
      </dgm:t>
    </dgm:pt>
    <dgm:pt modelId="{A94A74E8-AA70-0849-85E4-EF8BC39BF4CA}" type="sibTrans" cxnId="{5F3AD966-07D1-BC4F-9804-4B118CF49030}">
      <dgm:prSet/>
      <dgm:spPr/>
      <dgm:t>
        <a:bodyPr/>
        <a:lstStyle/>
        <a:p>
          <a:endParaRPr lang="en-US"/>
        </a:p>
      </dgm:t>
    </dgm:pt>
    <dgm:pt modelId="{46BEBE56-B862-B240-B88A-DCDCC2379776}">
      <dgm:prSet phldrT="[Text]" custT="1"/>
      <dgm:spPr/>
      <dgm:t>
        <a:bodyPr/>
        <a:lstStyle/>
        <a:p>
          <a:r>
            <a:rPr lang="en-US" sz="1800" b="0" dirty="0" smtClean="0">
              <a:latin typeface="Cambria"/>
              <a:cs typeface="Cambria"/>
            </a:rPr>
            <a:t>Vision</a:t>
          </a:r>
          <a:endParaRPr lang="en-US" sz="1800" b="0" dirty="0">
            <a:latin typeface="Cambria"/>
            <a:cs typeface="Cambria"/>
          </a:endParaRPr>
        </a:p>
      </dgm:t>
    </dgm:pt>
    <dgm:pt modelId="{20F873D9-5EBA-D042-856C-AE365F49E583}" type="parTrans" cxnId="{8CE46151-77E6-DD4D-B622-D0500B1AD578}">
      <dgm:prSet/>
      <dgm:spPr/>
      <dgm:t>
        <a:bodyPr/>
        <a:lstStyle/>
        <a:p>
          <a:endParaRPr lang="en-US"/>
        </a:p>
      </dgm:t>
    </dgm:pt>
    <dgm:pt modelId="{42D3A159-2981-4F46-BB72-D39AB139959D}" type="sibTrans" cxnId="{8CE46151-77E6-DD4D-B622-D0500B1AD578}">
      <dgm:prSet/>
      <dgm:spPr/>
      <dgm:t>
        <a:bodyPr/>
        <a:lstStyle/>
        <a:p>
          <a:endParaRPr lang="en-US"/>
        </a:p>
      </dgm:t>
    </dgm:pt>
    <dgm:pt modelId="{D3E19EFB-863F-154A-AA9A-6C34B868300F}">
      <dgm:prSet phldrT="[Text]" custT="1"/>
      <dgm:spPr/>
      <dgm:t>
        <a:bodyPr/>
        <a:lstStyle/>
        <a:p>
          <a:r>
            <a:rPr lang="en-US" sz="1800" b="0" dirty="0" smtClean="0">
              <a:latin typeface="Cambria"/>
              <a:cs typeface="Cambria"/>
            </a:rPr>
            <a:t>Strategic planning </a:t>
          </a:r>
          <a:endParaRPr lang="en-US" sz="1800" b="0" dirty="0">
            <a:latin typeface="Cambria"/>
            <a:cs typeface="Cambria"/>
          </a:endParaRPr>
        </a:p>
      </dgm:t>
    </dgm:pt>
    <dgm:pt modelId="{D41837D1-1516-8D48-9098-50710DFD5F1E}" type="parTrans" cxnId="{2B990FEE-1046-204B-9532-B70339CFF072}">
      <dgm:prSet/>
      <dgm:spPr/>
      <dgm:t>
        <a:bodyPr/>
        <a:lstStyle/>
        <a:p>
          <a:endParaRPr lang="en-US"/>
        </a:p>
      </dgm:t>
    </dgm:pt>
    <dgm:pt modelId="{5F43D902-B86A-8A47-9062-8A505808C6F8}" type="sibTrans" cxnId="{2B990FEE-1046-204B-9532-B70339CFF072}">
      <dgm:prSet/>
      <dgm:spPr/>
      <dgm:t>
        <a:bodyPr/>
        <a:lstStyle/>
        <a:p>
          <a:endParaRPr lang="en-US"/>
        </a:p>
      </dgm:t>
    </dgm:pt>
    <dgm:pt modelId="{9D92D86A-F528-BB42-9E35-04CAD3512FAE}">
      <dgm:prSet phldrT="[Text]" custT="1"/>
      <dgm:spPr/>
      <dgm:t>
        <a:bodyPr/>
        <a:lstStyle/>
        <a:p>
          <a:r>
            <a:rPr lang="en-US" sz="1800" b="0" dirty="0" smtClean="0">
              <a:latin typeface="Cambria"/>
              <a:cs typeface="Cambria"/>
            </a:rPr>
            <a:t>Collection policies</a:t>
          </a:r>
          <a:endParaRPr lang="en-US" sz="1800" b="0" dirty="0">
            <a:latin typeface="Cambria"/>
            <a:cs typeface="Cambria"/>
          </a:endParaRPr>
        </a:p>
      </dgm:t>
    </dgm:pt>
    <dgm:pt modelId="{576A9A27-5CC8-B546-ABDE-EE12886AD1AB}" type="parTrans" cxnId="{2392F86E-C7BA-8940-BC8D-CFF33CBB55C7}">
      <dgm:prSet/>
      <dgm:spPr/>
      <dgm:t>
        <a:bodyPr/>
        <a:lstStyle/>
        <a:p>
          <a:endParaRPr lang="en-US"/>
        </a:p>
      </dgm:t>
    </dgm:pt>
    <dgm:pt modelId="{408D141D-BC28-8940-B524-2194C7EDACF4}" type="sibTrans" cxnId="{2392F86E-C7BA-8940-BC8D-CFF33CBB55C7}">
      <dgm:prSet/>
      <dgm:spPr/>
      <dgm:t>
        <a:bodyPr/>
        <a:lstStyle/>
        <a:p>
          <a:endParaRPr lang="en-US"/>
        </a:p>
      </dgm:t>
    </dgm:pt>
    <dgm:pt modelId="{9C803DE8-24D5-BC40-841D-7FCA2FBDEC73}">
      <dgm:prSet phldrT="[Text]" custT="1"/>
      <dgm:spPr/>
      <dgm:t>
        <a:bodyPr/>
        <a:lstStyle/>
        <a:p>
          <a:r>
            <a:rPr lang="en-US" sz="1800" b="0" dirty="0" smtClean="0">
              <a:latin typeface="Cambria"/>
              <a:cs typeface="Cambria"/>
            </a:rPr>
            <a:t>Website</a:t>
          </a:r>
          <a:endParaRPr lang="en-US" sz="1800" b="0" dirty="0">
            <a:latin typeface="Cambria"/>
            <a:cs typeface="Cambria"/>
          </a:endParaRPr>
        </a:p>
      </dgm:t>
    </dgm:pt>
    <dgm:pt modelId="{F20BFE4F-3C4C-674B-9C85-4F42246FC6F4}" type="parTrans" cxnId="{5C4496BA-D6A4-D94E-931A-843DA4AE9A6D}">
      <dgm:prSet/>
      <dgm:spPr/>
      <dgm:t>
        <a:bodyPr/>
        <a:lstStyle/>
        <a:p>
          <a:endParaRPr lang="en-US"/>
        </a:p>
      </dgm:t>
    </dgm:pt>
    <dgm:pt modelId="{A8057D5D-C874-8B42-A5B9-5E0E3E99195B}" type="sibTrans" cxnId="{5C4496BA-D6A4-D94E-931A-843DA4AE9A6D}">
      <dgm:prSet/>
      <dgm:spPr/>
      <dgm:t>
        <a:bodyPr/>
        <a:lstStyle/>
        <a:p>
          <a:endParaRPr lang="en-US"/>
        </a:p>
      </dgm:t>
    </dgm:pt>
    <dgm:pt modelId="{9B4878A2-3BC9-DF46-BC6D-5E6EF803A6EB}">
      <dgm:prSet phldrT="[Text]" custT="1"/>
      <dgm:spPr/>
      <dgm:t>
        <a:bodyPr/>
        <a:lstStyle/>
        <a:p>
          <a:r>
            <a:rPr lang="en-US" sz="1800" b="0" dirty="0" smtClean="0">
              <a:latin typeface="Cambria"/>
              <a:cs typeface="Cambria"/>
            </a:rPr>
            <a:t>Newsletters</a:t>
          </a:r>
          <a:endParaRPr lang="en-US" sz="1800" b="0" dirty="0">
            <a:latin typeface="Cambria"/>
            <a:cs typeface="Cambria"/>
          </a:endParaRPr>
        </a:p>
      </dgm:t>
    </dgm:pt>
    <dgm:pt modelId="{7E9F86E6-6BDE-044B-A3B2-B3CC07F362BF}" type="parTrans" cxnId="{8199B64E-38FF-7B43-BBD0-578F6F76579E}">
      <dgm:prSet/>
      <dgm:spPr/>
      <dgm:t>
        <a:bodyPr/>
        <a:lstStyle/>
        <a:p>
          <a:endParaRPr lang="en-US"/>
        </a:p>
      </dgm:t>
    </dgm:pt>
    <dgm:pt modelId="{BB1ED382-E623-B24A-964E-135877C30D08}" type="sibTrans" cxnId="{8199B64E-38FF-7B43-BBD0-578F6F76579E}">
      <dgm:prSet/>
      <dgm:spPr/>
      <dgm:t>
        <a:bodyPr/>
        <a:lstStyle/>
        <a:p>
          <a:endParaRPr lang="en-US"/>
        </a:p>
      </dgm:t>
    </dgm:pt>
    <dgm:pt modelId="{AAA6B6E1-8BDE-E34F-ADD6-CE8F79588951}">
      <dgm:prSet phldrT="[Text]" custT="1"/>
      <dgm:spPr/>
      <dgm:t>
        <a:bodyPr/>
        <a:lstStyle/>
        <a:p>
          <a:r>
            <a:rPr lang="en-US" sz="1800" dirty="0" smtClean="0">
              <a:latin typeface="Cambria"/>
              <a:cs typeface="Cambria"/>
            </a:rPr>
            <a:t>Active librarians</a:t>
          </a:r>
          <a:endParaRPr lang="en-US" sz="1800" dirty="0">
            <a:latin typeface="Cambria"/>
            <a:cs typeface="Cambria"/>
          </a:endParaRPr>
        </a:p>
      </dgm:t>
    </dgm:pt>
    <dgm:pt modelId="{8FEADF0D-01DB-3542-BB22-04F0395CEE1E}" type="parTrans" cxnId="{9CE7C6A1-8412-D341-B9F3-7D283E243F22}">
      <dgm:prSet/>
      <dgm:spPr/>
      <dgm:t>
        <a:bodyPr/>
        <a:lstStyle/>
        <a:p>
          <a:endParaRPr lang="en-US"/>
        </a:p>
      </dgm:t>
    </dgm:pt>
    <dgm:pt modelId="{76EE65B2-5F5D-E04D-B7CB-F41B067D780D}" type="sibTrans" cxnId="{9CE7C6A1-8412-D341-B9F3-7D283E243F22}">
      <dgm:prSet/>
      <dgm:spPr/>
      <dgm:t>
        <a:bodyPr/>
        <a:lstStyle/>
        <a:p>
          <a:endParaRPr lang="en-US"/>
        </a:p>
      </dgm:t>
    </dgm:pt>
    <dgm:pt modelId="{450B9147-1383-4998-BF77-540857EF02DE}">
      <dgm:prSet phldrT="[Text]" custT="1"/>
      <dgm:spPr/>
      <dgm:t>
        <a:bodyPr/>
        <a:lstStyle/>
        <a:p>
          <a:r>
            <a:rPr lang="en-US" sz="1800" b="0" dirty="0" smtClean="0">
              <a:latin typeface="Cambria"/>
              <a:cs typeface="Cambria"/>
            </a:rPr>
            <a:t> Accessibility of information</a:t>
          </a:r>
          <a:endParaRPr lang="en-US" sz="1800" b="0" dirty="0">
            <a:latin typeface="Cambria"/>
            <a:cs typeface="Cambria"/>
          </a:endParaRPr>
        </a:p>
      </dgm:t>
    </dgm:pt>
    <dgm:pt modelId="{E539B824-D6A7-4534-9A56-AAC03A0B37D6}" type="parTrans" cxnId="{37FB2A8D-61B1-4316-8F70-9CBC83487281}">
      <dgm:prSet/>
      <dgm:spPr/>
      <dgm:t>
        <a:bodyPr/>
        <a:lstStyle/>
        <a:p>
          <a:endParaRPr lang="en-US"/>
        </a:p>
      </dgm:t>
    </dgm:pt>
    <dgm:pt modelId="{A4B2B1F6-6088-44C2-927F-29F0C212D190}" type="sibTrans" cxnId="{37FB2A8D-61B1-4316-8F70-9CBC83487281}">
      <dgm:prSet/>
      <dgm:spPr/>
      <dgm:t>
        <a:bodyPr/>
        <a:lstStyle/>
        <a:p>
          <a:endParaRPr lang="en-US"/>
        </a:p>
      </dgm:t>
    </dgm:pt>
    <dgm:pt modelId="{748D1743-975C-47E7-B421-2EF36B09ADB7}">
      <dgm:prSet phldrT="[Text]" custT="1"/>
      <dgm:spPr/>
      <dgm:t>
        <a:bodyPr/>
        <a:lstStyle/>
        <a:p>
          <a:r>
            <a:rPr lang="en-US" sz="1800" dirty="0" smtClean="0">
              <a:latin typeface="Bookman Old Style"/>
              <a:cs typeface="Bookman Old Style"/>
            </a:rPr>
            <a:t>D</a:t>
          </a:r>
          <a:r>
            <a:rPr lang="en" sz="1800" dirty="0" smtClean="0">
              <a:latin typeface="Bookman Old Style"/>
              <a:cs typeface="Bookman Old Style"/>
            </a:rPr>
            <a:t>emonstrated performance</a:t>
          </a:r>
          <a:endParaRPr lang="en-US" sz="1800" b="1" dirty="0"/>
        </a:p>
      </dgm:t>
    </dgm:pt>
    <dgm:pt modelId="{5EA760E0-1B3B-4689-B6A8-3A4660336414}" type="sibTrans" cxnId="{DD90AB44-A829-4654-B4B9-DA626AF95018}">
      <dgm:prSet/>
      <dgm:spPr/>
      <dgm:t>
        <a:bodyPr/>
        <a:lstStyle/>
        <a:p>
          <a:endParaRPr lang="en-US"/>
        </a:p>
      </dgm:t>
    </dgm:pt>
    <dgm:pt modelId="{5138A8E3-C848-46EC-96B6-6D922BA97226}" type="parTrans" cxnId="{DD90AB44-A829-4654-B4B9-DA626AF95018}">
      <dgm:prSet/>
      <dgm:spPr/>
      <dgm:t>
        <a:bodyPr/>
        <a:lstStyle/>
        <a:p>
          <a:endParaRPr lang="en-US"/>
        </a:p>
      </dgm:t>
    </dgm:pt>
    <dgm:pt modelId="{EFCE9F45-F9CA-C64C-BA7E-764FE909A063}">
      <dgm:prSet phldrT="[Text]" custT="1"/>
      <dgm:spPr/>
      <dgm:t>
        <a:bodyPr/>
        <a:lstStyle/>
        <a:p>
          <a:r>
            <a:rPr lang="en-US" sz="1800" b="0" dirty="0" smtClean="0">
              <a:latin typeface="Cambria"/>
              <a:cs typeface="Cambria"/>
            </a:rPr>
            <a:t>Performance</a:t>
          </a:r>
          <a:endParaRPr lang="en-US" sz="1800" b="0" dirty="0">
            <a:latin typeface="Cambria"/>
            <a:cs typeface="Cambria"/>
          </a:endParaRPr>
        </a:p>
      </dgm:t>
    </dgm:pt>
    <dgm:pt modelId="{9CD21BBB-9AA4-D047-A3FA-F5FFA8CF58AB}" type="parTrans" cxnId="{40A69517-7485-A641-A0F9-450B0B6A1C4B}">
      <dgm:prSet/>
      <dgm:spPr/>
      <dgm:t>
        <a:bodyPr/>
        <a:lstStyle/>
        <a:p>
          <a:endParaRPr lang="en-US"/>
        </a:p>
      </dgm:t>
    </dgm:pt>
    <dgm:pt modelId="{8CF94677-A598-3E4E-A2CC-7EC5CF956126}" type="sibTrans" cxnId="{40A69517-7485-A641-A0F9-450B0B6A1C4B}">
      <dgm:prSet/>
      <dgm:spPr/>
      <dgm:t>
        <a:bodyPr/>
        <a:lstStyle/>
        <a:p>
          <a:endParaRPr lang="en-US"/>
        </a:p>
      </dgm:t>
    </dgm:pt>
    <dgm:pt modelId="{B9F88B6D-8B27-4666-9D64-7A034EFD7C22}" type="pres">
      <dgm:prSet presAssocID="{E85E66E0-0D78-4603-A320-3F60EC67909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130BF4-4B11-4434-B96D-16E387B2B142}" type="pres">
      <dgm:prSet presAssocID="{748D1743-975C-47E7-B421-2EF36B09ADB7}" presName="composite" presStyleCnt="0"/>
      <dgm:spPr/>
      <dgm:t>
        <a:bodyPr/>
        <a:lstStyle/>
        <a:p>
          <a:endParaRPr lang="en-US"/>
        </a:p>
      </dgm:t>
    </dgm:pt>
    <dgm:pt modelId="{CA3862FE-8B8A-499C-9A1F-7230459D1F25}" type="pres">
      <dgm:prSet presAssocID="{748D1743-975C-47E7-B421-2EF36B09ADB7}" presName="parTx" presStyleLbl="alignNode1" presStyleIdx="0" presStyleCnt="4" custScaleY="171618" custLinFactNeighborX="-166" custLinFactNeighborY="5757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BBD14F-084D-4D84-899B-C6F3CFEF3FF5}" type="pres">
      <dgm:prSet presAssocID="{748D1743-975C-47E7-B421-2EF36B09ADB7}" presName="desTx" presStyleLbl="alignAccFollowNode1" presStyleIdx="0" presStyleCnt="4" custScaleY="99303" custLinFactNeighborY="266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ACAF99-1258-43A0-8529-199D03E86E88}" type="pres">
      <dgm:prSet presAssocID="{5EA760E0-1B3B-4689-B6A8-3A4660336414}" presName="space" presStyleCnt="0"/>
      <dgm:spPr/>
      <dgm:t>
        <a:bodyPr/>
        <a:lstStyle/>
        <a:p>
          <a:endParaRPr lang="en-US"/>
        </a:p>
      </dgm:t>
    </dgm:pt>
    <dgm:pt modelId="{8D758B1C-13FC-F745-BC28-FD78A502F94D}" type="pres">
      <dgm:prSet presAssocID="{07D4B835-841C-45C0-A021-4947DFC154EC}" presName="composite" presStyleCnt="0"/>
      <dgm:spPr/>
      <dgm:t>
        <a:bodyPr/>
        <a:lstStyle/>
        <a:p>
          <a:endParaRPr lang="en-US"/>
        </a:p>
      </dgm:t>
    </dgm:pt>
    <dgm:pt modelId="{2860AD65-48C0-4E40-8A31-56F0CBB97F18}" type="pres">
      <dgm:prSet presAssocID="{07D4B835-841C-45C0-A021-4947DFC154EC}" presName="parTx" presStyleLbl="alignNode1" presStyleIdx="1" presStyleCnt="4" custScaleY="178237" custLinFactNeighborX="1" custLinFactNeighborY="557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3C5664-604C-9C46-A7FB-01F2FA272B17}" type="pres">
      <dgm:prSet presAssocID="{07D4B835-841C-45C0-A021-4947DFC154EC}" presName="desTx" presStyleLbl="alignAccFollowNode1" presStyleIdx="1" presStyleCnt="4" custLinFactNeighborY="273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360982-8227-0947-ADF4-0CAE3E51DD1B}" type="pres">
      <dgm:prSet presAssocID="{520654BA-0921-4BE1-B5FA-B8759A48FA1D}" presName="space" presStyleCnt="0"/>
      <dgm:spPr/>
      <dgm:t>
        <a:bodyPr/>
        <a:lstStyle/>
        <a:p>
          <a:endParaRPr lang="en-US"/>
        </a:p>
      </dgm:t>
    </dgm:pt>
    <dgm:pt modelId="{FA2AA50B-972D-9049-A976-10F98BBEE471}" type="pres">
      <dgm:prSet presAssocID="{CB348602-A89E-2B48-AEDB-836693CF896F}" presName="composite" presStyleCnt="0"/>
      <dgm:spPr/>
      <dgm:t>
        <a:bodyPr/>
        <a:lstStyle/>
        <a:p>
          <a:endParaRPr lang="en-US"/>
        </a:p>
      </dgm:t>
    </dgm:pt>
    <dgm:pt modelId="{3EBC150B-25EF-E541-8912-19993E4CBB04}" type="pres">
      <dgm:prSet presAssocID="{CB348602-A89E-2B48-AEDB-836693CF896F}" presName="parTx" presStyleLbl="alignNode1" presStyleIdx="2" presStyleCnt="4" custScaleY="172359" custLinFactNeighborY="591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2362D3-D1C7-CE46-83D6-FD0D50D41A9D}" type="pres">
      <dgm:prSet presAssocID="{CB348602-A89E-2B48-AEDB-836693CF896F}" presName="desTx" presStyleLbl="alignAccFollowNode1" presStyleIdx="2" presStyleCnt="4" custLinFactNeighborY="288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02A283-80A2-2648-B789-6B405A0F8CD0}" type="pres">
      <dgm:prSet presAssocID="{DA7615C0-D565-174D-B879-E53E0592EDC8}" presName="space" presStyleCnt="0"/>
      <dgm:spPr/>
      <dgm:t>
        <a:bodyPr/>
        <a:lstStyle/>
        <a:p>
          <a:endParaRPr lang="en-US"/>
        </a:p>
      </dgm:t>
    </dgm:pt>
    <dgm:pt modelId="{F2F51981-728C-4833-B814-11464EFC018E}" type="pres">
      <dgm:prSet presAssocID="{94BD91E8-18C7-4A8D-BF9D-F565698B370C}" presName="composite" presStyleCnt="0"/>
      <dgm:spPr/>
      <dgm:t>
        <a:bodyPr/>
        <a:lstStyle/>
        <a:p>
          <a:endParaRPr lang="en-US"/>
        </a:p>
      </dgm:t>
    </dgm:pt>
    <dgm:pt modelId="{BE5787A3-31BD-4760-BA59-5B4F24972719}" type="pres">
      <dgm:prSet presAssocID="{94BD91E8-18C7-4A8D-BF9D-F565698B370C}" presName="parTx" presStyleLbl="alignNode1" presStyleIdx="3" presStyleCnt="4" custScaleY="182010" custLinFactNeighborY="5950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E7A4D4-AC05-469D-A5BC-C5D91DB18515}" type="pres">
      <dgm:prSet presAssocID="{94BD91E8-18C7-4A8D-BF9D-F565698B370C}" presName="desTx" presStyleLbl="alignAccFollowNode1" presStyleIdx="3" presStyleCnt="4" custLinFactNeighborY="285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990FEE-1046-204B-9532-B70339CFF072}" srcId="{07D4B835-841C-45C0-A021-4947DFC154EC}" destId="{D3E19EFB-863F-154A-AA9A-6C34B868300F}" srcOrd="2" destOrd="0" parTransId="{D41837D1-1516-8D48-9098-50710DFD5F1E}" sibTransId="{5F43D902-B86A-8A47-9062-8A505808C6F8}"/>
    <dgm:cxn modelId="{532F5DD6-096F-4695-BB8F-7CD56A3E68A7}" srcId="{94BD91E8-18C7-4A8D-BF9D-F565698B370C}" destId="{BED44C68-C351-4BAC-A55B-07FA39394CAE}" srcOrd="0" destOrd="0" parTransId="{DA1D92B1-27BE-4581-B518-1895B18AA72E}" sibTransId="{1BDBB60A-1957-4673-A63F-6801FA575E5D}"/>
    <dgm:cxn modelId="{DD90AB44-A829-4654-B4B9-DA626AF95018}" srcId="{E85E66E0-0D78-4603-A320-3F60EC67909F}" destId="{748D1743-975C-47E7-B421-2EF36B09ADB7}" srcOrd="0" destOrd="0" parTransId="{5138A8E3-C848-46EC-96B6-6D922BA97226}" sibTransId="{5EA760E0-1B3B-4689-B6A8-3A4660336414}"/>
    <dgm:cxn modelId="{E1C3474F-A63F-B541-B0A0-BE7ED2B0CF24}" type="presOf" srcId="{CB348602-A89E-2B48-AEDB-836693CF896F}" destId="{3EBC150B-25EF-E541-8912-19993E4CBB04}" srcOrd="0" destOrd="0" presId="urn:microsoft.com/office/officeart/2005/8/layout/hList1"/>
    <dgm:cxn modelId="{ACEBDCB1-5452-42E1-A246-83E16C6C5317}" srcId="{E85E66E0-0D78-4603-A320-3F60EC67909F}" destId="{07D4B835-841C-45C0-A021-4947DFC154EC}" srcOrd="1" destOrd="0" parTransId="{941793F5-AB51-4186-9222-4EB8E2E7A3B3}" sibTransId="{520654BA-0921-4BE1-B5FA-B8759A48FA1D}"/>
    <dgm:cxn modelId="{8199B64E-38FF-7B43-BBD0-578F6F76579E}" srcId="{CB348602-A89E-2B48-AEDB-836693CF896F}" destId="{9B4878A2-3BC9-DF46-BC6D-5E6EF803A6EB}" srcOrd="1" destOrd="0" parTransId="{7E9F86E6-6BDE-044B-A3B2-B3CC07F362BF}" sibTransId="{BB1ED382-E623-B24A-964E-135877C30D08}"/>
    <dgm:cxn modelId="{E748EDCF-CD0D-D944-909B-F3D07AB75FE6}" type="presOf" srcId="{9C803DE8-24D5-BC40-841D-7FCA2FBDEC73}" destId="{472362D3-D1C7-CE46-83D6-FD0D50D41A9D}" srcOrd="0" destOrd="0" presId="urn:microsoft.com/office/officeart/2005/8/layout/hList1"/>
    <dgm:cxn modelId="{8CEFAF83-22C8-0A47-844D-DC4A2651D78D}" srcId="{748D1743-975C-47E7-B421-2EF36B09ADB7}" destId="{7A9E2519-55DE-7C45-AE32-10A04CE056FF}" srcOrd="1" destOrd="0" parTransId="{C177153E-B242-A840-8E76-A95608448436}" sibTransId="{EF267245-59F8-9547-8E03-7C573304D68F}"/>
    <dgm:cxn modelId="{AA5C5F00-D1DB-184F-9662-958D3A5E3C68}" type="presOf" srcId="{94BD91E8-18C7-4A8D-BF9D-F565698B370C}" destId="{BE5787A3-31BD-4760-BA59-5B4F24972719}" srcOrd="0" destOrd="0" presId="urn:microsoft.com/office/officeart/2005/8/layout/hList1"/>
    <dgm:cxn modelId="{8C682F4D-1377-9148-9495-DB2434B9AD68}" type="presOf" srcId="{E85E66E0-0D78-4603-A320-3F60EC67909F}" destId="{B9F88B6D-8B27-4666-9D64-7A034EFD7C22}" srcOrd="0" destOrd="0" presId="urn:microsoft.com/office/officeart/2005/8/layout/hList1"/>
    <dgm:cxn modelId="{A7EC2D31-85C4-DD40-889D-E576C29DE6EB}" type="presOf" srcId="{90575E62-CA12-49B6-9DDE-B873E158C215}" destId="{EABBD14F-084D-4D84-899B-C6F3CFEF3FF5}" srcOrd="0" destOrd="0" presId="urn:microsoft.com/office/officeart/2005/8/layout/hList1"/>
    <dgm:cxn modelId="{9CE7C6A1-8412-D341-B9F3-7D283E243F22}" srcId="{94BD91E8-18C7-4A8D-BF9D-F565698B370C}" destId="{AAA6B6E1-8BDE-E34F-ADD6-CE8F79588951}" srcOrd="1" destOrd="0" parTransId="{8FEADF0D-01DB-3542-BB22-04F0395CEE1E}" sibTransId="{76EE65B2-5F5D-E04D-B7CB-F41B067D780D}"/>
    <dgm:cxn modelId="{C658DE21-D387-AE4D-8F6D-C71A9F9BFC04}" srcId="{E85E66E0-0D78-4603-A320-3F60EC67909F}" destId="{CB348602-A89E-2B48-AEDB-836693CF896F}" srcOrd="2" destOrd="0" parTransId="{46789047-BF02-704C-A924-3BDCB79AD777}" sibTransId="{DA7615C0-D565-174D-B879-E53E0592EDC8}"/>
    <dgm:cxn modelId="{DCFA3666-7477-3546-A9A8-BFD4292CF8EA}" type="presOf" srcId="{46BEBE56-B862-B240-B88A-DCDCC2379776}" destId="{B93C5664-604C-9C46-A7FB-01F2FA272B17}" srcOrd="0" destOrd="1" presId="urn:microsoft.com/office/officeart/2005/8/layout/hList1"/>
    <dgm:cxn modelId="{3277A721-CA0D-0148-B1FC-7784DD6524D8}" type="presOf" srcId="{D3E19EFB-863F-154A-AA9A-6C34B868300F}" destId="{B93C5664-604C-9C46-A7FB-01F2FA272B17}" srcOrd="0" destOrd="2" presId="urn:microsoft.com/office/officeart/2005/8/layout/hList1"/>
    <dgm:cxn modelId="{5C4496BA-D6A4-D94E-931A-843DA4AE9A6D}" srcId="{CB348602-A89E-2B48-AEDB-836693CF896F}" destId="{9C803DE8-24D5-BC40-841D-7FCA2FBDEC73}" srcOrd="0" destOrd="0" parTransId="{F20BFE4F-3C4C-674B-9C85-4F42246FC6F4}" sibTransId="{A8057D5D-C874-8B42-A5B9-5E0E3E99195B}"/>
    <dgm:cxn modelId="{2392F86E-C7BA-8940-BC8D-CFF33CBB55C7}" srcId="{07D4B835-841C-45C0-A021-4947DFC154EC}" destId="{9D92D86A-F528-BB42-9E35-04CAD3512FAE}" srcOrd="3" destOrd="0" parTransId="{576A9A27-5CC8-B546-ABDE-EE12886AD1AB}" sibTransId="{408D141D-BC28-8940-B524-2194C7EDACF4}"/>
    <dgm:cxn modelId="{DE5222E2-7323-5E49-ABA5-BF180050157E}" type="presOf" srcId="{AAA6B6E1-8BDE-E34F-ADD6-CE8F79588951}" destId="{85E7A4D4-AC05-469D-A5BC-C5D91DB18515}" srcOrd="0" destOrd="1" presId="urn:microsoft.com/office/officeart/2005/8/layout/hList1"/>
    <dgm:cxn modelId="{11396099-F6A8-304A-87EB-84F2C2B764CA}" type="presOf" srcId="{7A9E2519-55DE-7C45-AE32-10A04CE056FF}" destId="{EABBD14F-084D-4D84-899B-C6F3CFEF3FF5}" srcOrd="0" destOrd="1" presId="urn:microsoft.com/office/officeart/2005/8/layout/hList1"/>
    <dgm:cxn modelId="{64CB4452-F0B3-6C42-A3ED-31695BC8DB76}" type="presOf" srcId="{BED44C68-C351-4BAC-A55B-07FA39394CAE}" destId="{85E7A4D4-AC05-469D-A5BC-C5D91DB18515}" srcOrd="0" destOrd="0" presId="urn:microsoft.com/office/officeart/2005/8/layout/hList1"/>
    <dgm:cxn modelId="{7EF368AF-2BEA-D844-9643-2C85418128DB}" type="presOf" srcId="{450B9147-1383-4998-BF77-540857EF02DE}" destId="{472362D3-D1C7-CE46-83D6-FD0D50D41A9D}" srcOrd="0" destOrd="2" presId="urn:microsoft.com/office/officeart/2005/8/layout/hList1"/>
    <dgm:cxn modelId="{850D0404-39E6-DE4E-99C3-68E6C3AF9A01}" type="presOf" srcId="{07D4B835-841C-45C0-A021-4947DFC154EC}" destId="{2860AD65-48C0-4E40-8A31-56F0CBB97F18}" srcOrd="0" destOrd="0" presId="urn:microsoft.com/office/officeart/2005/8/layout/hList1"/>
    <dgm:cxn modelId="{EFF04FAF-ABDE-1B40-AD99-5608E1555016}" type="presOf" srcId="{748D1743-975C-47E7-B421-2EF36B09ADB7}" destId="{CA3862FE-8B8A-499C-9A1F-7230459D1F25}" srcOrd="0" destOrd="0" presId="urn:microsoft.com/office/officeart/2005/8/layout/hList1"/>
    <dgm:cxn modelId="{CBF9487C-7A8C-D24C-BBA1-A58F1C4F5658}" type="presOf" srcId="{EFCE9F45-F9CA-C64C-BA7E-764FE909A063}" destId="{472362D3-D1C7-CE46-83D6-FD0D50D41A9D}" srcOrd="0" destOrd="3" presId="urn:microsoft.com/office/officeart/2005/8/layout/hList1"/>
    <dgm:cxn modelId="{69F87AC0-8739-114F-9DBB-F7D42BA86851}" type="presOf" srcId="{9B4878A2-3BC9-DF46-BC6D-5E6EF803A6EB}" destId="{472362D3-D1C7-CE46-83D6-FD0D50D41A9D}" srcOrd="0" destOrd="1" presId="urn:microsoft.com/office/officeart/2005/8/layout/hList1"/>
    <dgm:cxn modelId="{40A69517-7485-A641-A0F9-450B0B6A1C4B}" srcId="{CB348602-A89E-2B48-AEDB-836693CF896F}" destId="{EFCE9F45-F9CA-C64C-BA7E-764FE909A063}" srcOrd="3" destOrd="0" parTransId="{9CD21BBB-9AA4-D047-A3FA-F5FFA8CF58AB}" sibTransId="{8CF94677-A598-3E4E-A2CC-7EC5CF956126}"/>
    <dgm:cxn modelId="{8CE46151-77E6-DD4D-B622-D0500B1AD578}" srcId="{07D4B835-841C-45C0-A021-4947DFC154EC}" destId="{46BEBE56-B862-B240-B88A-DCDCC2379776}" srcOrd="1" destOrd="0" parTransId="{20F873D9-5EBA-D042-856C-AE365F49E583}" sibTransId="{42D3A159-2981-4F46-BB72-D39AB139959D}"/>
    <dgm:cxn modelId="{713770F3-2C4C-4E42-9111-A7CC48C32776}" type="presOf" srcId="{23BE2355-26E7-DE41-BF4C-22F642B4E773}" destId="{B93C5664-604C-9C46-A7FB-01F2FA272B17}" srcOrd="0" destOrd="0" presId="urn:microsoft.com/office/officeart/2005/8/layout/hList1"/>
    <dgm:cxn modelId="{5F3AD966-07D1-BC4F-9804-4B118CF49030}" srcId="{07D4B835-841C-45C0-A021-4947DFC154EC}" destId="{23BE2355-26E7-DE41-BF4C-22F642B4E773}" srcOrd="0" destOrd="0" parTransId="{4D403DBB-A42F-A441-9425-3B7843ED1C7A}" sibTransId="{A94A74E8-AA70-0849-85E4-EF8BC39BF4CA}"/>
    <dgm:cxn modelId="{16BF6840-12D0-0C4C-833D-5EB0E2D6E073}" type="presOf" srcId="{9D92D86A-F528-BB42-9E35-04CAD3512FAE}" destId="{B93C5664-604C-9C46-A7FB-01F2FA272B17}" srcOrd="0" destOrd="3" presId="urn:microsoft.com/office/officeart/2005/8/layout/hList1"/>
    <dgm:cxn modelId="{A59B0D7A-36BA-456F-ABD4-7080A1A710A2}" srcId="{E85E66E0-0D78-4603-A320-3F60EC67909F}" destId="{94BD91E8-18C7-4A8D-BF9D-F565698B370C}" srcOrd="3" destOrd="0" parTransId="{7DCD6647-7136-440D-BF56-0157B384C95B}" sibTransId="{5499E1FB-2024-4796-B748-3927B27EEBBD}"/>
    <dgm:cxn modelId="{37FB2A8D-61B1-4316-8F70-9CBC83487281}" srcId="{CB348602-A89E-2B48-AEDB-836693CF896F}" destId="{450B9147-1383-4998-BF77-540857EF02DE}" srcOrd="2" destOrd="0" parTransId="{E539B824-D6A7-4534-9A56-AAC03A0B37D6}" sibTransId="{A4B2B1F6-6088-44C2-927F-29F0C212D190}"/>
    <dgm:cxn modelId="{ABECC281-F10D-427C-90E0-DAD7DC34FDE5}" srcId="{748D1743-975C-47E7-B421-2EF36B09ADB7}" destId="{90575E62-CA12-49B6-9DDE-B873E158C215}" srcOrd="0" destOrd="0" parTransId="{16CF0667-0E4E-465B-B616-FEB53D26B0D1}" sibTransId="{2C1699D8-9746-42A1-B994-DD868BD44394}"/>
    <dgm:cxn modelId="{3944D140-9D53-8844-924C-E295A6BA350A}" type="presParOf" srcId="{B9F88B6D-8B27-4666-9D64-7A034EFD7C22}" destId="{9B130BF4-4B11-4434-B96D-16E387B2B142}" srcOrd="0" destOrd="0" presId="urn:microsoft.com/office/officeart/2005/8/layout/hList1"/>
    <dgm:cxn modelId="{6CE8A3FA-64D9-7C43-83CD-6B8191085062}" type="presParOf" srcId="{9B130BF4-4B11-4434-B96D-16E387B2B142}" destId="{CA3862FE-8B8A-499C-9A1F-7230459D1F25}" srcOrd="0" destOrd="0" presId="urn:microsoft.com/office/officeart/2005/8/layout/hList1"/>
    <dgm:cxn modelId="{60DD5949-B1BC-0642-89C0-467D9ED47217}" type="presParOf" srcId="{9B130BF4-4B11-4434-B96D-16E387B2B142}" destId="{EABBD14F-084D-4D84-899B-C6F3CFEF3FF5}" srcOrd="1" destOrd="0" presId="urn:microsoft.com/office/officeart/2005/8/layout/hList1"/>
    <dgm:cxn modelId="{4DE65E73-2C18-114A-8120-9A88750B0255}" type="presParOf" srcId="{B9F88B6D-8B27-4666-9D64-7A034EFD7C22}" destId="{9EACAF99-1258-43A0-8529-199D03E86E88}" srcOrd="1" destOrd="0" presId="urn:microsoft.com/office/officeart/2005/8/layout/hList1"/>
    <dgm:cxn modelId="{A5CBA9DF-E562-AF48-A9BA-C654446E93A5}" type="presParOf" srcId="{B9F88B6D-8B27-4666-9D64-7A034EFD7C22}" destId="{8D758B1C-13FC-F745-BC28-FD78A502F94D}" srcOrd="2" destOrd="0" presId="urn:microsoft.com/office/officeart/2005/8/layout/hList1"/>
    <dgm:cxn modelId="{9066A778-2101-9548-BF99-EBB4FCD1B4DF}" type="presParOf" srcId="{8D758B1C-13FC-F745-BC28-FD78A502F94D}" destId="{2860AD65-48C0-4E40-8A31-56F0CBB97F18}" srcOrd="0" destOrd="0" presId="urn:microsoft.com/office/officeart/2005/8/layout/hList1"/>
    <dgm:cxn modelId="{6B6B2ED3-7256-DE4F-8993-FC108AF08A67}" type="presParOf" srcId="{8D758B1C-13FC-F745-BC28-FD78A502F94D}" destId="{B93C5664-604C-9C46-A7FB-01F2FA272B17}" srcOrd="1" destOrd="0" presId="urn:microsoft.com/office/officeart/2005/8/layout/hList1"/>
    <dgm:cxn modelId="{D5D56250-EFA9-3747-BA41-CD9987604108}" type="presParOf" srcId="{B9F88B6D-8B27-4666-9D64-7A034EFD7C22}" destId="{35360982-8227-0947-ADF4-0CAE3E51DD1B}" srcOrd="3" destOrd="0" presId="urn:microsoft.com/office/officeart/2005/8/layout/hList1"/>
    <dgm:cxn modelId="{D3CC736D-8156-B246-9D49-249E5211D7F8}" type="presParOf" srcId="{B9F88B6D-8B27-4666-9D64-7A034EFD7C22}" destId="{FA2AA50B-972D-9049-A976-10F98BBEE471}" srcOrd="4" destOrd="0" presId="urn:microsoft.com/office/officeart/2005/8/layout/hList1"/>
    <dgm:cxn modelId="{A23900D4-65BC-2B4A-9167-BA439B5DB578}" type="presParOf" srcId="{FA2AA50B-972D-9049-A976-10F98BBEE471}" destId="{3EBC150B-25EF-E541-8912-19993E4CBB04}" srcOrd="0" destOrd="0" presId="urn:microsoft.com/office/officeart/2005/8/layout/hList1"/>
    <dgm:cxn modelId="{2D2B1F28-A1AD-DE47-B75E-2F08C5A308CF}" type="presParOf" srcId="{FA2AA50B-972D-9049-A976-10F98BBEE471}" destId="{472362D3-D1C7-CE46-83D6-FD0D50D41A9D}" srcOrd="1" destOrd="0" presId="urn:microsoft.com/office/officeart/2005/8/layout/hList1"/>
    <dgm:cxn modelId="{C5734E38-7AE7-C94B-8F69-1710E9E9873D}" type="presParOf" srcId="{B9F88B6D-8B27-4666-9D64-7A034EFD7C22}" destId="{C502A283-80A2-2648-B789-6B405A0F8CD0}" srcOrd="5" destOrd="0" presId="urn:microsoft.com/office/officeart/2005/8/layout/hList1"/>
    <dgm:cxn modelId="{B43183C6-FD2D-704E-A4D5-A23608C5D0AE}" type="presParOf" srcId="{B9F88B6D-8B27-4666-9D64-7A034EFD7C22}" destId="{F2F51981-728C-4833-B814-11464EFC018E}" srcOrd="6" destOrd="0" presId="urn:microsoft.com/office/officeart/2005/8/layout/hList1"/>
    <dgm:cxn modelId="{FD4E7056-7D10-D343-BBAB-FA383E749976}" type="presParOf" srcId="{F2F51981-728C-4833-B814-11464EFC018E}" destId="{BE5787A3-31BD-4760-BA59-5B4F24972719}" srcOrd="0" destOrd="0" presId="urn:microsoft.com/office/officeart/2005/8/layout/hList1"/>
    <dgm:cxn modelId="{A913F675-F8DD-CA41-B4A8-63819B20E648}" type="presParOf" srcId="{F2F51981-728C-4833-B814-11464EFC018E}" destId="{85E7A4D4-AC05-469D-A5BC-C5D91DB1851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CAF16B-928C-FB41-8AF3-DF64F3B6B367}" type="doc">
      <dgm:prSet loTypeId="urn:microsoft.com/office/officeart/2005/8/layout/venn1" loCatId="relationship" qsTypeId="urn:microsoft.com/office/officeart/2005/8/quickstyle/simple5" qsCatId="simple" csTypeId="urn:microsoft.com/office/officeart/2005/8/colors/colorful3" csCatId="colorful" phldr="1"/>
      <dgm:spPr/>
    </dgm:pt>
    <dgm:pt modelId="{F76B7A1A-9AA1-284E-9828-7D59588EEF98}">
      <dgm:prSet phldrT="[Text]" custT="1"/>
      <dgm:spPr/>
      <dgm:t>
        <a:bodyPr/>
        <a:lstStyle/>
        <a:p>
          <a:r>
            <a:rPr lang="en-US" sz="2800" dirty="0" smtClean="0">
              <a:latin typeface="Cambria"/>
              <a:cs typeface="Cambria"/>
            </a:rPr>
            <a:t>College/University mission statements</a:t>
          </a:r>
          <a:endParaRPr lang="en-US" sz="2800" dirty="0">
            <a:latin typeface="Cambria"/>
            <a:cs typeface="Cambria"/>
          </a:endParaRPr>
        </a:p>
      </dgm:t>
    </dgm:pt>
    <dgm:pt modelId="{BF4D7F30-0E2A-D34E-BF4B-36A25FA98D68}" type="parTrans" cxnId="{0CCDFED1-136A-B549-9F2A-E0496860AE1C}">
      <dgm:prSet/>
      <dgm:spPr/>
      <dgm:t>
        <a:bodyPr/>
        <a:lstStyle/>
        <a:p>
          <a:endParaRPr lang="en-US"/>
        </a:p>
      </dgm:t>
    </dgm:pt>
    <dgm:pt modelId="{5A626565-3869-DF4E-94D8-8083E1B084F7}" type="sibTrans" cxnId="{0CCDFED1-136A-B549-9F2A-E0496860AE1C}">
      <dgm:prSet/>
      <dgm:spPr/>
      <dgm:t>
        <a:bodyPr/>
        <a:lstStyle/>
        <a:p>
          <a:endParaRPr lang="en-US"/>
        </a:p>
      </dgm:t>
    </dgm:pt>
    <dgm:pt modelId="{1B98271D-3899-B042-A6AE-492A30549174}">
      <dgm:prSet phldrT="[Text]" custT="1"/>
      <dgm:spPr/>
      <dgm:t>
        <a:bodyPr/>
        <a:lstStyle/>
        <a:p>
          <a:r>
            <a:rPr lang="en-US" sz="2800" dirty="0" smtClean="0">
              <a:latin typeface="Cambria"/>
              <a:cs typeface="Cambria"/>
            </a:rPr>
            <a:t>Special Collections/Archives mission statements</a:t>
          </a:r>
          <a:endParaRPr lang="en-US" sz="2800" dirty="0">
            <a:latin typeface="Cambria"/>
            <a:cs typeface="Cambria"/>
          </a:endParaRPr>
        </a:p>
      </dgm:t>
    </dgm:pt>
    <dgm:pt modelId="{3CCAF93C-F986-1D4D-BE22-5FED546B7E77}" type="parTrans" cxnId="{E0DB0F04-69EB-2D4C-AA3C-E862233FB3F2}">
      <dgm:prSet/>
      <dgm:spPr/>
      <dgm:t>
        <a:bodyPr/>
        <a:lstStyle/>
        <a:p>
          <a:endParaRPr lang="en-US"/>
        </a:p>
      </dgm:t>
    </dgm:pt>
    <dgm:pt modelId="{771261BC-1909-5641-95BA-804A259614C7}" type="sibTrans" cxnId="{E0DB0F04-69EB-2D4C-AA3C-E862233FB3F2}">
      <dgm:prSet/>
      <dgm:spPr/>
      <dgm:t>
        <a:bodyPr/>
        <a:lstStyle/>
        <a:p>
          <a:endParaRPr lang="en-US"/>
        </a:p>
      </dgm:t>
    </dgm:pt>
    <dgm:pt modelId="{CC9E0912-5A15-2342-9BC4-B094BE54A424}" type="pres">
      <dgm:prSet presAssocID="{1DCAF16B-928C-FB41-8AF3-DF64F3B6B367}" presName="compositeShape" presStyleCnt="0">
        <dgm:presLayoutVars>
          <dgm:chMax val="7"/>
          <dgm:dir/>
          <dgm:resizeHandles val="exact"/>
        </dgm:presLayoutVars>
      </dgm:prSet>
      <dgm:spPr/>
    </dgm:pt>
    <dgm:pt modelId="{10C299F1-9048-A745-9336-11DDA626B397}" type="pres">
      <dgm:prSet presAssocID="{F76B7A1A-9AA1-284E-9828-7D59588EEF98}" presName="circ1" presStyleLbl="vennNode1" presStyleIdx="0" presStyleCnt="2"/>
      <dgm:spPr/>
      <dgm:t>
        <a:bodyPr/>
        <a:lstStyle/>
        <a:p>
          <a:endParaRPr lang="en-US"/>
        </a:p>
      </dgm:t>
    </dgm:pt>
    <dgm:pt modelId="{D796A2FC-E228-9E4B-BDDD-0FF1003746D9}" type="pres">
      <dgm:prSet presAssocID="{F76B7A1A-9AA1-284E-9828-7D59588EEF9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01C99-9750-904C-9625-36F480F06074}" type="pres">
      <dgm:prSet presAssocID="{1B98271D-3899-B042-A6AE-492A30549174}" presName="circ2" presStyleLbl="vennNode1" presStyleIdx="1" presStyleCnt="2"/>
      <dgm:spPr/>
      <dgm:t>
        <a:bodyPr/>
        <a:lstStyle/>
        <a:p>
          <a:endParaRPr lang="en-US"/>
        </a:p>
      </dgm:t>
    </dgm:pt>
    <dgm:pt modelId="{D5DE1D11-A157-424D-B703-ED75EE410A2F}" type="pres">
      <dgm:prSet presAssocID="{1B98271D-3899-B042-A6AE-492A3054917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963605-B705-3042-B169-A4E10EA4EABE}" type="presOf" srcId="{1B98271D-3899-B042-A6AE-492A30549174}" destId="{D5DE1D11-A157-424D-B703-ED75EE410A2F}" srcOrd="1" destOrd="0" presId="urn:microsoft.com/office/officeart/2005/8/layout/venn1"/>
    <dgm:cxn modelId="{0CCDFED1-136A-B549-9F2A-E0496860AE1C}" srcId="{1DCAF16B-928C-FB41-8AF3-DF64F3B6B367}" destId="{F76B7A1A-9AA1-284E-9828-7D59588EEF98}" srcOrd="0" destOrd="0" parTransId="{BF4D7F30-0E2A-D34E-BF4B-36A25FA98D68}" sibTransId="{5A626565-3869-DF4E-94D8-8083E1B084F7}"/>
    <dgm:cxn modelId="{4CF15BD0-1A89-9E4B-8AE5-AEE7CE18B763}" type="presOf" srcId="{1B98271D-3899-B042-A6AE-492A30549174}" destId="{96601C99-9750-904C-9625-36F480F06074}" srcOrd="0" destOrd="0" presId="urn:microsoft.com/office/officeart/2005/8/layout/venn1"/>
    <dgm:cxn modelId="{983AF302-FD68-4846-B5F2-87BC689CF38E}" type="presOf" srcId="{F76B7A1A-9AA1-284E-9828-7D59588EEF98}" destId="{10C299F1-9048-A745-9336-11DDA626B397}" srcOrd="0" destOrd="0" presId="urn:microsoft.com/office/officeart/2005/8/layout/venn1"/>
    <dgm:cxn modelId="{81E77094-2BC9-154B-B190-EE67A48B54A1}" type="presOf" srcId="{1DCAF16B-928C-FB41-8AF3-DF64F3B6B367}" destId="{CC9E0912-5A15-2342-9BC4-B094BE54A424}" srcOrd="0" destOrd="0" presId="urn:microsoft.com/office/officeart/2005/8/layout/venn1"/>
    <dgm:cxn modelId="{E0DB0F04-69EB-2D4C-AA3C-E862233FB3F2}" srcId="{1DCAF16B-928C-FB41-8AF3-DF64F3B6B367}" destId="{1B98271D-3899-B042-A6AE-492A30549174}" srcOrd="1" destOrd="0" parTransId="{3CCAF93C-F986-1D4D-BE22-5FED546B7E77}" sibTransId="{771261BC-1909-5641-95BA-804A259614C7}"/>
    <dgm:cxn modelId="{F56450C1-7A17-594A-A33B-2E6FEED414A7}" type="presOf" srcId="{F76B7A1A-9AA1-284E-9828-7D59588EEF98}" destId="{D796A2FC-E228-9E4B-BDDD-0FF1003746D9}" srcOrd="1" destOrd="0" presId="urn:microsoft.com/office/officeart/2005/8/layout/venn1"/>
    <dgm:cxn modelId="{48E160FD-39E4-0A4F-8595-C7DBE8633DA3}" type="presParOf" srcId="{CC9E0912-5A15-2342-9BC4-B094BE54A424}" destId="{10C299F1-9048-A745-9336-11DDA626B397}" srcOrd="0" destOrd="0" presId="urn:microsoft.com/office/officeart/2005/8/layout/venn1"/>
    <dgm:cxn modelId="{7F4C09CB-9FF0-D44B-9596-748801ABC47A}" type="presParOf" srcId="{CC9E0912-5A15-2342-9BC4-B094BE54A424}" destId="{D796A2FC-E228-9E4B-BDDD-0FF1003746D9}" srcOrd="1" destOrd="0" presId="urn:microsoft.com/office/officeart/2005/8/layout/venn1"/>
    <dgm:cxn modelId="{F5AEB0FC-9EDD-DD41-A3EE-C9ADC46EE00C}" type="presParOf" srcId="{CC9E0912-5A15-2342-9BC4-B094BE54A424}" destId="{96601C99-9750-904C-9625-36F480F06074}" srcOrd="2" destOrd="0" presId="urn:microsoft.com/office/officeart/2005/8/layout/venn1"/>
    <dgm:cxn modelId="{CB98BBA7-6BED-8D40-A44C-648A75F3CA5A}" type="presParOf" srcId="{CC9E0912-5A15-2342-9BC4-B094BE54A424}" destId="{D5DE1D11-A157-424D-B703-ED75EE410A2F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437179-A3C5-3E49-9858-7DD7FB0DA434}" type="doc">
      <dgm:prSet loTypeId="urn:microsoft.com/office/officeart/2005/8/layout/hList1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E5A06345-350F-404D-BB07-F5645D9D93F1}">
      <dgm:prSet phldrT="[Text]" custT="1"/>
      <dgm:spPr/>
      <dgm:t>
        <a:bodyPr/>
        <a:lstStyle/>
        <a:p>
          <a:r>
            <a:rPr lang="en-US" sz="3200" b="1" dirty="0" smtClean="0"/>
            <a:t>58%</a:t>
          </a:r>
          <a:endParaRPr lang="en-US" sz="3200" b="1" dirty="0"/>
        </a:p>
      </dgm:t>
    </dgm:pt>
    <dgm:pt modelId="{B2500025-B2DB-A040-8378-3B2BC7E8FE91}" type="parTrans" cxnId="{C45E00C2-5B7C-3A4F-8A3D-5183F0DC94D2}">
      <dgm:prSet/>
      <dgm:spPr/>
      <dgm:t>
        <a:bodyPr/>
        <a:lstStyle/>
        <a:p>
          <a:endParaRPr lang="en-US"/>
        </a:p>
      </dgm:t>
    </dgm:pt>
    <dgm:pt modelId="{14739F1C-4A3C-6D4D-BB7B-4508705AA6BA}" type="sibTrans" cxnId="{C45E00C2-5B7C-3A4F-8A3D-5183F0DC94D2}">
      <dgm:prSet/>
      <dgm:spPr/>
      <dgm:t>
        <a:bodyPr/>
        <a:lstStyle/>
        <a:p>
          <a:endParaRPr lang="en-US"/>
        </a:p>
      </dgm:t>
    </dgm:pt>
    <dgm:pt modelId="{0E0F401A-3630-EF4F-B0B4-494F16E11136}">
      <dgm:prSet phldrT="[Text]" custT="1"/>
      <dgm:spPr/>
      <dgm:t>
        <a:bodyPr/>
        <a:lstStyle/>
        <a:p>
          <a:r>
            <a:rPr lang="en-US" sz="2800" dirty="0" smtClean="0">
              <a:latin typeface="Cambria"/>
              <a:cs typeface="Cambria"/>
            </a:rPr>
            <a:t>Within 1 click from the Archives main page</a:t>
          </a:r>
          <a:endParaRPr lang="en-US" sz="2800" dirty="0">
            <a:latin typeface="Cambria"/>
            <a:cs typeface="Cambria"/>
          </a:endParaRPr>
        </a:p>
      </dgm:t>
    </dgm:pt>
    <dgm:pt modelId="{02563ACE-BA74-C34D-B380-62189EA6A8FB}" type="parTrans" cxnId="{32058820-CE5F-3248-9462-BE60F477D21A}">
      <dgm:prSet/>
      <dgm:spPr/>
      <dgm:t>
        <a:bodyPr/>
        <a:lstStyle/>
        <a:p>
          <a:endParaRPr lang="en-US"/>
        </a:p>
      </dgm:t>
    </dgm:pt>
    <dgm:pt modelId="{35FA29BF-0961-7A4C-9957-8678E942A5FC}" type="sibTrans" cxnId="{32058820-CE5F-3248-9462-BE60F477D21A}">
      <dgm:prSet/>
      <dgm:spPr/>
      <dgm:t>
        <a:bodyPr/>
        <a:lstStyle/>
        <a:p>
          <a:endParaRPr lang="en-US"/>
        </a:p>
      </dgm:t>
    </dgm:pt>
    <dgm:pt modelId="{CCA204F6-27EE-FD4B-AB6F-A2141ECB37BF}">
      <dgm:prSet phldrT="[Text]" custT="1"/>
      <dgm:spPr/>
      <dgm:t>
        <a:bodyPr/>
        <a:lstStyle/>
        <a:p>
          <a:r>
            <a:rPr lang="en-US" sz="3200" b="1" dirty="0" smtClean="0"/>
            <a:t>18%</a:t>
          </a:r>
          <a:endParaRPr lang="en-US" sz="3200" b="1" dirty="0"/>
        </a:p>
      </dgm:t>
    </dgm:pt>
    <dgm:pt modelId="{11FD0535-EC4A-2D44-B2A7-CE85AD5199E7}" type="parTrans" cxnId="{AC56C1A6-7C9B-634F-BFEE-703AA70BE410}">
      <dgm:prSet/>
      <dgm:spPr/>
      <dgm:t>
        <a:bodyPr/>
        <a:lstStyle/>
        <a:p>
          <a:endParaRPr lang="en-US"/>
        </a:p>
      </dgm:t>
    </dgm:pt>
    <dgm:pt modelId="{D9D6A325-1012-594E-B9E6-72623C96FFB2}" type="sibTrans" cxnId="{AC56C1A6-7C9B-634F-BFEE-703AA70BE410}">
      <dgm:prSet/>
      <dgm:spPr/>
      <dgm:t>
        <a:bodyPr/>
        <a:lstStyle/>
        <a:p>
          <a:endParaRPr lang="en-US"/>
        </a:p>
      </dgm:t>
    </dgm:pt>
    <dgm:pt modelId="{2456463A-4232-7B42-B050-585B7592C0E1}">
      <dgm:prSet phldrT="[Text]" custT="1"/>
      <dgm:spPr/>
      <dgm:t>
        <a:bodyPr/>
        <a:lstStyle/>
        <a:p>
          <a:r>
            <a:rPr lang="en-US" sz="2800" dirty="0" smtClean="0">
              <a:latin typeface="Cambria"/>
              <a:cs typeface="Cambria"/>
            </a:rPr>
            <a:t>Within 2 clicks of the Archives main page</a:t>
          </a:r>
          <a:endParaRPr lang="en-US" sz="2800" dirty="0">
            <a:latin typeface="Cambria"/>
            <a:cs typeface="Cambria"/>
          </a:endParaRPr>
        </a:p>
      </dgm:t>
    </dgm:pt>
    <dgm:pt modelId="{4E63F7EC-C659-C94F-9E93-68B9D3D447AC}" type="parTrans" cxnId="{060EA41D-660F-3646-BBFD-2EEAD4603D35}">
      <dgm:prSet/>
      <dgm:spPr/>
      <dgm:t>
        <a:bodyPr/>
        <a:lstStyle/>
        <a:p>
          <a:endParaRPr lang="en-US"/>
        </a:p>
      </dgm:t>
    </dgm:pt>
    <dgm:pt modelId="{377A372B-F6FB-FD4F-9799-DA713A13D446}" type="sibTrans" cxnId="{060EA41D-660F-3646-BBFD-2EEAD4603D35}">
      <dgm:prSet/>
      <dgm:spPr/>
      <dgm:t>
        <a:bodyPr/>
        <a:lstStyle/>
        <a:p>
          <a:endParaRPr lang="en-US"/>
        </a:p>
      </dgm:t>
    </dgm:pt>
    <dgm:pt modelId="{B223B366-511D-5844-8923-E73571ACB335}">
      <dgm:prSet phldrT="[Text]" custT="1"/>
      <dgm:spPr/>
      <dgm:t>
        <a:bodyPr/>
        <a:lstStyle/>
        <a:p>
          <a:r>
            <a:rPr lang="en-US" sz="3200" b="1" dirty="0" smtClean="0"/>
            <a:t>18%</a:t>
          </a:r>
          <a:endParaRPr lang="en-US" sz="3200" b="1" dirty="0"/>
        </a:p>
      </dgm:t>
    </dgm:pt>
    <dgm:pt modelId="{2629B43B-2580-C545-8C04-9A1212717D0F}" type="parTrans" cxnId="{43E61EC2-BA82-4C45-9598-277A4935D081}">
      <dgm:prSet/>
      <dgm:spPr/>
      <dgm:t>
        <a:bodyPr/>
        <a:lstStyle/>
        <a:p>
          <a:endParaRPr lang="en-US"/>
        </a:p>
      </dgm:t>
    </dgm:pt>
    <dgm:pt modelId="{C7D4307C-AECE-DB4A-A4FA-D5A867238529}" type="sibTrans" cxnId="{43E61EC2-BA82-4C45-9598-277A4935D081}">
      <dgm:prSet/>
      <dgm:spPr/>
      <dgm:t>
        <a:bodyPr/>
        <a:lstStyle/>
        <a:p>
          <a:endParaRPr lang="en-US"/>
        </a:p>
      </dgm:t>
    </dgm:pt>
    <dgm:pt modelId="{C3F0F830-17ED-384C-BC83-7E7D75005F2F}">
      <dgm:prSet phldrT="[Text]" custT="1"/>
      <dgm:spPr/>
      <dgm:t>
        <a:bodyPr/>
        <a:lstStyle/>
        <a:p>
          <a:r>
            <a:rPr lang="en-US" sz="2800" dirty="0" smtClean="0">
              <a:latin typeface="Cambria"/>
              <a:cs typeface="Cambria"/>
            </a:rPr>
            <a:t>Within 3 clicks from the Archives main page</a:t>
          </a:r>
          <a:endParaRPr lang="en-US" sz="2800" dirty="0">
            <a:latin typeface="Cambria"/>
            <a:cs typeface="Cambria"/>
          </a:endParaRPr>
        </a:p>
      </dgm:t>
    </dgm:pt>
    <dgm:pt modelId="{C066E80A-2EEA-DA47-B136-33CEC7B4C823}" type="parTrans" cxnId="{A889A652-E637-454F-9F95-1D05B22162A2}">
      <dgm:prSet/>
      <dgm:spPr/>
      <dgm:t>
        <a:bodyPr/>
        <a:lstStyle/>
        <a:p>
          <a:endParaRPr lang="en-US"/>
        </a:p>
      </dgm:t>
    </dgm:pt>
    <dgm:pt modelId="{8A5CA346-C733-BC4F-A024-ED0C8D68AF67}" type="sibTrans" cxnId="{A889A652-E637-454F-9F95-1D05B22162A2}">
      <dgm:prSet/>
      <dgm:spPr/>
      <dgm:t>
        <a:bodyPr/>
        <a:lstStyle/>
        <a:p>
          <a:endParaRPr lang="en-US"/>
        </a:p>
      </dgm:t>
    </dgm:pt>
    <dgm:pt modelId="{A99F5DB9-7325-ED4B-9B44-EF99D495AC7F}" type="pres">
      <dgm:prSet presAssocID="{5C437179-A3C5-3E49-9858-7DD7FB0DA43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8D6BDF-9A80-CA47-806D-B8246A1E518A}" type="pres">
      <dgm:prSet presAssocID="{E5A06345-350F-404D-BB07-F5645D9D93F1}" presName="composite" presStyleCnt="0"/>
      <dgm:spPr/>
      <dgm:t>
        <a:bodyPr/>
        <a:lstStyle/>
        <a:p>
          <a:endParaRPr lang="en-US"/>
        </a:p>
      </dgm:t>
    </dgm:pt>
    <dgm:pt modelId="{4E0658EE-5BF3-5543-A46C-12CD220F3E11}" type="pres">
      <dgm:prSet presAssocID="{E5A06345-350F-404D-BB07-F5645D9D93F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016599-9A4A-7140-95A0-BFC1A187A90B}" type="pres">
      <dgm:prSet presAssocID="{E5A06345-350F-404D-BB07-F5645D9D93F1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D0361E-8977-2F4A-B0BF-F1BB6B061BAE}" type="pres">
      <dgm:prSet presAssocID="{14739F1C-4A3C-6D4D-BB7B-4508705AA6BA}" presName="space" presStyleCnt="0"/>
      <dgm:spPr/>
      <dgm:t>
        <a:bodyPr/>
        <a:lstStyle/>
        <a:p>
          <a:endParaRPr lang="en-US"/>
        </a:p>
      </dgm:t>
    </dgm:pt>
    <dgm:pt modelId="{ADF29DDC-EA1E-6D4F-AA96-D4C6E324732F}" type="pres">
      <dgm:prSet presAssocID="{CCA204F6-27EE-FD4B-AB6F-A2141ECB37BF}" presName="composite" presStyleCnt="0"/>
      <dgm:spPr/>
      <dgm:t>
        <a:bodyPr/>
        <a:lstStyle/>
        <a:p>
          <a:endParaRPr lang="en-US"/>
        </a:p>
      </dgm:t>
    </dgm:pt>
    <dgm:pt modelId="{A1F60FA8-8CCE-8142-A45D-190761245BE9}" type="pres">
      <dgm:prSet presAssocID="{CCA204F6-27EE-FD4B-AB6F-A2141ECB37BF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361596-3F09-CC49-8AC1-5DE0902ACACF}" type="pres">
      <dgm:prSet presAssocID="{CCA204F6-27EE-FD4B-AB6F-A2141ECB37BF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344305-3591-4242-99E2-A1A2307421A2}" type="pres">
      <dgm:prSet presAssocID="{D9D6A325-1012-594E-B9E6-72623C96FFB2}" presName="space" presStyleCnt="0"/>
      <dgm:spPr/>
      <dgm:t>
        <a:bodyPr/>
        <a:lstStyle/>
        <a:p>
          <a:endParaRPr lang="en-US"/>
        </a:p>
      </dgm:t>
    </dgm:pt>
    <dgm:pt modelId="{6858177B-9EB4-C549-AE80-9E883ACF42E7}" type="pres">
      <dgm:prSet presAssocID="{B223B366-511D-5844-8923-E73571ACB335}" presName="composite" presStyleCnt="0"/>
      <dgm:spPr/>
      <dgm:t>
        <a:bodyPr/>
        <a:lstStyle/>
        <a:p>
          <a:endParaRPr lang="en-US"/>
        </a:p>
      </dgm:t>
    </dgm:pt>
    <dgm:pt modelId="{5676AB43-EBF5-1643-B49E-54118D7559DB}" type="pres">
      <dgm:prSet presAssocID="{B223B366-511D-5844-8923-E73571ACB335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62C55A-3587-064C-B1E1-2B19574F4FB7}" type="pres">
      <dgm:prSet presAssocID="{B223B366-511D-5844-8923-E73571ACB335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E61EC2-BA82-4C45-9598-277A4935D081}" srcId="{5C437179-A3C5-3E49-9858-7DD7FB0DA434}" destId="{B223B366-511D-5844-8923-E73571ACB335}" srcOrd="2" destOrd="0" parTransId="{2629B43B-2580-C545-8C04-9A1212717D0F}" sibTransId="{C7D4307C-AECE-DB4A-A4FA-D5A867238529}"/>
    <dgm:cxn modelId="{7B267C88-CE33-E045-A957-40D7FC53927D}" type="presOf" srcId="{2456463A-4232-7B42-B050-585B7592C0E1}" destId="{3D361596-3F09-CC49-8AC1-5DE0902ACACF}" srcOrd="0" destOrd="0" presId="urn:microsoft.com/office/officeart/2005/8/layout/hList1"/>
    <dgm:cxn modelId="{4D0455D8-36FE-C648-A4E5-865E94D64D1A}" type="presOf" srcId="{5C437179-A3C5-3E49-9858-7DD7FB0DA434}" destId="{A99F5DB9-7325-ED4B-9B44-EF99D495AC7F}" srcOrd="0" destOrd="0" presId="urn:microsoft.com/office/officeart/2005/8/layout/hList1"/>
    <dgm:cxn modelId="{969C7B61-14A8-3340-ACD6-4D735815C5AC}" type="presOf" srcId="{CCA204F6-27EE-FD4B-AB6F-A2141ECB37BF}" destId="{A1F60FA8-8CCE-8142-A45D-190761245BE9}" srcOrd="0" destOrd="0" presId="urn:microsoft.com/office/officeart/2005/8/layout/hList1"/>
    <dgm:cxn modelId="{060EA41D-660F-3646-BBFD-2EEAD4603D35}" srcId="{CCA204F6-27EE-FD4B-AB6F-A2141ECB37BF}" destId="{2456463A-4232-7B42-B050-585B7592C0E1}" srcOrd="0" destOrd="0" parTransId="{4E63F7EC-C659-C94F-9E93-68B9D3D447AC}" sibTransId="{377A372B-F6FB-FD4F-9799-DA713A13D446}"/>
    <dgm:cxn modelId="{32058820-CE5F-3248-9462-BE60F477D21A}" srcId="{E5A06345-350F-404D-BB07-F5645D9D93F1}" destId="{0E0F401A-3630-EF4F-B0B4-494F16E11136}" srcOrd="0" destOrd="0" parTransId="{02563ACE-BA74-C34D-B380-62189EA6A8FB}" sibTransId="{35FA29BF-0961-7A4C-9957-8678E942A5FC}"/>
    <dgm:cxn modelId="{ED2C419C-414A-4440-BA53-F47DB03E8497}" type="presOf" srcId="{C3F0F830-17ED-384C-BC83-7E7D75005F2F}" destId="{A762C55A-3587-064C-B1E1-2B19574F4FB7}" srcOrd="0" destOrd="0" presId="urn:microsoft.com/office/officeart/2005/8/layout/hList1"/>
    <dgm:cxn modelId="{743DFB8A-F987-504A-AA0B-01F121C4A9AF}" type="presOf" srcId="{0E0F401A-3630-EF4F-B0B4-494F16E11136}" destId="{C0016599-9A4A-7140-95A0-BFC1A187A90B}" srcOrd="0" destOrd="0" presId="urn:microsoft.com/office/officeart/2005/8/layout/hList1"/>
    <dgm:cxn modelId="{A889A652-E637-454F-9F95-1D05B22162A2}" srcId="{B223B366-511D-5844-8923-E73571ACB335}" destId="{C3F0F830-17ED-384C-BC83-7E7D75005F2F}" srcOrd="0" destOrd="0" parTransId="{C066E80A-2EEA-DA47-B136-33CEC7B4C823}" sibTransId="{8A5CA346-C733-BC4F-A024-ED0C8D68AF67}"/>
    <dgm:cxn modelId="{C45E00C2-5B7C-3A4F-8A3D-5183F0DC94D2}" srcId="{5C437179-A3C5-3E49-9858-7DD7FB0DA434}" destId="{E5A06345-350F-404D-BB07-F5645D9D93F1}" srcOrd="0" destOrd="0" parTransId="{B2500025-B2DB-A040-8378-3B2BC7E8FE91}" sibTransId="{14739F1C-4A3C-6D4D-BB7B-4508705AA6BA}"/>
    <dgm:cxn modelId="{A0328838-204D-0043-A177-550A95F73153}" type="presOf" srcId="{E5A06345-350F-404D-BB07-F5645D9D93F1}" destId="{4E0658EE-5BF3-5543-A46C-12CD220F3E11}" srcOrd="0" destOrd="0" presId="urn:microsoft.com/office/officeart/2005/8/layout/hList1"/>
    <dgm:cxn modelId="{AC56C1A6-7C9B-634F-BFEE-703AA70BE410}" srcId="{5C437179-A3C5-3E49-9858-7DD7FB0DA434}" destId="{CCA204F6-27EE-FD4B-AB6F-A2141ECB37BF}" srcOrd="1" destOrd="0" parTransId="{11FD0535-EC4A-2D44-B2A7-CE85AD5199E7}" sibTransId="{D9D6A325-1012-594E-B9E6-72623C96FFB2}"/>
    <dgm:cxn modelId="{7CD32402-DF5E-D54F-A100-DA58D96D0361}" type="presOf" srcId="{B223B366-511D-5844-8923-E73571ACB335}" destId="{5676AB43-EBF5-1643-B49E-54118D7559DB}" srcOrd="0" destOrd="0" presId="urn:microsoft.com/office/officeart/2005/8/layout/hList1"/>
    <dgm:cxn modelId="{F091FBE5-726F-4145-B5C5-B3F82B04A27C}" type="presParOf" srcId="{A99F5DB9-7325-ED4B-9B44-EF99D495AC7F}" destId="{B58D6BDF-9A80-CA47-806D-B8246A1E518A}" srcOrd="0" destOrd="0" presId="urn:microsoft.com/office/officeart/2005/8/layout/hList1"/>
    <dgm:cxn modelId="{B35EE89F-9BCF-724D-9D2E-42743F58275C}" type="presParOf" srcId="{B58D6BDF-9A80-CA47-806D-B8246A1E518A}" destId="{4E0658EE-5BF3-5543-A46C-12CD220F3E11}" srcOrd="0" destOrd="0" presId="urn:microsoft.com/office/officeart/2005/8/layout/hList1"/>
    <dgm:cxn modelId="{85E3D1AA-7F7E-A249-8F08-3160FCB2BA04}" type="presParOf" srcId="{B58D6BDF-9A80-CA47-806D-B8246A1E518A}" destId="{C0016599-9A4A-7140-95A0-BFC1A187A90B}" srcOrd="1" destOrd="0" presId="urn:microsoft.com/office/officeart/2005/8/layout/hList1"/>
    <dgm:cxn modelId="{37A6418E-24DC-0441-863D-AA57B684A89B}" type="presParOf" srcId="{A99F5DB9-7325-ED4B-9B44-EF99D495AC7F}" destId="{6ED0361E-8977-2F4A-B0BF-F1BB6B061BAE}" srcOrd="1" destOrd="0" presId="urn:microsoft.com/office/officeart/2005/8/layout/hList1"/>
    <dgm:cxn modelId="{6E7D1F4F-B911-6047-93B2-214EDC2EF16A}" type="presParOf" srcId="{A99F5DB9-7325-ED4B-9B44-EF99D495AC7F}" destId="{ADF29DDC-EA1E-6D4F-AA96-D4C6E324732F}" srcOrd="2" destOrd="0" presId="urn:microsoft.com/office/officeart/2005/8/layout/hList1"/>
    <dgm:cxn modelId="{E1C3B607-B30D-1A40-999E-C5C3E9C7F20D}" type="presParOf" srcId="{ADF29DDC-EA1E-6D4F-AA96-D4C6E324732F}" destId="{A1F60FA8-8CCE-8142-A45D-190761245BE9}" srcOrd="0" destOrd="0" presId="urn:microsoft.com/office/officeart/2005/8/layout/hList1"/>
    <dgm:cxn modelId="{F62F6E1D-7936-0A41-A784-B454B724976B}" type="presParOf" srcId="{ADF29DDC-EA1E-6D4F-AA96-D4C6E324732F}" destId="{3D361596-3F09-CC49-8AC1-5DE0902ACACF}" srcOrd="1" destOrd="0" presId="urn:microsoft.com/office/officeart/2005/8/layout/hList1"/>
    <dgm:cxn modelId="{3A78DA6A-635E-6849-B009-DC3D42E3D986}" type="presParOf" srcId="{A99F5DB9-7325-ED4B-9B44-EF99D495AC7F}" destId="{32344305-3591-4242-99E2-A1A2307421A2}" srcOrd="3" destOrd="0" presId="urn:microsoft.com/office/officeart/2005/8/layout/hList1"/>
    <dgm:cxn modelId="{DEF1B337-DBE7-EF4F-A366-7981EB51F31E}" type="presParOf" srcId="{A99F5DB9-7325-ED4B-9B44-EF99D495AC7F}" destId="{6858177B-9EB4-C549-AE80-9E883ACF42E7}" srcOrd="4" destOrd="0" presId="urn:microsoft.com/office/officeart/2005/8/layout/hList1"/>
    <dgm:cxn modelId="{4A660C59-F8F8-A84E-B79F-890343F219C0}" type="presParOf" srcId="{6858177B-9EB4-C549-AE80-9E883ACF42E7}" destId="{5676AB43-EBF5-1643-B49E-54118D7559DB}" srcOrd="0" destOrd="0" presId="urn:microsoft.com/office/officeart/2005/8/layout/hList1"/>
    <dgm:cxn modelId="{386527B7-107C-4E4C-9876-595DCBFDD1F5}" type="presParOf" srcId="{6858177B-9EB4-C549-AE80-9E883ACF42E7}" destId="{A762C55A-3587-064C-B1E1-2B19574F4FB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CD47C13-2AB7-BC43-9DE5-831D677BBF42}" type="doc">
      <dgm:prSet loTypeId="urn:microsoft.com/office/officeart/2005/8/layout/vList5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0F80627-C842-9A41-BFEE-0FBAFB44C472}">
      <dgm:prSet phldrT="[Text]"/>
      <dgm:spPr/>
      <dgm:t>
        <a:bodyPr/>
        <a:lstStyle/>
        <a:p>
          <a:r>
            <a:rPr lang="en-US" dirty="0" smtClean="0">
              <a:latin typeface="Bookman Old Style"/>
              <a:cs typeface="Bookman Old Style"/>
            </a:rPr>
            <a:t>D</a:t>
          </a:r>
          <a:r>
            <a:rPr lang="en" dirty="0" smtClean="0">
              <a:latin typeface="Bookman Old Style"/>
              <a:cs typeface="Bookman Old Style"/>
            </a:rPr>
            <a:t>emonstrated performance</a:t>
          </a:r>
          <a:endParaRPr lang="en-US" dirty="0"/>
        </a:p>
      </dgm:t>
    </dgm:pt>
    <dgm:pt modelId="{735F76C2-920D-6742-A073-C6711C0BB5B5}" type="parTrans" cxnId="{10CC4BBE-59F8-3849-9DBC-C10C9FA18E9A}">
      <dgm:prSet/>
      <dgm:spPr/>
      <dgm:t>
        <a:bodyPr/>
        <a:lstStyle/>
        <a:p>
          <a:endParaRPr lang="en-US"/>
        </a:p>
      </dgm:t>
    </dgm:pt>
    <dgm:pt modelId="{DC48B10B-0029-484F-B475-91EB60D61D34}" type="sibTrans" cxnId="{10CC4BBE-59F8-3849-9DBC-C10C9FA18E9A}">
      <dgm:prSet/>
      <dgm:spPr/>
      <dgm:t>
        <a:bodyPr/>
        <a:lstStyle/>
        <a:p>
          <a:endParaRPr lang="en-US"/>
        </a:p>
      </dgm:t>
    </dgm:pt>
    <dgm:pt modelId="{2FA89D3A-A587-224E-8898-F081AD46FCC5}">
      <dgm:prSet phldrT="[Text]"/>
      <dgm:spPr/>
      <dgm:t>
        <a:bodyPr/>
        <a:lstStyle/>
        <a:p>
          <a:r>
            <a:rPr lang="en-US" dirty="0" smtClean="0">
              <a:latin typeface="Cambria"/>
              <a:cs typeface="Cambria"/>
            </a:rPr>
            <a:t>59% of Alliance Special Collections/Archives do not have easily accessible mission statements online</a:t>
          </a:r>
          <a:endParaRPr lang="en-US" dirty="0"/>
        </a:p>
      </dgm:t>
    </dgm:pt>
    <dgm:pt modelId="{8538AD1F-EB38-3540-AACC-60E93F714D4C}" type="parTrans" cxnId="{753AAB8D-A068-1B4E-8276-70675B9006DB}">
      <dgm:prSet/>
      <dgm:spPr/>
      <dgm:t>
        <a:bodyPr/>
        <a:lstStyle/>
        <a:p>
          <a:endParaRPr lang="en-US"/>
        </a:p>
      </dgm:t>
    </dgm:pt>
    <dgm:pt modelId="{8B30E15D-10E1-764F-9368-09472B56B290}" type="sibTrans" cxnId="{753AAB8D-A068-1B4E-8276-70675B9006DB}">
      <dgm:prSet/>
      <dgm:spPr/>
      <dgm:t>
        <a:bodyPr/>
        <a:lstStyle/>
        <a:p>
          <a:endParaRPr lang="en-US"/>
        </a:p>
      </dgm:t>
    </dgm:pt>
    <dgm:pt modelId="{8BF3950A-1073-D04A-BCD4-2A714C5F1172}">
      <dgm:prSet phldrT="[Text]"/>
      <dgm:spPr/>
      <dgm:t>
        <a:bodyPr/>
        <a:lstStyle/>
        <a:p>
          <a:pPr rtl="0"/>
          <a:r>
            <a:rPr lang="en-US" dirty="0" smtClean="0">
              <a:latin typeface="Bookman Old Style"/>
              <a:cs typeface="Bookman Old Style"/>
            </a:rPr>
            <a:t>C</a:t>
          </a:r>
          <a:r>
            <a:rPr lang="en" dirty="0" smtClean="0">
              <a:latin typeface="Bookman Old Style"/>
              <a:cs typeface="Bookman Old Style"/>
            </a:rPr>
            <a:t>apability to strategize</a:t>
          </a:r>
          <a:endParaRPr lang="en-US" dirty="0"/>
        </a:p>
      </dgm:t>
    </dgm:pt>
    <dgm:pt modelId="{67750EF4-72BD-5344-8A93-4D2CDD4E563C}" type="parTrans" cxnId="{E55C7906-BE3E-1748-82B2-8AA3FB5041C6}">
      <dgm:prSet/>
      <dgm:spPr/>
      <dgm:t>
        <a:bodyPr/>
        <a:lstStyle/>
        <a:p>
          <a:endParaRPr lang="en-US"/>
        </a:p>
      </dgm:t>
    </dgm:pt>
    <dgm:pt modelId="{204C8942-CF46-EB4D-861C-1D1F325ED20B}" type="sibTrans" cxnId="{E55C7906-BE3E-1748-82B2-8AA3FB5041C6}">
      <dgm:prSet/>
      <dgm:spPr/>
      <dgm:t>
        <a:bodyPr/>
        <a:lstStyle/>
        <a:p>
          <a:endParaRPr lang="en-US"/>
        </a:p>
      </dgm:t>
    </dgm:pt>
    <dgm:pt modelId="{4955B062-D1DC-094B-9656-780542DA31E1}">
      <dgm:prSet phldrT="[Text]"/>
      <dgm:spPr/>
      <dgm:t>
        <a:bodyPr/>
        <a:lstStyle/>
        <a:p>
          <a:r>
            <a:rPr lang="en-US" dirty="0" smtClean="0">
              <a:latin typeface="Cambria"/>
              <a:cs typeface="Cambria"/>
            </a:rPr>
            <a:t>Of those with mission statements, many are indirectly linked on the website</a:t>
          </a:r>
          <a:endParaRPr lang="en-US" dirty="0"/>
        </a:p>
      </dgm:t>
    </dgm:pt>
    <dgm:pt modelId="{2376E80A-2CD4-C943-91FD-7D51838D0AFA}" type="parTrans" cxnId="{15E17485-7555-9B4D-8DD2-2F62AC416421}">
      <dgm:prSet/>
      <dgm:spPr/>
      <dgm:t>
        <a:bodyPr/>
        <a:lstStyle/>
        <a:p>
          <a:endParaRPr lang="en-US"/>
        </a:p>
      </dgm:t>
    </dgm:pt>
    <dgm:pt modelId="{8C7E4DC2-8697-274B-8826-663FB90DCB16}" type="sibTrans" cxnId="{15E17485-7555-9B4D-8DD2-2F62AC416421}">
      <dgm:prSet/>
      <dgm:spPr/>
      <dgm:t>
        <a:bodyPr/>
        <a:lstStyle/>
        <a:p>
          <a:endParaRPr lang="en-US"/>
        </a:p>
      </dgm:t>
    </dgm:pt>
    <dgm:pt modelId="{720878DA-6AE3-E44F-B773-1CE483208DBF}">
      <dgm:prSet phldrT="[Text]"/>
      <dgm:spPr/>
      <dgm:t>
        <a:bodyPr/>
        <a:lstStyle/>
        <a:p>
          <a:pPr rtl="0"/>
          <a:r>
            <a:rPr lang="en-US" dirty="0" smtClean="0">
              <a:latin typeface="Bookman Old Style"/>
              <a:cs typeface="Bookman Old Style"/>
            </a:rPr>
            <a:t>C</a:t>
          </a:r>
          <a:r>
            <a:rPr lang="en" dirty="0" smtClean="0">
              <a:latin typeface="Bookman Old Style"/>
              <a:cs typeface="Bookman Old Style"/>
            </a:rPr>
            <a:t>ommunication </a:t>
          </a:r>
          <a:r>
            <a:rPr lang="en-US" dirty="0" smtClean="0">
              <a:latin typeface="Bookman Old Style"/>
              <a:cs typeface="Bookman Old Style"/>
            </a:rPr>
            <a:t>to stakeholders</a:t>
          </a:r>
          <a:endParaRPr lang="en-US" dirty="0"/>
        </a:p>
      </dgm:t>
    </dgm:pt>
    <dgm:pt modelId="{13A34B9D-3689-B543-B00D-F9C6F2726691}" type="parTrans" cxnId="{74A7DB99-30C5-3D45-AAF1-63EC87C4A337}">
      <dgm:prSet/>
      <dgm:spPr/>
      <dgm:t>
        <a:bodyPr/>
        <a:lstStyle/>
        <a:p>
          <a:endParaRPr lang="en-US"/>
        </a:p>
      </dgm:t>
    </dgm:pt>
    <dgm:pt modelId="{F6789536-5731-B040-86BF-C97B810E922C}" type="sibTrans" cxnId="{74A7DB99-30C5-3D45-AAF1-63EC87C4A337}">
      <dgm:prSet/>
      <dgm:spPr/>
      <dgm:t>
        <a:bodyPr/>
        <a:lstStyle/>
        <a:p>
          <a:endParaRPr lang="en-US"/>
        </a:p>
      </dgm:t>
    </dgm:pt>
    <dgm:pt modelId="{AD3D44B1-6725-1D41-8C00-4B29A7EFEAFE}">
      <dgm:prSet phldrT="[Text]"/>
      <dgm:spPr/>
      <dgm:t>
        <a:bodyPr/>
        <a:lstStyle/>
        <a:p>
          <a:r>
            <a:rPr lang="en-US" dirty="0" smtClean="0">
              <a:latin typeface="Cambria"/>
              <a:cs typeface="Cambria"/>
            </a:rPr>
            <a:t>Most state WHAT they do (preserve) but not WHY (for learning, research)</a:t>
          </a:r>
          <a:endParaRPr lang="en-US" dirty="0"/>
        </a:p>
      </dgm:t>
    </dgm:pt>
    <dgm:pt modelId="{E0F4C6BA-C46A-874A-B9C2-B1BE3334D454}" type="parTrans" cxnId="{79F5D56A-44FD-B541-A4C9-5FD61CCC31B3}">
      <dgm:prSet/>
      <dgm:spPr/>
      <dgm:t>
        <a:bodyPr/>
        <a:lstStyle/>
        <a:p>
          <a:endParaRPr lang="en-US"/>
        </a:p>
      </dgm:t>
    </dgm:pt>
    <dgm:pt modelId="{D3D884F0-A733-CF42-B75B-B29DD3CC2641}" type="sibTrans" cxnId="{79F5D56A-44FD-B541-A4C9-5FD61CCC31B3}">
      <dgm:prSet/>
      <dgm:spPr/>
      <dgm:t>
        <a:bodyPr/>
        <a:lstStyle/>
        <a:p>
          <a:endParaRPr lang="en-US"/>
        </a:p>
      </dgm:t>
    </dgm:pt>
    <dgm:pt modelId="{85FE6727-0A3C-8C4C-BE58-B1078298FEA1}" type="pres">
      <dgm:prSet presAssocID="{ACD47C13-2AB7-BC43-9DE5-831D677BBF4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FD34560-01E6-234D-9D15-39405A748144}" type="pres">
      <dgm:prSet presAssocID="{B0F80627-C842-9A41-BFEE-0FBAFB44C472}" presName="linNode" presStyleCnt="0"/>
      <dgm:spPr/>
    </dgm:pt>
    <dgm:pt modelId="{05D71A90-C468-934A-A909-D170075EAE0F}" type="pres">
      <dgm:prSet presAssocID="{B0F80627-C842-9A41-BFEE-0FBAFB44C472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DD0748-139B-8F4A-A6E9-9DD00862957D}" type="pres">
      <dgm:prSet presAssocID="{B0F80627-C842-9A41-BFEE-0FBAFB44C472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805121-637D-0C4C-AB44-699E37A9CA8E}" type="pres">
      <dgm:prSet presAssocID="{DC48B10B-0029-484F-B475-91EB60D61D34}" presName="sp" presStyleCnt="0"/>
      <dgm:spPr/>
    </dgm:pt>
    <dgm:pt modelId="{C9AA1E61-A592-E345-A4E9-35510549CF44}" type="pres">
      <dgm:prSet presAssocID="{8BF3950A-1073-D04A-BCD4-2A714C5F1172}" presName="linNode" presStyleCnt="0"/>
      <dgm:spPr/>
    </dgm:pt>
    <dgm:pt modelId="{D8593C0A-7B9D-F144-9E1A-C4987B809B41}" type="pres">
      <dgm:prSet presAssocID="{8BF3950A-1073-D04A-BCD4-2A714C5F1172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DE052A-63DC-5340-B144-6FEC3AA6FF8C}" type="pres">
      <dgm:prSet presAssocID="{8BF3950A-1073-D04A-BCD4-2A714C5F1172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20D95E-2F29-1B4C-94C7-2BC372B708FE}" type="pres">
      <dgm:prSet presAssocID="{204C8942-CF46-EB4D-861C-1D1F325ED20B}" presName="sp" presStyleCnt="0"/>
      <dgm:spPr/>
    </dgm:pt>
    <dgm:pt modelId="{163D1FA9-847D-8741-8542-7F8829C0C6AE}" type="pres">
      <dgm:prSet presAssocID="{720878DA-6AE3-E44F-B773-1CE483208DBF}" presName="linNode" presStyleCnt="0"/>
      <dgm:spPr/>
    </dgm:pt>
    <dgm:pt modelId="{54D76EEC-C9F9-8847-90EC-7BAC9B859360}" type="pres">
      <dgm:prSet presAssocID="{720878DA-6AE3-E44F-B773-1CE483208DBF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B5D801-1E3D-4043-A864-26BB0A640A09}" type="pres">
      <dgm:prSet presAssocID="{720878DA-6AE3-E44F-B773-1CE483208DBF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E84316A-6C35-5249-88D4-F812C2B857A5}" type="presOf" srcId="{ACD47C13-2AB7-BC43-9DE5-831D677BBF42}" destId="{85FE6727-0A3C-8C4C-BE58-B1078298FEA1}" srcOrd="0" destOrd="0" presId="urn:microsoft.com/office/officeart/2005/8/layout/vList5"/>
    <dgm:cxn modelId="{EDE4ABFF-9364-4D4A-BDB7-B037AD76E4D8}" type="presOf" srcId="{8BF3950A-1073-D04A-BCD4-2A714C5F1172}" destId="{D8593C0A-7B9D-F144-9E1A-C4987B809B41}" srcOrd="0" destOrd="0" presId="urn:microsoft.com/office/officeart/2005/8/layout/vList5"/>
    <dgm:cxn modelId="{DC16708F-4E5B-734F-AB70-90D67D99FBFD}" type="presOf" srcId="{2FA89D3A-A587-224E-8898-F081AD46FCC5}" destId="{EADD0748-139B-8F4A-A6E9-9DD00862957D}" srcOrd="0" destOrd="0" presId="urn:microsoft.com/office/officeart/2005/8/layout/vList5"/>
    <dgm:cxn modelId="{74A7DB99-30C5-3D45-AAF1-63EC87C4A337}" srcId="{ACD47C13-2AB7-BC43-9DE5-831D677BBF42}" destId="{720878DA-6AE3-E44F-B773-1CE483208DBF}" srcOrd="2" destOrd="0" parTransId="{13A34B9D-3689-B543-B00D-F9C6F2726691}" sibTransId="{F6789536-5731-B040-86BF-C97B810E922C}"/>
    <dgm:cxn modelId="{C7A44D75-8B13-0A4F-8D82-5B75CFE16046}" type="presOf" srcId="{4955B062-D1DC-094B-9656-780542DA31E1}" destId="{A3DE052A-63DC-5340-B144-6FEC3AA6FF8C}" srcOrd="0" destOrd="0" presId="urn:microsoft.com/office/officeart/2005/8/layout/vList5"/>
    <dgm:cxn modelId="{E55C7906-BE3E-1748-82B2-8AA3FB5041C6}" srcId="{ACD47C13-2AB7-BC43-9DE5-831D677BBF42}" destId="{8BF3950A-1073-D04A-BCD4-2A714C5F1172}" srcOrd="1" destOrd="0" parTransId="{67750EF4-72BD-5344-8A93-4D2CDD4E563C}" sibTransId="{204C8942-CF46-EB4D-861C-1D1F325ED20B}"/>
    <dgm:cxn modelId="{74692A37-F962-6C40-A8D9-8B86E0E29E76}" type="presOf" srcId="{B0F80627-C842-9A41-BFEE-0FBAFB44C472}" destId="{05D71A90-C468-934A-A909-D170075EAE0F}" srcOrd="0" destOrd="0" presId="urn:microsoft.com/office/officeart/2005/8/layout/vList5"/>
    <dgm:cxn modelId="{97028F04-0EFF-6349-84FE-527D55CE81B4}" type="presOf" srcId="{AD3D44B1-6725-1D41-8C00-4B29A7EFEAFE}" destId="{96B5D801-1E3D-4043-A864-26BB0A640A09}" srcOrd="0" destOrd="0" presId="urn:microsoft.com/office/officeart/2005/8/layout/vList5"/>
    <dgm:cxn modelId="{E5A836B1-6FED-7A4A-937D-64F5D81C0AFC}" type="presOf" srcId="{720878DA-6AE3-E44F-B773-1CE483208DBF}" destId="{54D76EEC-C9F9-8847-90EC-7BAC9B859360}" srcOrd="0" destOrd="0" presId="urn:microsoft.com/office/officeart/2005/8/layout/vList5"/>
    <dgm:cxn modelId="{15E17485-7555-9B4D-8DD2-2F62AC416421}" srcId="{8BF3950A-1073-D04A-BCD4-2A714C5F1172}" destId="{4955B062-D1DC-094B-9656-780542DA31E1}" srcOrd="0" destOrd="0" parTransId="{2376E80A-2CD4-C943-91FD-7D51838D0AFA}" sibTransId="{8C7E4DC2-8697-274B-8826-663FB90DCB16}"/>
    <dgm:cxn modelId="{79F5D56A-44FD-B541-A4C9-5FD61CCC31B3}" srcId="{720878DA-6AE3-E44F-B773-1CE483208DBF}" destId="{AD3D44B1-6725-1D41-8C00-4B29A7EFEAFE}" srcOrd="0" destOrd="0" parTransId="{E0F4C6BA-C46A-874A-B9C2-B1BE3334D454}" sibTransId="{D3D884F0-A733-CF42-B75B-B29DD3CC2641}"/>
    <dgm:cxn modelId="{10CC4BBE-59F8-3849-9DBC-C10C9FA18E9A}" srcId="{ACD47C13-2AB7-BC43-9DE5-831D677BBF42}" destId="{B0F80627-C842-9A41-BFEE-0FBAFB44C472}" srcOrd="0" destOrd="0" parTransId="{735F76C2-920D-6742-A073-C6711C0BB5B5}" sibTransId="{DC48B10B-0029-484F-B475-91EB60D61D34}"/>
    <dgm:cxn modelId="{753AAB8D-A068-1B4E-8276-70675B9006DB}" srcId="{B0F80627-C842-9A41-BFEE-0FBAFB44C472}" destId="{2FA89D3A-A587-224E-8898-F081AD46FCC5}" srcOrd="0" destOrd="0" parTransId="{8538AD1F-EB38-3540-AACC-60E93F714D4C}" sibTransId="{8B30E15D-10E1-764F-9368-09472B56B290}"/>
    <dgm:cxn modelId="{8235F330-4089-274F-BA69-197F18A9E52A}" type="presParOf" srcId="{85FE6727-0A3C-8C4C-BE58-B1078298FEA1}" destId="{7FD34560-01E6-234D-9D15-39405A748144}" srcOrd="0" destOrd="0" presId="urn:microsoft.com/office/officeart/2005/8/layout/vList5"/>
    <dgm:cxn modelId="{1F58A85D-F012-5C47-8FD2-F15CF7BFB9FD}" type="presParOf" srcId="{7FD34560-01E6-234D-9D15-39405A748144}" destId="{05D71A90-C468-934A-A909-D170075EAE0F}" srcOrd="0" destOrd="0" presId="urn:microsoft.com/office/officeart/2005/8/layout/vList5"/>
    <dgm:cxn modelId="{21573C4B-C5B6-7343-A193-09217E6410F7}" type="presParOf" srcId="{7FD34560-01E6-234D-9D15-39405A748144}" destId="{EADD0748-139B-8F4A-A6E9-9DD00862957D}" srcOrd="1" destOrd="0" presId="urn:microsoft.com/office/officeart/2005/8/layout/vList5"/>
    <dgm:cxn modelId="{80B92B26-025D-E845-AEB3-F6394638C697}" type="presParOf" srcId="{85FE6727-0A3C-8C4C-BE58-B1078298FEA1}" destId="{51805121-637D-0C4C-AB44-699E37A9CA8E}" srcOrd="1" destOrd="0" presId="urn:microsoft.com/office/officeart/2005/8/layout/vList5"/>
    <dgm:cxn modelId="{4297BDBE-9AE2-C04D-ADD0-65ECB4472309}" type="presParOf" srcId="{85FE6727-0A3C-8C4C-BE58-B1078298FEA1}" destId="{C9AA1E61-A592-E345-A4E9-35510549CF44}" srcOrd="2" destOrd="0" presId="urn:microsoft.com/office/officeart/2005/8/layout/vList5"/>
    <dgm:cxn modelId="{50A732B8-2714-FF40-AE33-60FEE4F3E105}" type="presParOf" srcId="{C9AA1E61-A592-E345-A4E9-35510549CF44}" destId="{D8593C0A-7B9D-F144-9E1A-C4987B809B41}" srcOrd="0" destOrd="0" presId="urn:microsoft.com/office/officeart/2005/8/layout/vList5"/>
    <dgm:cxn modelId="{38AFACF0-6352-E142-9CA0-1162236D9951}" type="presParOf" srcId="{C9AA1E61-A592-E345-A4E9-35510549CF44}" destId="{A3DE052A-63DC-5340-B144-6FEC3AA6FF8C}" srcOrd="1" destOrd="0" presId="urn:microsoft.com/office/officeart/2005/8/layout/vList5"/>
    <dgm:cxn modelId="{4F5EB9BE-8D85-F041-A2BF-B13A309059FA}" type="presParOf" srcId="{85FE6727-0A3C-8C4C-BE58-B1078298FEA1}" destId="{4120D95E-2F29-1B4C-94C7-2BC372B708FE}" srcOrd="3" destOrd="0" presId="urn:microsoft.com/office/officeart/2005/8/layout/vList5"/>
    <dgm:cxn modelId="{EC5AE1A0-C2DE-B741-BE3E-84D7DAF32C4A}" type="presParOf" srcId="{85FE6727-0A3C-8C4C-BE58-B1078298FEA1}" destId="{163D1FA9-847D-8741-8542-7F8829C0C6AE}" srcOrd="4" destOrd="0" presId="urn:microsoft.com/office/officeart/2005/8/layout/vList5"/>
    <dgm:cxn modelId="{C4B81400-2CD2-914C-8D54-86234D0B8887}" type="presParOf" srcId="{163D1FA9-847D-8741-8542-7F8829C0C6AE}" destId="{54D76EEC-C9F9-8847-90EC-7BAC9B859360}" srcOrd="0" destOrd="0" presId="urn:microsoft.com/office/officeart/2005/8/layout/vList5"/>
    <dgm:cxn modelId="{F854E8C0-39FA-F94A-AA81-C10063994BF1}" type="presParOf" srcId="{163D1FA9-847D-8741-8542-7F8829C0C6AE}" destId="{96B5D801-1E3D-4043-A864-26BB0A640A0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1AA9D51-670D-4245-BCB2-FD6B30AAEF41}" type="doc">
      <dgm:prSet loTypeId="urn:microsoft.com/office/officeart/2005/8/layout/vList5" loCatId="list" qsTypeId="urn:microsoft.com/office/officeart/2005/8/quickstyle/simple2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14E08244-E6D9-425A-8BEF-C622795BBE3B}">
      <dgm:prSet phldrT="[Text]" custT="1"/>
      <dgm:spPr/>
      <dgm:t>
        <a:bodyPr/>
        <a:lstStyle/>
        <a:p>
          <a:r>
            <a:rPr lang="en-US" sz="2400" dirty="0" smtClean="0">
              <a:latin typeface="Cambria"/>
              <a:cs typeface="Cambria"/>
            </a:rPr>
            <a:t>Portland State University</a:t>
          </a:r>
          <a:endParaRPr lang="en-US" sz="2400" dirty="0">
            <a:latin typeface="Cambria"/>
            <a:cs typeface="Cambria"/>
          </a:endParaRPr>
        </a:p>
      </dgm:t>
    </dgm:pt>
    <dgm:pt modelId="{D868BE4C-F298-45A6-9FC2-7F37421470A2}" type="parTrans" cxnId="{9BD0C639-73F1-4112-9345-E186C335CF0E}">
      <dgm:prSet/>
      <dgm:spPr/>
      <dgm:t>
        <a:bodyPr/>
        <a:lstStyle/>
        <a:p>
          <a:endParaRPr lang="en-US"/>
        </a:p>
      </dgm:t>
    </dgm:pt>
    <dgm:pt modelId="{9765A25D-D5EE-440A-B52D-C1AFCF5EF495}" type="sibTrans" cxnId="{9BD0C639-73F1-4112-9345-E186C335CF0E}">
      <dgm:prSet/>
      <dgm:spPr/>
      <dgm:t>
        <a:bodyPr/>
        <a:lstStyle/>
        <a:p>
          <a:endParaRPr lang="en-US"/>
        </a:p>
      </dgm:t>
    </dgm:pt>
    <dgm:pt modelId="{0609B7BE-4E7F-4692-A7E9-275FBCF6C65B}">
      <dgm:prSet phldrT="[Text]" custT="1"/>
      <dgm:spPr/>
      <dgm:t>
        <a:bodyPr/>
        <a:lstStyle/>
        <a:p>
          <a:r>
            <a:rPr lang="en-US" sz="2000" dirty="0" smtClean="0">
              <a:latin typeface="Cambria"/>
              <a:cs typeface="Cambria"/>
            </a:rPr>
            <a:t>“Students, faculty, and staff are encouraged to utilize this rich collection in their scholarly and creative work.”</a:t>
          </a:r>
          <a:endParaRPr lang="en-US" sz="2000" dirty="0">
            <a:latin typeface="Cambria"/>
            <a:cs typeface="Cambria"/>
          </a:endParaRPr>
        </a:p>
      </dgm:t>
    </dgm:pt>
    <dgm:pt modelId="{9C8E5F14-920B-4796-8E33-BD1568E98308}" type="parTrans" cxnId="{41721765-B339-44FB-BC56-1107A2DFA4C8}">
      <dgm:prSet/>
      <dgm:spPr/>
      <dgm:t>
        <a:bodyPr/>
        <a:lstStyle/>
        <a:p>
          <a:endParaRPr lang="en-US"/>
        </a:p>
      </dgm:t>
    </dgm:pt>
    <dgm:pt modelId="{DEB025AE-9419-445C-A16D-DB9B8B46E863}" type="sibTrans" cxnId="{41721765-B339-44FB-BC56-1107A2DFA4C8}">
      <dgm:prSet/>
      <dgm:spPr/>
      <dgm:t>
        <a:bodyPr/>
        <a:lstStyle/>
        <a:p>
          <a:endParaRPr lang="en-US"/>
        </a:p>
      </dgm:t>
    </dgm:pt>
    <dgm:pt modelId="{57BB2887-00DB-4164-AB75-186EAC3B88E5}">
      <dgm:prSet phldrT="[Text]" custT="1"/>
      <dgm:spPr/>
      <dgm:t>
        <a:bodyPr/>
        <a:lstStyle/>
        <a:p>
          <a:r>
            <a:rPr lang="en-US" sz="2400" dirty="0" smtClean="0">
              <a:latin typeface="Cambria"/>
              <a:cs typeface="Cambria"/>
            </a:rPr>
            <a:t>University of Oregon</a:t>
          </a:r>
          <a:endParaRPr lang="en-US" sz="2400" dirty="0">
            <a:latin typeface="Cambria"/>
            <a:cs typeface="Cambria"/>
          </a:endParaRPr>
        </a:p>
      </dgm:t>
    </dgm:pt>
    <dgm:pt modelId="{47166E3B-5F53-4921-AB61-94FC92B43190}" type="parTrans" cxnId="{3731853C-BD88-4525-82AA-68C000843DA3}">
      <dgm:prSet/>
      <dgm:spPr/>
      <dgm:t>
        <a:bodyPr/>
        <a:lstStyle/>
        <a:p>
          <a:endParaRPr lang="en-US"/>
        </a:p>
      </dgm:t>
    </dgm:pt>
    <dgm:pt modelId="{10FF7FA5-C30E-4D8C-A8AC-C345A741912C}" type="sibTrans" cxnId="{3731853C-BD88-4525-82AA-68C000843DA3}">
      <dgm:prSet/>
      <dgm:spPr/>
      <dgm:t>
        <a:bodyPr/>
        <a:lstStyle/>
        <a:p>
          <a:endParaRPr lang="en-US"/>
        </a:p>
      </dgm:t>
    </dgm:pt>
    <dgm:pt modelId="{6B79EF53-F1E1-294F-841F-90095B620E07}">
      <dgm:prSet phldrT="[Text]" custT="1"/>
      <dgm:spPr/>
      <dgm:t>
        <a:bodyPr/>
        <a:lstStyle/>
        <a:p>
          <a:r>
            <a:rPr lang="en-US" sz="2000" dirty="0" smtClean="0">
              <a:latin typeface="Cambria"/>
              <a:cs typeface="Cambria"/>
            </a:rPr>
            <a:t>“…promote learning and discovery and to advance research and scholarship.”</a:t>
          </a:r>
          <a:endParaRPr lang="en-US" sz="2000" dirty="0">
            <a:latin typeface="Cambria"/>
            <a:cs typeface="Cambria"/>
          </a:endParaRPr>
        </a:p>
      </dgm:t>
    </dgm:pt>
    <dgm:pt modelId="{12F1EAB0-F316-B545-BD35-79A19ABDFC97}" type="parTrans" cxnId="{7025388F-92A9-884B-B5BC-68B8EBAADD56}">
      <dgm:prSet/>
      <dgm:spPr/>
      <dgm:t>
        <a:bodyPr/>
        <a:lstStyle/>
        <a:p>
          <a:endParaRPr lang="en-US"/>
        </a:p>
      </dgm:t>
    </dgm:pt>
    <dgm:pt modelId="{44466E69-E539-6540-9058-9F33C76F86FA}" type="sibTrans" cxnId="{7025388F-92A9-884B-B5BC-68B8EBAADD56}">
      <dgm:prSet/>
      <dgm:spPr/>
      <dgm:t>
        <a:bodyPr/>
        <a:lstStyle/>
        <a:p>
          <a:endParaRPr lang="en-US"/>
        </a:p>
      </dgm:t>
    </dgm:pt>
    <dgm:pt modelId="{22F3E668-01EF-1F42-B5DE-3C73A9E2B226}">
      <dgm:prSet phldrT="[Text]" custT="1"/>
      <dgm:spPr/>
      <dgm:t>
        <a:bodyPr/>
        <a:lstStyle/>
        <a:p>
          <a:r>
            <a:rPr lang="en-US" sz="2000" dirty="0" smtClean="0">
              <a:latin typeface="Cambria"/>
              <a:cs typeface="Cambria"/>
            </a:rPr>
            <a:t>“Our diverse collections support all types of research, from K-12 education to international scholarship.”</a:t>
          </a:r>
          <a:endParaRPr lang="en-US" sz="2000" dirty="0">
            <a:latin typeface="Cambria"/>
            <a:cs typeface="Cambria"/>
          </a:endParaRPr>
        </a:p>
      </dgm:t>
    </dgm:pt>
    <dgm:pt modelId="{1B0245FB-4DB7-6A45-A7DC-A72C1FD64643}" type="parTrans" cxnId="{FC0DB350-1609-2C40-B244-CB5B40773F53}">
      <dgm:prSet/>
      <dgm:spPr/>
      <dgm:t>
        <a:bodyPr/>
        <a:lstStyle/>
        <a:p>
          <a:endParaRPr lang="en-US"/>
        </a:p>
      </dgm:t>
    </dgm:pt>
    <dgm:pt modelId="{F2746510-3BEC-F844-A61C-2120DDC919D7}" type="sibTrans" cxnId="{FC0DB350-1609-2C40-B244-CB5B40773F53}">
      <dgm:prSet/>
      <dgm:spPr/>
      <dgm:t>
        <a:bodyPr/>
        <a:lstStyle/>
        <a:p>
          <a:endParaRPr lang="en-US"/>
        </a:p>
      </dgm:t>
    </dgm:pt>
    <dgm:pt modelId="{184ACB71-592C-2C45-8900-CD2FE45BA321}">
      <dgm:prSet phldrT="[Text]" custT="1"/>
      <dgm:spPr/>
      <dgm:t>
        <a:bodyPr/>
        <a:lstStyle/>
        <a:p>
          <a:r>
            <a:rPr lang="en-US" sz="2000" dirty="0" smtClean="0">
              <a:latin typeface="Cambria"/>
              <a:cs typeface="Cambria"/>
            </a:rPr>
            <a:t>“We strive to play an active and creative role in the teaching, research, and serve missions of the University.”</a:t>
          </a:r>
          <a:endParaRPr lang="en-US" sz="2000" dirty="0">
            <a:latin typeface="Cambria"/>
            <a:cs typeface="Cambria"/>
          </a:endParaRPr>
        </a:p>
      </dgm:t>
    </dgm:pt>
    <dgm:pt modelId="{BEF131E6-1831-1E4B-8DA2-52C8B5F7D567}" type="parTrans" cxnId="{C8BF996E-0657-7E45-87BB-43615C962B09}">
      <dgm:prSet/>
      <dgm:spPr/>
      <dgm:t>
        <a:bodyPr/>
        <a:lstStyle/>
        <a:p>
          <a:endParaRPr lang="en-US"/>
        </a:p>
      </dgm:t>
    </dgm:pt>
    <dgm:pt modelId="{3CFF3C6D-E865-C04D-BB55-5FBB0A299A2D}" type="sibTrans" cxnId="{C8BF996E-0657-7E45-87BB-43615C962B09}">
      <dgm:prSet/>
      <dgm:spPr/>
      <dgm:t>
        <a:bodyPr/>
        <a:lstStyle/>
        <a:p>
          <a:endParaRPr lang="en-US"/>
        </a:p>
      </dgm:t>
    </dgm:pt>
    <dgm:pt modelId="{4BDDD696-16E7-4B67-9615-6B7107FFB9A2}" type="pres">
      <dgm:prSet presAssocID="{91AA9D51-670D-4245-BCB2-FD6B30AAEF4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DE40CA5-AEA3-4E9E-AF45-E6FD5A532265}" type="pres">
      <dgm:prSet presAssocID="{14E08244-E6D9-425A-8BEF-C622795BBE3B}" presName="linNode" presStyleCnt="0"/>
      <dgm:spPr/>
      <dgm:t>
        <a:bodyPr/>
        <a:lstStyle/>
        <a:p>
          <a:endParaRPr lang="en-US"/>
        </a:p>
      </dgm:t>
    </dgm:pt>
    <dgm:pt modelId="{BDD26A5F-0198-4436-BB2A-34BDD8AD9AB9}" type="pres">
      <dgm:prSet presAssocID="{14E08244-E6D9-425A-8BEF-C622795BBE3B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317B3B-8122-47C9-8448-34E9121C0E27}" type="pres">
      <dgm:prSet presAssocID="{14E08244-E6D9-425A-8BEF-C622795BBE3B}" presName="descendantText" presStyleLbl="alignAccFollowNode1" presStyleIdx="0" presStyleCnt="2" custLinFactNeighborX="4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E1A60B-33DC-4D76-B890-DEAF613E33C4}" type="pres">
      <dgm:prSet presAssocID="{9765A25D-D5EE-440A-B52D-C1AFCF5EF495}" presName="sp" presStyleCnt="0"/>
      <dgm:spPr/>
      <dgm:t>
        <a:bodyPr/>
        <a:lstStyle/>
        <a:p>
          <a:endParaRPr lang="en-US"/>
        </a:p>
      </dgm:t>
    </dgm:pt>
    <dgm:pt modelId="{3FBE45E3-EF12-41BE-996E-B5B65A8256D0}" type="pres">
      <dgm:prSet presAssocID="{57BB2887-00DB-4164-AB75-186EAC3B88E5}" presName="linNode" presStyleCnt="0"/>
      <dgm:spPr/>
      <dgm:t>
        <a:bodyPr/>
        <a:lstStyle/>
        <a:p>
          <a:endParaRPr lang="en-US"/>
        </a:p>
      </dgm:t>
    </dgm:pt>
    <dgm:pt modelId="{A813FE3E-1A88-4209-A69F-83E71232FC09}" type="pres">
      <dgm:prSet presAssocID="{57BB2887-00DB-4164-AB75-186EAC3B88E5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77245C-622F-4883-B5ED-9F97F92D4711}" type="pres">
      <dgm:prSet presAssocID="{57BB2887-00DB-4164-AB75-186EAC3B88E5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BF996E-0657-7E45-87BB-43615C962B09}" srcId="{57BB2887-00DB-4164-AB75-186EAC3B88E5}" destId="{184ACB71-592C-2C45-8900-CD2FE45BA321}" srcOrd="1" destOrd="0" parTransId="{BEF131E6-1831-1E4B-8DA2-52C8B5F7D567}" sibTransId="{3CFF3C6D-E865-C04D-BB55-5FBB0A299A2D}"/>
    <dgm:cxn modelId="{6873CB0B-35FA-1543-B30A-1C7B3ED9AEC5}" type="presOf" srcId="{14E08244-E6D9-425A-8BEF-C622795BBE3B}" destId="{BDD26A5F-0198-4436-BB2A-34BDD8AD9AB9}" srcOrd="0" destOrd="0" presId="urn:microsoft.com/office/officeart/2005/8/layout/vList5"/>
    <dgm:cxn modelId="{13CA51F6-4FD5-8A4F-B821-7B1B43E9B975}" type="presOf" srcId="{184ACB71-592C-2C45-8900-CD2FE45BA321}" destId="{E477245C-622F-4883-B5ED-9F97F92D4711}" srcOrd="0" destOrd="1" presId="urn:microsoft.com/office/officeart/2005/8/layout/vList5"/>
    <dgm:cxn modelId="{7025388F-92A9-884B-B5BC-68B8EBAADD56}" srcId="{14E08244-E6D9-425A-8BEF-C622795BBE3B}" destId="{6B79EF53-F1E1-294F-841F-90095B620E07}" srcOrd="1" destOrd="0" parTransId="{12F1EAB0-F316-B545-BD35-79A19ABDFC97}" sibTransId="{44466E69-E539-6540-9058-9F33C76F86FA}"/>
    <dgm:cxn modelId="{3731853C-BD88-4525-82AA-68C000843DA3}" srcId="{91AA9D51-670D-4245-BCB2-FD6B30AAEF41}" destId="{57BB2887-00DB-4164-AB75-186EAC3B88E5}" srcOrd="1" destOrd="0" parTransId="{47166E3B-5F53-4921-AB61-94FC92B43190}" sibTransId="{10FF7FA5-C30E-4D8C-A8AC-C345A741912C}"/>
    <dgm:cxn modelId="{9BD0C639-73F1-4112-9345-E186C335CF0E}" srcId="{91AA9D51-670D-4245-BCB2-FD6B30AAEF41}" destId="{14E08244-E6D9-425A-8BEF-C622795BBE3B}" srcOrd="0" destOrd="0" parTransId="{D868BE4C-F298-45A6-9FC2-7F37421470A2}" sibTransId="{9765A25D-D5EE-440A-B52D-C1AFCF5EF495}"/>
    <dgm:cxn modelId="{3B9C7E2B-B2EC-4642-A9CA-1974C2A1406A}" type="presOf" srcId="{0609B7BE-4E7F-4692-A7E9-275FBCF6C65B}" destId="{9E317B3B-8122-47C9-8448-34E9121C0E27}" srcOrd="0" destOrd="0" presId="urn:microsoft.com/office/officeart/2005/8/layout/vList5"/>
    <dgm:cxn modelId="{41721765-B339-44FB-BC56-1107A2DFA4C8}" srcId="{14E08244-E6D9-425A-8BEF-C622795BBE3B}" destId="{0609B7BE-4E7F-4692-A7E9-275FBCF6C65B}" srcOrd="0" destOrd="0" parTransId="{9C8E5F14-920B-4796-8E33-BD1568E98308}" sibTransId="{DEB025AE-9419-445C-A16D-DB9B8B46E863}"/>
    <dgm:cxn modelId="{86743008-0853-644A-9F2F-E9CD2CBB2574}" type="presOf" srcId="{6B79EF53-F1E1-294F-841F-90095B620E07}" destId="{9E317B3B-8122-47C9-8448-34E9121C0E27}" srcOrd="0" destOrd="1" presId="urn:microsoft.com/office/officeart/2005/8/layout/vList5"/>
    <dgm:cxn modelId="{06F7AF5B-F725-0448-B95E-CC227BC8D06B}" type="presOf" srcId="{91AA9D51-670D-4245-BCB2-FD6B30AAEF41}" destId="{4BDDD696-16E7-4B67-9615-6B7107FFB9A2}" srcOrd="0" destOrd="0" presId="urn:microsoft.com/office/officeart/2005/8/layout/vList5"/>
    <dgm:cxn modelId="{FC0DB350-1609-2C40-B244-CB5B40773F53}" srcId="{57BB2887-00DB-4164-AB75-186EAC3B88E5}" destId="{22F3E668-01EF-1F42-B5DE-3C73A9E2B226}" srcOrd="0" destOrd="0" parTransId="{1B0245FB-4DB7-6A45-A7DC-A72C1FD64643}" sibTransId="{F2746510-3BEC-F844-A61C-2120DDC919D7}"/>
    <dgm:cxn modelId="{7EFE19D3-5551-C443-BE7C-366E1EDDC7F8}" type="presOf" srcId="{22F3E668-01EF-1F42-B5DE-3C73A9E2B226}" destId="{E477245C-622F-4883-B5ED-9F97F92D4711}" srcOrd="0" destOrd="0" presId="urn:microsoft.com/office/officeart/2005/8/layout/vList5"/>
    <dgm:cxn modelId="{A50260A9-7A81-1B4E-8226-729BC3331B2C}" type="presOf" srcId="{57BB2887-00DB-4164-AB75-186EAC3B88E5}" destId="{A813FE3E-1A88-4209-A69F-83E71232FC09}" srcOrd="0" destOrd="0" presId="urn:microsoft.com/office/officeart/2005/8/layout/vList5"/>
    <dgm:cxn modelId="{64481AD3-F136-FF46-963A-3C1460DCEF97}" type="presParOf" srcId="{4BDDD696-16E7-4B67-9615-6B7107FFB9A2}" destId="{ADE40CA5-AEA3-4E9E-AF45-E6FD5A532265}" srcOrd="0" destOrd="0" presId="urn:microsoft.com/office/officeart/2005/8/layout/vList5"/>
    <dgm:cxn modelId="{B91D5329-D220-5A48-80D6-867579595C94}" type="presParOf" srcId="{ADE40CA5-AEA3-4E9E-AF45-E6FD5A532265}" destId="{BDD26A5F-0198-4436-BB2A-34BDD8AD9AB9}" srcOrd="0" destOrd="0" presId="urn:microsoft.com/office/officeart/2005/8/layout/vList5"/>
    <dgm:cxn modelId="{BA140639-688E-6045-997B-5EB11AA80BA6}" type="presParOf" srcId="{ADE40CA5-AEA3-4E9E-AF45-E6FD5A532265}" destId="{9E317B3B-8122-47C9-8448-34E9121C0E27}" srcOrd="1" destOrd="0" presId="urn:microsoft.com/office/officeart/2005/8/layout/vList5"/>
    <dgm:cxn modelId="{7512E02D-F4D9-6E42-AEFA-F6B6DFF680C4}" type="presParOf" srcId="{4BDDD696-16E7-4B67-9615-6B7107FFB9A2}" destId="{5EE1A60B-33DC-4D76-B890-DEAF613E33C4}" srcOrd="1" destOrd="0" presId="urn:microsoft.com/office/officeart/2005/8/layout/vList5"/>
    <dgm:cxn modelId="{D83316B4-84FC-7646-879B-AF6D3A4E8290}" type="presParOf" srcId="{4BDDD696-16E7-4B67-9615-6B7107FFB9A2}" destId="{3FBE45E3-EF12-41BE-996E-B5B65A8256D0}" srcOrd="2" destOrd="0" presId="urn:microsoft.com/office/officeart/2005/8/layout/vList5"/>
    <dgm:cxn modelId="{396C1476-556B-044E-8D3D-162508979D33}" type="presParOf" srcId="{3FBE45E3-EF12-41BE-996E-B5B65A8256D0}" destId="{A813FE3E-1A88-4209-A69F-83E71232FC09}" srcOrd="0" destOrd="0" presId="urn:microsoft.com/office/officeart/2005/8/layout/vList5"/>
    <dgm:cxn modelId="{9D6F6791-BFCD-BB42-AAB4-AA2781ABFF75}" type="presParOf" srcId="{3FBE45E3-EF12-41BE-996E-B5B65A8256D0}" destId="{E477245C-622F-4883-B5ED-9F97F92D471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1AA9D51-670D-4245-BCB2-FD6B30AAEF41}" type="doc">
      <dgm:prSet loTypeId="urn:microsoft.com/office/officeart/2005/8/layout/vList5" loCatId="list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14E08244-E6D9-425A-8BEF-C622795BBE3B}">
      <dgm:prSet phldrT="[Text]" custT="1"/>
      <dgm:spPr/>
      <dgm:t>
        <a:bodyPr/>
        <a:lstStyle/>
        <a:p>
          <a:r>
            <a:rPr lang="en-US" sz="2400" dirty="0" smtClean="0">
              <a:latin typeface="Cambria"/>
              <a:cs typeface="Cambria"/>
            </a:rPr>
            <a:t>Oregon Institute for Technology</a:t>
          </a:r>
          <a:endParaRPr lang="en-US" sz="2400" dirty="0">
            <a:latin typeface="Cambria"/>
            <a:cs typeface="Cambria"/>
          </a:endParaRPr>
        </a:p>
      </dgm:t>
    </dgm:pt>
    <dgm:pt modelId="{D868BE4C-F298-45A6-9FC2-7F37421470A2}" type="parTrans" cxnId="{9BD0C639-73F1-4112-9345-E186C335CF0E}">
      <dgm:prSet/>
      <dgm:spPr/>
      <dgm:t>
        <a:bodyPr/>
        <a:lstStyle/>
        <a:p>
          <a:endParaRPr lang="en-US"/>
        </a:p>
      </dgm:t>
    </dgm:pt>
    <dgm:pt modelId="{9765A25D-D5EE-440A-B52D-C1AFCF5EF495}" type="sibTrans" cxnId="{9BD0C639-73F1-4112-9345-E186C335CF0E}">
      <dgm:prSet/>
      <dgm:spPr/>
      <dgm:t>
        <a:bodyPr/>
        <a:lstStyle/>
        <a:p>
          <a:endParaRPr lang="en-US"/>
        </a:p>
      </dgm:t>
    </dgm:pt>
    <dgm:pt modelId="{0609B7BE-4E7F-4692-A7E9-275FBCF6C65B}">
      <dgm:prSet phldrT="[Text]" custT="1"/>
      <dgm:spPr/>
      <dgm:t>
        <a:bodyPr/>
        <a:lstStyle/>
        <a:p>
          <a:r>
            <a:rPr lang="en-US" sz="2400" dirty="0" smtClean="0">
              <a:latin typeface="Cambria"/>
              <a:cs typeface="Cambria"/>
            </a:rPr>
            <a:t>Library mission running along </a:t>
          </a:r>
          <a:r>
            <a:rPr lang="en-US" sz="2400" dirty="0" smtClean="0">
              <a:latin typeface="Cambria"/>
              <a:cs typeface="Cambria"/>
              <a:hlinkClick xmlns:r="http://schemas.openxmlformats.org/officeDocument/2006/relationships" r:id="rId1"/>
            </a:rPr>
            <a:t>bottom of all web pages</a:t>
          </a:r>
          <a:endParaRPr lang="en-US" sz="2400" dirty="0"/>
        </a:p>
      </dgm:t>
    </dgm:pt>
    <dgm:pt modelId="{9C8E5F14-920B-4796-8E33-BD1568E98308}" type="parTrans" cxnId="{41721765-B339-44FB-BC56-1107A2DFA4C8}">
      <dgm:prSet/>
      <dgm:spPr/>
      <dgm:t>
        <a:bodyPr/>
        <a:lstStyle/>
        <a:p>
          <a:endParaRPr lang="en-US"/>
        </a:p>
      </dgm:t>
    </dgm:pt>
    <dgm:pt modelId="{DEB025AE-9419-445C-A16D-DB9B8B46E863}" type="sibTrans" cxnId="{41721765-B339-44FB-BC56-1107A2DFA4C8}">
      <dgm:prSet/>
      <dgm:spPr/>
      <dgm:t>
        <a:bodyPr/>
        <a:lstStyle/>
        <a:p>
          <a:endParaRPr lang="en-US"/>
        </a:p>
      </dgm:t>
    </dgm:pt>
    <dgm:pt modelId="{57BB2887-00DB-4164-AB75-186EAC3B88E5}">
      <dgm:prSet phldrT="[Text]" custT="1"/>
      <dgm:spPr/>
      <dgm:t>
        <a:bodyPr/>
        <a:lstStyle/>
        <a:p>
          <a:r>
            <a:rPr lang="en-US" sz="2400" dirty="0" smtClean="0">
              <a:latin typeface="Cambria"/>
              <a:cs typeface="Cambria"/>
            </a:rPr>
            <a:t>University of Oregon</a:t>
          </a:r>
          <a:endParaRPr lang="en-US" sz="2400" dirty="0">
            <a:latin typeface="Cambria"/>
            <a:cs typeface="Cambria"/>
          </a:endParaRPr>
        </a:p>
      </dgm:t>
    </dgm:pt>
    <dgm:pt modelId="{47166E3B-5F53-4921-AB61-94FC92B43190}" type="parTrans" cxnId="{3731853C-BD88-4525-82AA-68C000843DA3}">
      <dgm:prSet/>
      <dgm:spPr/>
      <dgm:t>
        <a:bodyPr/>
        <a:lstStyle/>
        <a:p>
          <a:endParaRPr lang="en-US"/>
        </a:p>
      </dgm:t>
    </dgm:pt>
    <dgm:pt modelId="{10FF7FA5-C30E-4D8C-A8AC-C345A741912C}" type="sibTrans" cxnId="{3731853C-BD88-4525-82AA-68C000843DA3}">
      <dgm:prSet/>
      <dgm:spPr/>
      <dgm:t>
        <a:bodyPr/>
        <a:lstStyle/>
        <a:p>
          <a:endParaRPr lang="en-US"/>
        </a:p>
      </dgm:t>
    </dgm:pt>
    <dgm:pt modelId="{81B7FCA0-D5C5-4AFA-8F96-D2AFEE8DF0D3}">
      <dgm:prSet phldrT="[Text]" custT="1"/>
      <dgm:spPr/>
      <dgm:t>
        <a:bodyPr/>
        <a:lstStyle/>
        <a:p>
          <a:r>
            <a:rPr lang="en-US" sz="2400" dirty="0" smtClean="0">
              <a:latin typeface="Cambria"/>
              <a:cs typeface="Cambria"/>
            </a:rPr>
            <a:t>Western Washington University</a:t>
          </a:r>
          <a:endParaRPr lang="en-US" sz="2400" dirty="0">
            <a:latin typeface="Cambria"/>
            <a:cs typeface="Cambria"/>
          </a:endParaRPr>
        </a:p>
      </dgm:t>
    </dgm:pt>
    <dgm:pt modelId="{A18358A1-E39D-486F-8B5E-C4DD39E608AE}" type="parTrans" cxnId="{D2D22613-A6C6-4409-A1BE-EBD1A7A7F6D1}">
      <dgm:prSet/>
      <dgm:spPr/>
      <dgm:t>
        <a:bodyPr/>
        <a:lstStyle/>
        <a:p>
          <a:endParaRPr lang="en-US"/>
        </a:p>
      </dgm:t>
    </dgm:pt>
    <dgm:pt modelId="{56BEA4E8-DD17-4129-80D1-9E18F0F0DE42}" type="sibTrans" cxnId="{D2D22613-A6C6-4409-A1BE-EBD1A7A7F6D1}">
      <dgm:prSet/>
      <dgm:spPr/>
      <dgm:t>
        <a:bodyPr/>
        <a:lstStyle/>
        <a:p>
          <a:endParaRPr lang="en-US"/>
        </a:p>
      </dgm:t>
    </dgm:pt>
    <dgm:pt modelId="{8B90E6FE-A60A-40E6-B0AE-13274F0EC44E}">
      <dgm:prSet phldrT="[Text]" custT="1"/>
      <dgm:spPr/>
      <dgm:t>
        <a:bodyPr anchor="ctr"/>
        <a:lstStyle/>
        <a:p>
          <a:pPr algn="l"/>
          <a:r>
            <a:rPr lang="en-US" sz="2400" dirty="0" smtClean="0">
              <a:latin typeface="Cambria"/>
              <a:cs typeface="Cambria"/>
            </a:rPr>
            <a:t>Special Collections and </a:t>
          </a:r>
          <a:r>
            <a:rPr lang="en-US" sz="2400" dirty="0" smtClean="0">
              <a:latin typeface="Cambria"/>
              <a:cs typeface="Cambria"/>
              <a:hlinkClick xmlns:r="http://schemas.openxmlformats.org/officeDocument/2006/relationships" r:id="rId2"/>
            </a:rPr>
            <a:t>Curriculum Support</a:t>
          </a:r>
          <a:endParaRPr lang="en-US" sz="2400" dirty="0">
            <a:latin typeface="Cambria"/>
            <a:cs typeface="Cambria"/>
          </a:endParaRPr>
        </a:p>
      </dgm:t>
    </dgm:pt>
    <dgm:pt modelId="{3AA197CC-B1DD-4328-B723-F629ED36C5B1}" type="parTrans" cxnId="{A6AA72E3-19C6-4226-A7F3-4C62B84ED6C4}">
      <dgm:prSet/>
      <dgm:spPr/>
      <dgm:t>
        <a:bodyPr/>
        <a:lstStyle/>
        <a:p>
          <a:endParaRPr lang="en-US"/>
        </a:p>
      </dgm:t>
    </dgm:pt>
    <dgm:pt modelId="{4AFADEB5-A122-4331-8FC6-C345D910B641}" type="sibTrans" cxnId="{A6AA72E3-19C6-4226-A7F3-4C62B84ED6C4}">
      <dgm:prSet/>
      <dgm:spPr/>
      <dgm:t>
        <a:bodyPr/>
        <a:lstStyle/>
        <a:p>
          <a:endParaRPr lang="en-US"/>
        </a:p>
      </dgm:t>
    </dgm:pt>
    <dgm:pt modelId="{4F30DAED-9616-4D64-8331-DB23733F4235}">
      <dgm:prSet phldrT="[Text]" custT="1"/>
      <dgm:spPr/>
      <dgm:t>
        <a:bodyPr/>
        <a:lstStyle/>
        <a:p>
          <a:r>
            <a:rPr lang="en-US" sz="2400" dirty="0" smtClean="0">
              <a:latin typeface="Cambria"/>
              <a:cs typeface="Cambria"/>
              <a:hlinkClick xmlns:r="http://schemas.openxmlformats.org/officeDocument/2006/relationships" r:id="rId3"/>
            </a:rPr>
            <a:t>Clearly displayed mission statements </a:t>
          </a:r>
          <a:r>
            <a:rPr lang="en-US" sz="2400" dirty="0" smtClean="0">
              <a:latin typeface="Cambria"/>
              <a:cs typeface="Cambria"/>
            </a:rPr>
            <a:t>for each department</a:t>
          </a:r>
          <a:endParaRPr lang="en-US" sz="2400" dirty="0"/>
        </a:p>
      </dgm:t>
    </dgm:pt>
    <dgm:pt modelId="{B4D8FA4F-123C-4085-A5E7-7B31FCA883AD}" type="parTrans" cxnId="{23340CB8-F9D1-4B93-B3FE-C8478314450A}">
      <dgm:prSet/>
      <dgm:spPr/>
      <dgm:t>
        <a:bodyPr/>
        <a:lstStyle/>
        <a:p>
          <a:endParaRPr lang="en-US"/>
        </a:p>
      </dgm:t>
    </dgm:pt>
    <dgm:pt modelId="{DA7602F3-3629-4F70-A320-9EA42B5D2255}" type="sibTrans" cxnId="{23340CB8-F9D1-4B93-B3FE-C8478314450A}">
      <dgm:prSet/>
      <dgm:spPr/>
      <dgm:t>
        <a:bodyPr/>
        <a:lstStyle/>
        <a:p>
          <a:endParaRPr lang="en-US"/>
        </a:p>
      </dgm:t>
    </dgm:pt>
    <dgm:pt modelId="{4B9517E4-0B48-284D-81A5-4788EF0581FF}">
      <dgm:prSet phldrT="[Text]" custT="1"/>
      <dgm:spPr/>
      <dgm:t>
        <a:bodyPr/>
        <a:lstStyle/>
        <a:p>
          <a:r>
            <a:rPr lang="en-US" sz="2400" dirty="0" smtClean="0">
              <a:latin typeface="Cambria"/>
              <a:cs typeface="Cambria"/>
            </a:rPr>
            <a:t>Willamette University</a:t>
          </a:r>
          <a:endParaRPr lang="en-US" sz="2400" dirty="0">
            <a:latin typeface="Cambria"/>
            <a:cs typeface="Cambria"/>
          </a:endParaRPr>
        </a:p>
      </dgm:t>
    </dgm:pt>
    <dgm:pt modelId="{09D53DE5-6542-A140-9A5D-18B7F9134276}" type="parTrans" cxnId="{C6E1F37F-C235-EA4C-A884-C77646DBBBB1}">
      <dgm:prSet/>
      <dgm:spPr/>
      <dgm:t>
        <a:bodyPr/>
        <a:lstStyle/>
        <a:p>
          <a:endParaRPr lang="en-US"/>
        </a:p>
      </dgm:t>
    </dgm:pt>
    <dgm:pt modelId="{DE35DFEB-3E21-7B48-9840-718D4633EE42}" type="sibTrans" cxnId="{C6E1F37F-C235-EA4C-A884-C77646DBBBB1}">
      <dgm:prSet/>
      <dgm:spPr/>
      <dgm:t>
        <a:bodyPr/>
        <a:lstStyle/>
        <a:p>
          <a:endParaRPr lang="en-US"/>
        </a:p>
      </dgm:t>
    </dgm:pt>
    <dgm:pt modelId="{1B949C4F-864C-2F41-8E44-724E8DC036C5}">
      <dgm:prSet phldrT="[Text]" custT="1"/>
      <dgm:spPr/>
      <dgm:t>
        <a:bodyPr/>
        <a:lstStyle/>
        <a:p>
          <a:r>
            <a:rPr lang="en-US" sz="2400" dirty="0" smtClean="0">
              <a:latin typeface="Cambria"/>
              <a:cs typeface="Cambria"/>
            </a:rPr>
            <a:t>Instructional service </a:t>
          </a:r>
          <a:r>
            <a:rPr lang="en-US" sz="2400" dirty="0" smtClean="0">
              <a:latin typeface="Cambria"/>
              <a:cs typeface="Cambria"/>
              <a:hlinkClick xmlns:r="http://schemas.openxmlformats.org/officeDocument/2006/relationships" r:id="rId4"/>
            </a:rPr>
            <a:t>webpage </a:t>
          </a:r>
          <a:endParaRPr lang="en-US" sz="2400" dirty="0">
            <a:latin typeface="Cambria"/>
            <a:cs typeface="Cambria"/>
          </a:endParaRPr>
        </a:p>
      </dgm:t>
    </dgm:pt>
    <dgm:pt modelId="{2A8697C7-CBF3-D04D-8134-558DD12BA1B4}" type="parTrans" cxnId="{EDACC0D1-23A9-9D40-9A8F-EF2717BAFD50}">
      <dgm:prSet/>
      <dgm:spPr/>
      <dgm:t>
        <a:bodyPr/>
        <a:lstStyle/>
        <a:p>
          <a:endParaRPr lang="en-US"/>
        </a:p>
      </dgm:t>
    </dgm:pt>
    <dgm:pt modelId="{8AE31C91-71C4-F246-8D4A-D8737C7436E3}" type="sibTrans" cxnId="{EDACC0D1-23A9-9D40-9A8F-EF2717BAFD50}">
      <dgm:prSet/>
      <dgm:spPr/>
      <dgm:t>
        <a:bodyPr/>
        <a:lstStyle/>
        <a:p>
          <a:endParaRPr lang="en-US"/>
        </a:p>
      </dgm:t>
    </dgm:pt>
    <dgm:pt modelId="{4BDDD696-16E7-4B67-9615-6B7107FFB9A2}" type="pres">
      <dgm:prSet presAssocID="{91AA9D51-670D-4245-BCB2-FD6B30AAEF4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DE40CA5-AEA3-4E9E-AF45-E6FD5A532265}" type="pres">
      <dgm:prSet presAssocID="{14E08244-E6D9-425A-8BEF-C622795BBE3B}" presName="linNode" presStyleCnt="0"/>
      <dgm:spPr/>
    </dgm:pt>
    <dgm:pt modelId="{BDD26A5F-0198-4436-BB2A-34BDD8AD9AB9}" type="pres">
      <dgm:prSet presAssocID="{14E08244-E6D9-425A-8BEF-C622795BBE3B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317B3B-8122-47C9-8448-34E9121C0E27}" type="pres">
      <dgm:prSet presAssocID="{14E08244-E6D9-425A-8BEF-C622795BBE3B}" presName="descendantText" presStyleLbl="alignAccFollowNode1" presStyleIdx="0" presStyleCnt="4" custLinFactNeighborX="4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E1A60B-33DC-4D76-B890-DEAF613E33C4}" type="pres">
      <dgm:prSet presAssocID="{9765A25D-D5EE-440A-B52D-C1AFCF5EF495}" presName="sp" presStyleCnt="0"/>
      <dgm:spPr/>
    </dgm:pt>
    <dgm:pt modelId="{3FBE45E3-EF12-41BE-996E-B5B65A8256D0}" type="pres">
      <dgm:prSet presAssocID="{57BB2887-00DB-4164-AB75-186EAC3B88E5}" presName="linNode" presStyleCnt="0"/>
      <dgm:spPr/>
    </dgm:pt>
    <dgm:pt modelId="{A813FE3E-1A88-4209-A69F-83E71232FC09}" type="pres">
      <dgm:prSet presAssocID="{57BB2887-00DB-4164-AB75-186EAC3B88E5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77245C-622F-4883-B5ED-9F97F92D4711}" type="pres">
      <dgm:prSet presAssocID="{57BB2887-00DB-4164-AB75-186EAC3B88E5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B6F972-A375-499F-BAB6-9696CBD02129}" type="pres">
      <dgm:prSet presAssocID="{10FF7FA5-C30E-4D8C-A8AC-C345A741912C}" presName="sp" presStyleCnt="0"/>
      <dgm:spPr/>
    </dgm:pt>
    <dgm:pt modelId="{62F1F2E3-AFBA-4A6E-B602-E1F28174E450}" type="pres">
      <dgm:prSet presAssocID="{81B7FCA0-D5C5-4AFA-8F96-D2AFEE8DF0D3}" presName="linNode" presStyleCnt="0"/>
      <dgm:spPr/>
    </dgm:pt>
    <dgm:pt modelId="{E484DCBB-AE62-4966-8CC5-32C6C0A57C5E}" type="pres">
      <dgm:prSet presAssocID="{81B7FCA0-D5C5-4AFA-8F96-D2AFEE8DF0D3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462F93-0F1C-44CE-8786-B97CBDFAFBCC}" type="pres">
      <dgm:prSet presAssocID="{81B7FCA0-D5C5-4AFA-8F96-D2AFEE8DF0D3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633A87-31BD-ED49-8D4E-C0EBA9AC31B1}" type="pres">
      <dgm:prSet presAssocID="{56BEA4E8-DD17-4129-80D1-9E18F0F0DE42}" presName="sp" presStyleCnt="0"/>
      <dgm:spPr/>
    </dgm:pt>
    <dgm:pt modelId="{D36F824A-F243-F246-9A21-4E1782C6D87E}" type="pres">
      <dgm:prSet presAssocID="{4B9517E4-0B48-284D-81A5-4788EF0581FF}" presName="linNode" presStyleCnt="0"/>
      <dgm:spPr/>
    </dgm:pt>
    <dgm:pt modelId="{F0E2158C-4DAC-6D4A-8C79-B011409D6A4D}" type="pres">
      <dgm:prSet presAssocID="{4B9517E4-0B48-284D-81A5-4788EF0581FF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7C6501-E89D-034D-87CC-ACC69E6C3594}" type="pres">
      <dgm:prSet presAssocID="{4B9517E4-0B48-284D-81A5-4788EF0581FF}" presName="descendantText" presStyleLbl="alignAccFollowNode1" presStyleIdx="3" presStyleCnt="4" custLinFactNeighborY="127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0F7612-6040-734C-B065-762E8639C2FB}" type="presOf" srcId="{91AA9D51-670D-4245-BCB2-FD6B30AAEF41}" destId="{4BDDD696-16E7-4B67-9615-6B7107FFB9A2}" srcOrd="0" destOrd="0" presId="urn:microsoft.com/office/officeart/2005/8/layout/vList5"/>
    <dgm:cxn modelId="{41721765-B339-44FB-BC56-1107A2DFA4C8}" srcId="{14E08244-E6D9-425A-8BEF-C622795BBE3B}" destId="{0609B7BE-4E7F-4692-A7E9-275FBCF6C65B}" srcOrd="0" destOrd="0" parTransId="{9C8E5F14-920B-4796-8E33-BD1568E98308}" sibTransId="{DEB025AE-9419-445C-A16D-DB9B8B46E863}"/>
    <dgm:cxn modelId="{F9FB1E89-CA9D-6847-84C2-3FC9929C14C7}" type="presOf" srcId="{57BB2887-00DB-4164-AB75-186EAC3B88E5}" destId="{A813FE3E-1A88-4209-A69F-83E71232FC09}" srcOrd="0" destOrd="0" presId="urn:microsoft.com/office/officeart/2005/8/layout/vList5"/>
    <dgm:cxn modelId="{B344DF0D-694F-E442-888E-7B14F4A48FF4}" type="presOf" srcId="{81B7FCA0-D5C5-4AFA-8F96-D2AFEE8DF0D3}" destId="{E484DCBB-AE62-4966-8CC5-32C6C0A57C5E}" srcOrd="0" destOrd="0" presId="urn:microsoft.com/office/officeart/2005/8/layout/vList5"/>
    <dgm:cxn modelId="{38861294-1BED-0340-A8F8-B5A74B09BE61}" type="presOf" srcId="{4F30DAED-9616-4D64-8331-DB23733F4235}" destId="{CB462F93-0F1C-44CE-8786-B97CBDFAFBCC}" srcOrd="0" destOrd="0" presId="urn:microsoft.com/office/officeart/2005/8/layout/vList5"/>
    <dgm:cxn modelId="{2BC2EC7B-3805-D24E-AF30-63141C1B87F7}" type="presOf" srcId="{0609B7BE-4E7F-4692-A7E9-275FBCF6C65B}" destId="{9E317B3B-8122-47C9-8448-34E9121C0E27}" srcOrd="0" destOrd="0" presId="urn:microsoft.com/office/officeart/2005/8/layout/vList5"/>
    <dgm:cxn modelId="{EDACC0D1-23A9-9D40-9A8F-EF2717BAFD50}" srcId="{4B9517E4-0B48-284D-81A5-4788EF0581FF}" destId="{1B949C4F-864C-2F41-8E44-724E8DC036C5}" srcOrd="0" destOrd="0" parTransId="{2A8697C7-CBF3-D04D-8134-558DD12BA1B4}" sibTransId="{8AE31C91-71C4-F246-8D4A-D8737C7436E3}"/>
    <dgm:cxn modelId="{9BD0C639-73F1-4112-9345-E186C335CF0E}" srcId="{91AA9D51-670D-4245-BCB2-FD6B30AAEF41}" destId="{14E08244-E6D9-425A-8BEF-C622795BBE3B}" srcOrd="0" destOrd="0" parTransId="{D868BE4C-F298-45A6-9FC2-7F37421470A2}" sibTransId="{9765A25D-D5EE-440A-B52D-C1AFCF5EF495}"/>
    <dgm:cxn modelId="{D2D22613-A6C6-4409-A1BE-EBD1A7A7F6D1}" srcId="{91AA9D51-670D-4245-BCB2-FD6B30AAEF41}" destId="{81B7FCA0-D5C5-4AFA-8F96-D2AFEE8DF0D3}" srcOrd="2" destOrd="0" parTransId="{A18358A1-E39D-486F-8B5E-C4DD39E608AE}" sibTransId="{56BEA4E8-DD17-4129-80D1-9E18F0F0DE42}"/>
    <dgm:cxn modelId="{A6AA72E3-19C6-4226-A7F3-4C62B84ED6C4}" srcId="{57BB2887-00DB-4164-AB75-186EAC3B88E5}" destId="{8B90E6FE-A60A-40E6-B0AE-13274F0EC44E}" srcOrd="0" destOrd="0" parTransId="{3AA197CC-B1DD-4328-B723-F629ED36C5B1}" sibTransId="{4AFADEB5-A122-4331-8FC6-C345D910B641}"/>
    <dgm:cxn modelId="{96EC48E0-B8CE-5A40-9BE2-DC718EA0594B}" type="presOf" srcId="{1B949C4F-864C-2F41-8E44-724E8DC036C5}" destId="{737C6501-E89D-034D-87CC-ACC69E6C3594}" srcOrd="0" destOrd="0" presId="urn:microsoft.com/office/officeart/2005/8/layout/vList5"/>
    <dgm:cxn modelId="{23340CB8-F9D1-4B93-B3FE-C8478314450A}" srcId="{81B7FCA0-D5C5-4AFA-8F96-D2AFEE8DF0D3}" destId="{4F30DAED-9616-4D64-8331-DB23733F4235}" srcOrd="0" destOrd="0" parTransId="{B4D8FA4F-123C-4085-A5E7-7B31FCA883AD}" sibTransId="{DA7602F3-3629-4F70-A320-9EA42B5D2255}"/>
    <dgm:cxn modelId="{C6E1F37F-C235-EA4C-A884-C77646DBBBB1}" srcId="{91AA9D51-670D-4245-BCB2-FD6B30AAEF41}" destId="{4B9517E4-0B48-284D-81A5-4788EF0581FF}" srcOrd="3" destOrd="0" parTransId="{09D53DE5-6542-A140-9A5D-18B7F9134276}" sibTransId="{DE35DFEB-3E21-7B48-9840-718D4633EE42}"/>
    <dgm:cxn modelId="{16ECFA70-441A-DC4E-95D5-E5FE868A70B6}" type="presOf" srcId="{4B9517E4-0B48-284D-81A5-4788EF0581FF}" destId="{F0E2158C-4DAC-6D4A-8C79-B011409D6A4D}" srcOrd="0" destOrd="0" presId="urn:microsoft.com/office/officeart/2005/8/layout/vList5"/>
    <dgm:cxn modelId="{3731853C-BD88-4525-82AA-68C000843DA3}" srcId="{91AA9D51-670D-4245-BCB2-FD6B30AAEF41}" destId="{57BB2887-00DB-4164-AB75-186EAC3B88E5}" srcOrd="1" destOrd="0" parTransId="{47166E3B-5F53-4921-AB61-94FC92B43190}" sibTransId="{10FF7FA5-C30E-4D8C-A8AC-C345A741912C}"/>
    <dgm:cxn modelId="{5E6C0809-217A-664F-8D9D-EBA460309F96}" type="presOf" srcId="{8B90E6FE-A60A-40E6-B0AE-13274F0EC44E}" destId="{E477245C-622F-4883-B5ED-9F97F92D4711}" srcOrd="0" destOrd="0" presId="urn:microsoft.com/office/officeart/2005/8/layout/vList5"/>
    <dgm:cxn modelId="{99FA2417-7B32-354A-B0E6-471CCD370F3A}" type="presOf" srcId="{14E08244-E6D9-425A-8BEF-C622795BBE3B}" destId="{BDD26A5F-0198-4436-BB2A-34BDD8AD9AB9}" srcOrd="0" destOrd="0" presId="urn:microsoft.com/office/officeart/2005/8/layout/vList5"/>
    <dgm:cxn modelId="{829DE5C1-46FC-144D-A94C-B37D9E598A42}" type="presParOf" srcId="{4BDDD696-16E7-4B67-9615-6B7107FFB9A2}" destId="{ADE40CA5-AEA3-4E9E-AF45-E6FD5A532265}" srcOrd="0" destOrd="0" presId="urn:microsoft.com/office/officeart/2005/8/layout/vList5"/>
    <dgm:cxn modelId="{68AEF494-DBDF-F84A-A4AB-141BD7473062}" type="presParOf" srcId="{ADE40CA5-AEA3-4E9E-AF45-E6FD5A532265}" destId="{BDD26A5F-0198-4436-BB2A-34BDD8AD9AB9}" srcOrd="0" destOrd="0" presId="urn:microsoft.com/office/officeart/2005/8/layout/vList5"/>
    <dgm:cxn modelId="{7382D59B-C782-DA4F-8907-B6997883AFD6}" type="presParOf" srcId="{ADE40CA5-AEA3-4E9E-AF45-E6FD5A532265}" destId="{9E317B3B-8122-47C9-8448-34E9121C0E27}" srcOrd="1" destOrd="0" presId="urn:microsoft.com/office/officeart/2005/8/layout/vList5"/>
    <dgm:cxn modelId="{33E97ECD-0588-2A47-AE73-DE8D3BB76F0E}" type="presParOf" srcId="{4BDDD696-16E7-4B67-9615-6B7107FFB9A2}" destId="{5EE1A60B-33DC-4D76-B890-DEAF613E33C4}" srcOrd="1" destOrd="0" presId="urn:microsoft.com/office/officeart/2005/8/layout/vList5"/>
    <dgm:cxn modelId="{DDB5A4E2-AB67-A744-8443-87E6E5E6DDAB}" type="presParOf" srcId="{4BDDD696-16E7-4B67-9615-6B7107FFB9A2}" destId="{3FBE45E3-EF12-41BE-996E-B5B65A8256D0}" srcOrd="2" destOrd="0" presId="urn:microsoft.com/office/officeart/2005/8/layout/vList5"/>
    <dgm:cxn modelId="{FDA70A02-5049-BD49-8ACA-EDEFBF02688C}" type="presParOf" srcId="{3FBE45E3-EF12-41BE-996E-B5B65A8256D0}" destId="{A813FE3E-1A88-4209-A69F-83E71232FC09}" srcOrd="0" destOrd="0" presId="urn:microsoft.com/office/officeart/2005/8/layout/vList5"/>
    <dgm:cxn modelId="{C00EAC96-2CAE-744E-AFBC-F15C0077E523}" type="presParOf" srcId="{3FBE45E3-EF12-41BE-996E-B5B65A8256D0}" destId="{E477245C-622F-4883-B5ED-9F97F92D4711}" srcOrd="1" destOrd="0" presId="urn:microsoft.com/office/officeart/2005/8/layout/vList5"/>
    <dgm:cxn modelId="{1373EAAA-F905-9F4B-B370-1211C7E4A2EA}" type="presParOf" srcId="{4BDDD696-16E7-4B67-9615-6B7107FFB9A2}" destId="{9EB6F972-A375-499F-BAB6-9696CBD02129}" srcOrd="3" destOrd="0" presId="urn:microsoft.com/office/officeart/2005/8/layout/vList5"/>
    <dgm:cxn modelId="{4AB78EE5-9707-854E-A5E6-40706030E707}" type="presParOf" srcId="{4BDDD696-16E7-4B67-9615-6B7107FFB9A2}" destId="{62F1F2E3-AFBA-4A6E-B602-E1F28174E450}" srcOrd="4" destOrd="0" presId="urn:microsoft.com/office/officeart/2005/8/layout/vList5"/>
    <dgm:cxn modelId="{F2E581A9-FBF7-7F48-ADC0-0A398BA6E90E}" type="presParOf" srcId="{62F1F2E3-AFBA-4A6E-B602-E1F28174E450}" destId="{E484DCBB-AE62-4966-8CC5-32C6C0A57C5E}" srcOrd="0" destOrd="0" presId="urn:microsoft.com/office/officeart/2005/8/layout/vList5"/>
    <dgm:cxn modelId="{B00202B4-822D-3B4D-BA9C-DD9E29689212}" type="presParOf" srcId="{62F1F2E3-AFBA-4A6E-B602-E1F28174E450}" destId="{CB462F93-0F1C-44CE-8786-B97CBDFAFBCC}" srcOrd="1" destOrd="0" presId="urn:microsoft.com/office/officeart/2005/8/layout/vList5"/>
    <dgm:cxn modelId="{46E8942F-59B7-A549-BBD2-35C3301FAC1F}" type="presParOf" srcId="{4BDDD696-16E7-4B67-9615-6B7107FFB9A2}" destId="{61633A87-31BD-ED49-8D4E-C0EBA9AC31B1}" srcOrd="5" destOrd="0" presId="urn:microsoft.com/office/officeart/2005/8/layout/vList5"/>
    <dgm:cxn modelId="{0516E179-E004-2D47-9815-88B6661095B6}" type="presParOf" srcId="{4BDDD696-16E7-4B67-9615-6B7107FFB9A2}" destId="{D36F824A-F243-F246-9A21-4E1782C6D87E}" srcOrd="6" destOrd="0" presId="urn:microsoft.com/office/officeart/2005/8/layout/vList5"/>
    <dgm:cxn modelId="{A865A89F-D3E2-134B-AAF0-50E3E08357E8}" type="presParOf" srcId="{D36F824A-F243-F246-9A21-4E1782C6D87E}" destId="{F0E2158C-4DAC-6D4A-8C79-B011409D6A4D}" srcOrd="0" destOrd="0" presId="urn:microsoft.com/office/officeart/2005/8/layout/vList5"/>
    <dgm:cxn modelId="{4B6F706C-5FDF-4747-903E-70CAE913746E}" type="presParOf" srcId="{D36F824A-F243-F246-9A21-4E1782C6D87E}" destId="{737C6501-E89D-034D-87CC-ACC69E6C359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8260A3-9324-8B42-B256-CF4AC34A76C0}">
      <dsp:nvSpPr>
        <dsp:cNvPr id="0" name=""/>
        <dsp:cNvSpPr/>
      </dsp:nvSpPr>
      <dsp:spPr>
        <a:xfrm>
          <a:off x="3621234" y="1518425"/>
          <a:ext cx="318869" cy="13998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9885"/>
              </a:lnTo>
              <a:lnTo>
                <a:pt x="318869" y="139988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7EF65E-7156-9540-94DA-CBC5AC3C17D1}">
      <dsp:nvSpPr>
        <dsp:cNvPr id="0" name=""/>
        <dsp:cNvSpPr/>
      </dsp:nvSpPr>
      <dsp:spPr>
        <a:xfrm>
          <a:off x="3036850" y="1518425"/>
          <a:ext cx="584383" cy="1381694"/>
        </a:xfrm>
        <a:custGeom>
          <a:avLst/>
          <a:gdLst/>
          <a:ahLst/>
          <a:cxnLst/>
          <a:rect l="0" t="0" r="0" b="0"/>
          <a:pathLst>
            <a:path>
              <a:moveTo>
                <a:pt x="584383" y="0"/>
              </a:moveTo>
              <a:lnTo>
                <a:pt x="584383" y="1381694"/>
              </a:lnTo>
              <a:lnTo>
                <a:pt x="0" y="138169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573DFF-00B2-E549-908F-B7D258F1D416}">
      <dsp:nvSpPr>
        <dsp:cNvPr id="0" name=""/>
        <dsp:cNvSpPr/>
      </dsp:nvSpPr>
      <dsp:spPr>
        <a:xfrm>
          <a:off x="3621234" y="1518425"/>
          <a:ext cx="1837294" cy="27968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7967"/>
              </a:lnTo>
              <a:lnTo>
                <a:pt x="1837294" y="2477967"/>
              </a:lnTo>
              <a:lnTo>
                <a:pt x="1837294" y="279683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06AB6D-A3BD-F643-8CDE-E12F8ED4C48C}">
      <dsp:nvSpPr>
        <dsp:cNvPr id="0" name=""/>
        <dsp:cNvSpPr/>
      </dsp:nvSpPr>
      <dsp:spPr>
        <a:xfrm>
          <a:off x="1518425" y="1518425"/>
          <a:ext cx="2102809" cy="2799767"/>
        </a:xfrm>
        <a:custGeom>
          <a:avLst/>
          <a:gdLst/>
          <a:ahLst/>
          <a:cxnLst/>
          <a:rect l="0" t="0" r="0" b="0"/>
          <a:pathLst>
            <a:path>
              <a:moveTo>
                <a:pt x="2102809" y="0"/>
              </a:moveTo>
              <a:lnTo>
                <a:pt x="2102809" y="2480898"/>
              </a:lnTo>
              <a:lnTo>
                <a:pt x="0" y="2480898"/>
              </a:lnTo>
              <a:lnTo>
                <a:pt x="0" y="279976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5726F-2780-154E-8084-98E5056E79DD}">
      <dsp:nvSpPr>
        <dsp:cNvPr id="0" name=""/>
        <dsp:cNvSpPr/>
      </dsp:nvSpPr>
      <dsp:spPr>
        <a:xfrm>
          <a:off x="659879" y="0"/>
          <a:ext cx="5922709" cy="151842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3800" kern="1200" dirty="0" smtClean="0">
              <a:latin typeface="Bookman Old Style"/>
              <a:cs typeface="Bookman Old Style"/>
            </a:rPr>
            <a:t>Strategic Credibility Factors</a:t>
          </a:r>
          <a:endParaRPr lang="en-US" sz="3800" kern="1200" dirty="0">
            <a:latin typeface="Bookman Old Style"/>
            <a:cs typeface="Bookman Old Style"/>
          </a:endParaRPr>
        </a:p>
      </dsp:txBody>
      <dsp:txXfrm>
        <a:off x="659879" y="0"/>
        <a:ext cx="5922709" cy="1518425"/>
      </dsp:txXfrm>
    </dsp:sp>
    <dsp:sp modelId="{05D72233-6D7F-0342-9300-7BDC1A38E58E}">
      <dsp:nvSpPr>
        <dsp:cNvPr id="0" name=""/>
        <dsp:cNvSpPr/>
      </dsp:nvSpPr>
      <dsp:spPr>
        <a:xfrm>
          <a:off x="0" y="4318192"/>
          <a:ext cx="3036850" cy="151842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Bookman Old Style"/>
              <a:cs typeface="Bookman Old Style"/>
            </a:rPr>
            <a:t>C</a:t>
          </a:r>
          <a:r>
            <a:rPr lang="en" sz="2200" kern="1200" dirty="0" smtClean="0">
              <a:latin typeface="Bookman Old Style"/>
              <a:cs typeface="Bookman Old Style"/>
            </a:rPr>
            <a:t>ommunication of organizational strategy to key stakeholders</a:t>
          </a:r>
          <a:endParaRPr lang="en-US" sz="2200" kern="1200" dirty="0">
            <a:latin typeface="Bookman Old Style"/>
            <a:cs typeface="Bookman Old Style"/>
          </a:endParaRPr>
        </a:p>
      </dsp:txBody>
      <dsp:txXfrm>
        <a:off x="0" y="4318192"/>
        <a:ext cx="3036850" cy="1518425"/>
      </dsp:txXfrm>
    </dsp:sp>
    <dsp:sp modelId="{F0FF0EAF-92E5-0441-8C36-F4316B8C0AED}">
      <dsp:nvSpPr>
        <dsp:cNvPr id="0" name=""/>
        <dsp:cNvSpPr/>
      </dsp:nvSpPr>
      <dsp:spPr>
        <a:xfrm>
          <a:off x="3940103" y="4315262"/>
          <a:ext cx="3036850" cy="151842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Bookman Old Style"/>
              <a:cs typeface="Bookman Old Style"/>
            </a:rPr>
            <a:t>C</a:t>
          </a:r>
          <a:r>
            <a:rPr lang="en" sz="2200" kern="1200" dirty="0" smtClean="0">
              <a:latin typeface="Bookman Old Style"/>
              <a:cs typeface="Bookman Old Style"/>
            </a:rPr>
            <a:t>redibility of organizational leadership</a:t>
          </a:r>
          <a:endParaRPr lang="en-US" sz="2200" kern="1200" dirty="0">
            <a:latin typeface="Bookman Old Style"/>
            <a:cs typeface="Bookman Old Style"/>
          </a:endParaRPr>
        </a:p>
      </dsp:txBody>
      <dsp:txXfrm>
        <a:off x="3940103" y="4315262"/>
        <a:ext cx="3036850" cy="1518425"/>
      </dsp:txXfrm>
    </dsp:sp>
    <dsp:sp modelId="{95A4E9EE-24C9-BA4F-8570-8492B0099597}">
      <dsp:nvSpPr>
        <dsp:cNvPr id="0" name=""/>
        <dsp:cNvSpPr/>
      </dsp:nvSpPr>
      <dsp:spPr>
        <a:xfrm>
          <a:off x="0" y="2140907"/>
          <a:ext cx="3036850" cy="151842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Bookman Old Style"/>
              <a:cs typeface="Bookman Old Style"/>
            </a:rPr>
            <a:t>D</a:t>
          </a:r>
          <a:r>
            <a:rPr lang="en" sz="2200" kern="1200" dirty="0" smtClean="0">
              <a:latin typeface="Bookman Old Style"/>
              <a:cs typeface="Bookman Old Style"/>
            </a:rPr>
            <a:t>emonstrated performance</a:t>
          </a:r>
          <a:endParaRPr lang="en-US" sz="2200" kern="1200" dirty="0">
            <a:latin typeface="Bookman Old Style"/>
            <a:cs typeface="Bookman Old Style"/>
          </a:endParaRPr>
        </a:p>
      </dsp:txBody>
      <dsp:txXfrm>
        <a:off x="0" y="2140907"/>
        <a:ext cx="3036850" cy="1518425"/>
      </dsp:txXfrm>
    </dsp:sp>
    <dsp:sp modelId="{B304E772-27A6-394C-84AE-FCCCF2F878BA}">
      <dsp:nvSpPr>
        <dsp:cNvPr id="0" name=""/>
        <dsp:cNvSpPr/>
      </dsp:nvSpPr>
      <dsp:spPr>
        <a:xfrm>
          <a:off x="3940103" y="2159098"/>
          <a:ext cx="3036850" cy="151842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Bookman Old Style"/>
              <a:cs typeface="Bookman Old Style"/>
            </a:rPr>
            <a:t>C</a:t>
          </a:r>
          <a:r>
            <a:rPr lang="en" sz="2200" kern="1200" dirty="0" smtClean="0">
              <a:latin typeface="Bookman Old Style"/>
              <a:cs typeface="Bookman Old Style"/>
            </a:rPr>
            <a:t>apability to strategize</a:t>
          </a:r>
          <a:endParaRPr lang="en-US" sz="2200" kern="1200" dirty="0">
            <a:latin typeface="Bookman Old Style"/>
            <a:cs typeface="Bookman Old Style"/>
          </a:endParaRPr>
        </a:p>
      </dsp:txBody>
      <dsp:txXfrm>
        <a:off x="3940103" y="2159098"/>
        <a:ext cx="3036850" cy="15184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3862FE-8B8A-499C-9A1F-7230459D1F25}">
      <dsp:nvSpPr>
        <dsp:cNvPr id="0" name=""/>
        <dsp:cNvSpPr/>
      </dsp:nvSpPr>
      <dsp:spPr>
        <a:xfrm>
          <a:off x="5" y="1655612"/>
          <a:ext cx="1938444" cy="133068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Bookman Old Style"/>
              <a:cs typeface="Bookman Old Style"/>
            </a:rPr>
            <a:t>D</a:t>
          </a:r>
          <a:r>
            <a:rPr lang="en" sz="1800" kern="1200" dirty="0" smtClean="0">
              <a:latin typeface="Bookman Old Style"/>
              <a:cs typeface="Bookman Old Style"/>
            </a:rPr>
            <a:t>emonstrated performance</a:t>
          </a:r>
          <a:endParaRPr lang="en-US" sz="1800" b="1" kern="1200" dirty="0"/>
        </a:p>
      </dsp:txBody>
      <dsp:txXfrm>
        <a:off x="5" y="1655612"/>
        <a:ext cx="1938444" cy="1330688"/>
      </dsp:txXfrm>
    </dsp:sp>
    <dsp:sp modelId="{EABBD14F-084D-4D84-899B-C6F3CFEF3FF5}">
      <dsp:nvSpPr>
        <dsp:cNvPr id="0" name=""/>
        <dsp:cNvSpPr/>
      </dsp:nvSpPr>
      <dsp:spPr>
        <a:xfrm>
          <a:off x="3223" y="3020670"/>
          <a:ext cx="1938444" cy="279128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mbria"/>
              <a:cs typeface="Cambria"/>
            </a:rPr>
            <a:t>Assessment</a:t>
          </a:r>
          <a:endParaRPr lang="en-US" sz="1800" kern="1200" dirty="0">
            <a:latin typeface="Cambria"/>
            <a:cs typeface="Cambria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mbria"/>
              <a:cs typeface="Cambria"/>
            </a:rPr>
            <a:t>Annual reports</a:t>
          </a:r>
          <a:endParaRPr lang="en-US" sz="1800" kern="1200" dirty="0">
            <a:latin typeface="Cambria"/>
            <a:cs typeface="Cambria"/>
          </a:endParaRPr>
        </a:p>
      </dsp:txBody>
      <dsp:txXfrm>
        <a:off x="3223" y="3020670"/>
        <a:ext cx="1938444" cy="2791288"/>
      </dsp:txXfrm>
    </dsp:sp>
    <dsp:sp modelId="{2860AD65-48C0-4E40-8A31-56F0CBB97F18}">
      <dsp:nvSpPr>
        <dsp:cNvPr id="0" name=""/>
        <dsp:cNvSpPr/>
      </dsp:nvSpPr>
      <dsp:spPr>
        <a:xfrm>
          <a:off x="2213070" y="1623407"/>
          <a:ext cx="1938444" cy="138201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Bookman Old Style"/>
              <a:cs typeface="Bookman Old Style"/>
            </a:rPr>
            <a:t>C</a:t>
          </a:r>
          <a:r>
            <a:rPr lang="en" sz="1800" kern="1200" dirty="0" smtClean="0">
              <a:latin typeface="Bookman Old Style"/>
              <a:cs typeface="Bookman Old Style"/>
            </a:rPr>
            <a:t>apability to strategize</a:t>
          </a:r>
          <a:endParaRPr lang="en-US" sz="1800" b="1" kern="1200" dirty="0"/>
        </a:p>
      </dsp:txBody>
      <dsp:txXfrm>
        <a:off x="2213070" y="1623407"/>
        <a:ext cx="1938444" cy="1382010"/>
      </dsp:txXfrm>
    </dsp:sp>
    <dsp:sp modelId="{B93C5664-604C-9C46-A7FB-01F2FA272B17}">
      <dsp:nvSpPr>
        <dsp:cNvPr id="0" name=""/>
        <dsp:cNvSpPr/>
      </dsp:nvSpPr>
      <dsp:spPr>
        <a:xfrm>
          <a:off x="2213050" y="3038708"/>
          <a:ext cx="1938444" cy="281088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mbria"/>
              <a:cs typeface="Cambria"/>
            </a:rPr>
            <a:t>Mission statement</a:t>
          </a:r>
          <a:endParaRPr lang="en-US" sz="1800" b="1" kern="1200" dirty="0">
            <a:latin typeface="Cambria"/>
            <a:cs typeface="Cambria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kern="1200" dirty="0" smtClean="0">
              <a:latin typeface="Cambria"/>
              <a:cs typeface="Cambria"/>
            </a:rPr>
            <a:t>Vision</a:t>
          </a:r>
          <a:endParaRPr lang="en-US" sz="1800" b="0" kern="1200" dirty="0">
            <a:latin typeface="Cambria"/>
            <a:cs typeface="Cambria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kern="1200" dirty="0" smtClean="0">
              <a:latin typeface="Cambria"/>
              <a:cs typeface="Cambria"/>
            </a:rPr>
            <a:t>Strategic planning </a:t>
          </a:r>
          <a:endParaRPr lang="en-US" sz="1800" b="0" kern="1200" dirty="0">
            <a:latin typeface="Cambria"/>
            <a:cs typeface="Cambria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kern="1200" dirty="0" smtClean="0">
              <a:latin typeface="Cambria"/>
              <a:cs typeface="Cambria"/>
            </a:rPr>
            <a:t>Collection policies</a:t>
          </a:r>
          <a:endParaRPr lang="en-US" sz="1800" b="0" kern="1200" dirty="0">
            <a:latin typeface="Cambria"/>
            <a:cs typeface="Cambria"/>
          </a:endParaRPr>
        </a:p>
      </dsp:txBody>
      <dsp:txXfrm>
        <a:off x="2213050" y="3038708"/>
        <a:ext cx="1938444" cy="2810880"/>
      </dsp:txXfrm>
    </dsp:sp>
    <dsp:sp modelId="{3EBC150B-25EF-E541-8912-19993E4CBB04}">
      <dsp:nvSpPr>
        <dsp:cNvPr id="0" name=""/>
        <dsp:cNvSpPr/>
      </dsp:nvSpPr>
      <dsp:spPr>
        <a:xfrm>
          <a:off x="4422878" y="1661661"/>
          <a:ext cx="1938444" cy="133643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latin typeface="Bookman Old Style"/>
              <a:cs typeface="Bookman Old Style"/>
            </a:rPr>
            <a:t>C</a:t>
          </a:r>
          <a:r>
            <a:rPr lang="en" sz="1500" kern="1200" dirty="0" smtClean="0">
              <a:latin typeface="Bookman Old Style"/>
              <a:cs typeface="Bookman Old Style"/>
            </a:rPr>
            <a:t>ommunication of organizational strategy to key stakeholders</a:t>
          </a:r>
          <a:endParaRPr lang="en-US" sz="1500" b="1" kern="1200" dirty="0"/>
        </a:p>
      </dsp:txBody>
      <dsp:txXfrm>
        <a:off x="4422878" y="1661661"/>
        <a:ext cx="1938444" cy="1336433"/>
      </dsp:txXfrm>
    </dsp:sp>
    <dsp:sp modelId="{472362D3-D1C7-CE46-83D6-FD0D50D41A9D}">
      <dsp:nvSpPr>
        <dsp:cNvPr id="0" name=""/>
        <dsp:cNvSpPr/>
      </dsp:nvSpPr>
      <dsp:spPr>
        <a:xfrm>
          <a:off x="4422878" y="3070657"/>
          <a:ext cx="1938444" cy="281088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kern="1200" dirty="0" smtClean="0">
              <a:latin typeface="Cambria"/>
              <a:cs typeface="Cambria"/>
            </a:rPr>
            <a:t>Website</a:t>
          </a:r>
          <a:endParaRPr lang="en-US" sz="1800" b="0" kern="1200" dirty="0">
            <a:latin typeface="Cambria"/>
            <a:cs typeface="Cambria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kern="1200" dirty="0" smtClean="0">
              <a:latin typeface="Cambria"/>
              <a:cs typeface="Cambria"/>
            </a:rPr>
            <a:t>Newsletters</a:t>
          </a:r>
          <a:endParaRPr lang="en-US" sz="1800" b="0" kern="1200" dirty="0">
            <a:latin typeface="Cambria"/>
            <a:cs typeface="Cambria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kern="1200" dirty="0" smtClean="0">
              <a:latin typeface="Cambria"/>
              <a:cs typeface="Cambria"/>
            </a:rPr>
            <a:t> Accessibility of information</a:t>
          </a:r>
          <a:endParaRPr lang="en-US" sz="1800" b="0" kern="1200" dirty="0">
            <a:latin typeface="Cambria"/>
            <a:cs typeface="Cambria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kern="1200" dirty="0" smtClean="0">
              <a:latin typeface="Cambria"/>
              <a:cs typeface="Cambria"/>
            </a:rPr>
            <a:t>Performance</a:t>
          </a:r>
          <a:endParaRPr lang="en-US" sz="1800" b="0" kern="1200" dirty="0">
            <a:latin typeface="Cambria"/>
            <a:cs typeface="Cambria"/>
          </a:endParaRPr>
        </a:p>
      </dsp:txBody>
      <dsp:txXfrm>
        <a:off x="4422878" y="3070657"/>
        <a:ext cx="1938444" cy="2810880"/>
      </dsp:txXfrm>
    </dsp:sp>
    <dsp:sp modelId="{BE5787A3-31BD-4760-BA59-5B4F24972719}">
      <dsp:nvSpPr>
        <dsp:cNvPr id="0" name=""/>
        <dsp:cNvSpPr/>
      </dsp:nvSpPr>
      <dsp:spPr>
        <a:xfrm>
          <a:off x="6632705" y="1645589"/>
          <a:ext cx="1938444" cy="141126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Bookman Old Style"/>
              <a:cs typeface="Bookman Old Style"/>
            </a:rPr>
            <a:t>C</a:t>
          </a:r>
          <a:r>
            <a:rPr lang="en" sz="1800" kern="1200" dirty="0" smtClean="0">
              <a:latin typeface="Bookman Old Style"/>
              <a:cs typeface="Bookman Old Style"/>
            </a:rPr>
            <a:t>redibility of organizational leadership</a:t>
          </a:r>
          <a:endParaRPr lang="en-US" sz="1800" b="1" kern="1200" dirty="0"/>
        </a:p>
      </dsp:txBody>
      <dsp:txXfrm>
        <a:off x="6632705" y="1645589"/>
        <a:ext cx="1938444" cy="1411265"/>
      </dsp:txXfrm>
    </dsp:sp>
    <dsp:sp modelId="{85E7A4D4-AC05-469D-A5BC-C5D91DB18515}">
      <dsp:nvSpPr>
        <dsp:cNvPr id="0" name=""/>
        <dsp:cNvSpPr/>
      </dsp:nvSpPr>
      <dsp:spPr>
        <a:xfrm>
          <a:off x="6632705" y="3081186"/>
          <a:ext cx="1938444" cy="281088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mbria"/>
              <a:cs typeface="Cambria"/>
            </a:rPr>
            <a:t>Leadership</a:t>
          </a:r>
          <a:endParaRPr lang="en-US" sz="1800" kern="1200" dirty="0">
            <a:latin typeface="Cambria"/>
            <a:cs typeface="Cambria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Cambria"/>
              <a:cs typeface="Cambria"/>
            </a:rPr>
            <a:t>Active librarians</a:t>
          </a:r>
          <a:endParaRPr lang="en-US" sz="1800" kern="1200" dirty="0">
            <a:latin typeface="Cambria"/>
            <a:cs typeface="Cambria"/>
          </a:endParaRPr>
        </a:p>
      </dsp:txBody>
      <dsp:txXfrm>
        <a:off x="6632705" y="3081186"/>
        <a:ext cx="1938444" cy="28108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C299F1-9048-A745-9336-11DDA626B397}">
      <dsp:nvSpPr>
        <dsp:cNvPr id="0" name=""/>
        <dsp:cNvSpPr/>
      </dsp:nvSpPr>
      <dsp:spPr>
        <a:xfrm>
          <a:off x="137159" y="340360"/>
          <a:ext cx="3383280" cy="3383279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Cambria"/>
              <a:cs typeface="Cambria"/>
            </a:rPr>
            <a:t>College/University mission statements</a:t>
          </a:r>
          <a:endParaRPr lang="en-US" sz="2800" kern="1200" dirty="0">
            <a:latin typeface="Cambria"/>
            <a:cs typeface="Cambria"/>
          </a:endParaRPr>
        </a:p>
      </dsp:txBody>
      <dsp:txXfrm>
        <a:off x="609599" y="739321"/>
        <a:ext cx="1950720" cy="2585357"/>
      </dsp:txXfrm>
    </dsp:sp>
    <dsp:sp modelId="{96601C99-9750-904C-9625-36F480F06074}">
      <dsp:nvSpPr>
        <dsp:cNvPr id="0" name=""/>
        <dsp:cNvSpPr/>
      </dsp:nvSpPr>
      <dsp:spPr>
        <a:xfrm>
          <a:off x="2575559" y="340360"/>
          <a:ext cx="3383280" cy="3383279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-16539272"/>
                <a:satOff val="26822"/>
                <a:lumOff val="197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alpha val="50000"/>
                <a:hueOff val="-16539272"/>
                <a:satOff val="26822"/>
                <a:lumOff val="197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Cambria"/>
              <a:cs typeface="Cambria"/>
            </a:rPr>
            <a:t>Special Collections/Archives mission statements</a:t>
          </a:r>
          <a:endParaRPr lang="en-US" sz="2800" kern="1200" dirty="0">
            <a:latin typeface="Cambria"/>
            <a:cs typeface="Cambria"/>
          </a:endParaRPr>
        </a:p>
      </dsp:txBody>
      <dsp:txXfrm>
        <a:off x="3535680" y="739321"/>
        <a:ext cx="1950720" cy="258535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0658EE-5BF3-5543-A46C-12CD220F3E11}">
      <dsp:nvSpPr>
        <dsp:cNvPr id="0" name=""/>
        <dsp:cNvSpPr/>
      </dsp:nvSpPr>
      <dsp:spPr>
        <a:xfrm>
          <a:off x="2045" y="205734"/>
          <a:ext cx="1994328" cy="79773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58%</a:t>
          </a:r>
          <a:endParaRPr lang="en-US" sz="3200" b="1" kern="1200" dirty="0"/>
        </a:p>
      </dsp:txBody>
      <dsp:txXfrm>
        <a:off x="2045" y="205734"/>
        <a:ext cx="1994328" cy="797731"/>
      </dsp:txXfrm>
    </dsp:sp>
    <dsp:sp modelId="{C0016599-9A4A-7140-95A0-BFC1A187A90B}">
      <dsp:nvSpPr>
        <dsp:cNvPr id="0" name=""/>
        <dsp:cNvSpPr/>
      </dsp:nvSpPr>
      <dsp:spPr>
        <a:xfrm>
          <a:off x="2045" y="1003465"/>
          <a:ext cx="1994328" cy="2854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Cambria"/>
              <a:cs typeface="Cambria"/>
            </a:rPr>
            <a:t>Within 1 click from the Archives main page</a:t>
          </a:r>
          <a:endParaRPr lang="en-US" sz="2800" kern="1200" dirty="0">
            <a:latin typeface="Cambria"/>
            <a:cs typeface="Cambria"/>
          </a:endParaRPr>
        </a:p>
      </dsp:txBody>
      <dsp:txXfrm>
        <a:off x="2045" y="1003465"/>
        <a:ext cx="1994328" cy="2854800"/>
      </dsp:txXfrm>
    </dsp:sp>
    <dsp:sp modelId="{A1F60FA8-8CCE-8142-A45D-190761245BE9}">
      <dsp:nvSpPr>
        <dsp:cNvPr id="0" name=""/>
        <dsp:cNvSpPr/>
      </dsp:nvSpPr>
      <dsp:spPr>
        <a:xfrm>
          <a:off x="2275579" y="205734"/>
          <a:ext cx="1994328" cy="79773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18%</a:t>
          </a:r>
          <a:endParaRPr lang="en-US" sz="3200" b="1" kern="1200" dirty="0"/>
        </a:p>
      </dsp:txBody>
      <dsp:txXfrm>
        <a:off x="2275579" y="205734"/>
        <a:ext cx="1994328" cy="797731"/>
      </dsp:txXfrm>
    </dsp:sp>
    <dsp:sp modelId="{3D361596-3F09-CC49-8AC1-5DE0902ACACF}">
      <dsp:nvSpPr>
        <dsp:cNvPr id="0" name=""/>
        <dsp:cNvSpPr/>
      </dsp:nvSpPr>
      <dsp:spPr>
        <a:xfrm>
          <a:off x="2275579" y="1003465"/>
          <a:ext cx="1994328" cy="2854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Cambria"/>
              <a:cs typeface="Cambria"/>
            </a:rPr>
            <a:t>Within 2 clicks of the Archives main page</a:t>
          </a:r>
          <a:endParaRPr lang="en-US" sz="2800" kern="1200" dirty="0">
            <a:latin typeface="Cambria"/>
            <a:cs typeface="Cambria"/>
          </a:endParaRPr>
        </a:p>
      </dsp:txBody>
      <dsp:txXfrm>
        <a:off x="2275579" y="1003465"/>
        <a:ext cx="1994328" cy="2854800"/>
      </dsp:txXfrm>
    </dsp:sp>
    <dsp:sp modelId="{5676AB43-EBF5-1643-B49E-54118D7559DB}">
      <dsp:nvSpPr>
        <dsp:cNvPr id="0" name=""/>
        <dsp:cNvSpPr/>
      </dsp:nvSpPr>
      <dsp:spPr>
        <a:xfrm>
          <a:off x="4549114" y="205734"/>
          <a:ext cx="1994328" cy="79773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18%</a:t>
          </a:r>
          <a:endParaRPr lang="en-US" sz="3200" b="1" kern="1200" dirty="0"/>
        </a:p>
      </dsp:txBody>
      <dsp:txXfrm>
        <a:off x="4549114" y="205734"/>
        <a:ext cx="1994328" cy="797731"/>
      </dsp:txXfrm>
    </dsp:sp>
    <dsp:sp modelId="{A762C55A-3587-064C-B1E1-2B19574F4FB7}">
      <dsp:nvSpPr>
        <dsp:cNvPr id="0" name=""/>
        <dsp:cNvSpPr/>
      </dsp:nvSpPr>
      <dsp:spPr>
        <a:xfrm>
          <a:off x="4549114" y="1003465"/>
          <a:ext cx="1994328" cy="2854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Cambria"/>
              <a:cs typeface="Cambria"/>
            </a:rPr>
            <a:t>Within 3 clicks from the Archives main page</a:t>
          </a:r>
          <a:endParaRPr lang="en-US" sz="2800" kern="1200" dirty="0">
            <a:latin typeface="Cambria"/>
            <a:cs typeface="Cambria"/>
          </a:endParaRPr>
        </a:p>
      </dsp:txBody>
      <dsp:txXfrm>
        <a:off x="4549114" y="1003465"/>
        <a:ext cx="1994328" cy="28548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DD0748-139B-8F4A-A6E9-9DD00862957D}">
      <dsp:nvSpPr>
        <dsp:cNvPr id="0" name=""/>
        <dsp:cNvSpPr/>
      </dsp:nvSpPr>
      <dsp:spPr>
        <a:xfrm rot="5400000">
          <a:off x="3844543" y="-1357574"/>
          <a:ext cx="1153274" cy="4161111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>
              <a:latin typeface="Cambria"/>
              <a:cs typeface="Cambria"/>
            </a:rPr>
            <a:t>59% of Alliance Special Collections/Archives do not have easily accessible mission statements online</a:t>
          </a:r>
          <a:endParaRPr lang="en-US" sz="1900" kern="1200" dirty="0"/>
        </a:p>
      </dsp:txBody>
      <dsp:txXfrm rot="-5400000">
        <a:off x="2340625" y="202642"/>
        <a:ext cx="4104813" cy="1040678"/>
      </dsp:txXfrm>
    </dsp:sp>
    <dsp:sp modelId="{05D71A90-C468-934A-A909-D170075EAE0F}">
      <dsp:nvSpPr>
        <dsp:cNvPr id="0" name=""/>
        <dsp:cNvSpPr/>
      </dsp:nvSpPr>
      <dsp:spPr>
        <a:xfrm>
          <a:off x="0" y="2184"/>
          <a:ext cx="2340624" cy="144159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Bookman Old Style"/>
              <a:cs typeface="Bookman Old Style"/>
            </a:rPr>
            <a:t>D</a:t>
          </a:r>
          <a:r>
            <a:rPr lang="en" sz="1900" kern="1200" dirty="0" smtClean="0">
              <a:latin typeface="Bookman Old Style"/>
              <a:cs typeface="Bookman Old Style"/>
            </a:rPr>
            <a:t>emonstrated performance</a:t>
          </a:r>
          <a:endParaRPr lang="en-US" sz="1900" kern="1200" dirty="0"/>
        </a:p>
      </dsp:txBody>
      <dsp:txXfrm>
        <a:off x="70373" y="72557"/>
        <a:ext cx="2199878" cy="1300846"/>
      </dsp:txXfrm>
    </dsp:sp>
    <dsp:sp modelId="{A3DE052A-63DC-5340-B144-6FEC3AA6FF8C}">
      <dsp:nvSpPr>
        <dsp:cNvPr id="0" name=""/>
        <dsp:cNvSpPr/>
      </dsp:nvSpPr>
      <dsp:spPr>
        <a:xfrm rot="5400000">
          <a:off x="3844543" y="156097"/>
          <a:ext cx="1153274" cy="4161111"/>
        </a:xfrm>
        <a:prstGeom prst="round2SameRect">
          <a:avLst/>
        </a:prstGeom>
        <a:solidFill>
          <a:schemeClr val="accent2">
            <a:tint val="40000"/>
            <a:alpha val="90000"/>
            <a:hueOff val="3296833"/>
            <a:satOff val="4387"/>
            <a:lumOff val="784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3296833"/>
              <a:satOff val="4387"/>
              <a:lumOff val="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>
              <a:latin typeface="Cambria"/>
              <a:cs typeface="Cambria"/>
            </a:rPr>
            <a:t>Of those with mission statements, many are indirectly linked on the website</a:t>
          </a:r>
          <a:endParaRPr lang="en-US" sz="1900" kern="1200" dirty="0"/>
        </a:p>
      </dsp:txBody>
      <dsp:txXfrm rot="-5400000">
        <a:off x="2340625" y="1716313"/>
        <a:ext cx="4104813" cy="1040678"/>
      </dsp:txXfrm>
    </dsp:sp>
    <dsp:sp modelId="{D8593C0A-7B9D-F144-9E1A-C4987B809B41}">
      <dsp:nvSpPr>
        <dsp:cNvPr id="0" name=""/>
        <dsp:cNvSpPr/>
      </dsp:nvSpPr>
      <dsp:spPr>
        <a:xfrm>
          <a:off x="0" y="1515856"/>
          <a:ext cx="2340624" cy="1441592"/>
        </a:xfrm>
        <a:prstGeom prst="roundRect">
          <a:avLst/>
        </a:prstGeom>
        <a:solidFill>
          <a:schemeClr val="accent2">
            <a:hueOff val="3375995"/>
            <a:satOff val="1250"/>
            <a:lumOff val="382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Bookman Old Style"/>
              <a:cs typeface="Bookman Old Style"/>
            </a:rPr>
            <a:t>C</a:t>
          </a:r>
          <a:r>
            <a:rPr lang="en" sz="1900" kern="1200" dirty="0" smtClean="0">
              <a:latin typeface="Bookman Old Style"/>
              <a:cs typeface="Bookman Old Style"/>
            </a:rPr>
            <a:t>apability to strategize</a:t>
          </a:r>
          <a:endParaRPr lang="en-US" sz="1900" kern="1200" dirty="0"/>
        </a:p>
      </dsp:txBody>
      <dsp:txXfrm>
        <a:off x="70373" y="1586229"/>
        <a:ext cx="2199878" cy="1300846"/>
      </dsp:txXfrm>
    </dsp:sp>
    <dsp:sp modelId="{96B5D801-1E3D-4043-A864-26BB0A640A09}">
      <dsp:nvSpPr>
        <dsp:cNvPr id="0" name=""/>
        <dsp:cNvSpPr/>
      </dsp:nvSpPr>
      <dsp:spPr>
        <a:xfrm rot="5400000">
          <a:off x="3844543" y="1669769"/>
          <a:ext cx="1153274" cy="4161111"/>
        </a:xfrm>
        <a:prstGeom prst="round2SameRect">
          <a:avLst/>
        </a:prstGeom>
        <a:solidFill>
          <a:schemeClr val="accent2">
            <a:tint val="40000"/>
            <a:alpha val="90000"/>
            <a:hueOff val="6593665"/>
            <a:satOff val="8774"/>
            <a:lumOff val="1569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6593665"/>
              <a:satOff val="8774"/>
              <a:lumOff val="15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>
              <a:latin typeface="Cambria"/>
              <a:cs typeface="Cambria"/>
            </a:rPr>
            <a:t>Most state WHAT they do (preserve) but not WHY (for learning, research)</a:t>
          </a:r>
          <a:endParaRPr lang="en-US" sz="1900" kern="1200" dirty="0"/>
        </a:p>
      </dsp:txBody>
      <dsp:txXfrm rot="-5400000">
        <a:off x="2340625" y="3229985"/>
        <a:ext cx="4104813" cy="1040678"/>
      </dsp:txXfrm>
    </dsp:sp>
    <dsp:sp modelId="{54D76EEC-C9F9-8847-90EC-7BAC9B859360}">
      <dsp:nvSpPr>
        <dsp:cNvPr id="0" name=""/>
        <dsp:cNvSpPr/>
      </dsp:nvSpPr>
      <dsp:spPr>
        <a:xfrm>
          <a:off x="0" y="3029529"/>
          <a:ext cx="2340624" cy="1441592"/>
        </a:xfrm>
        <a:prstGeom prst="roundRect">
          <a:avLst/>
        </a:prstGeom>
        <a:solidFill>
          <a:schemeClr val="accent2">
            <a:hueOff val="6751990"/>
            <a:satOff val="2501"/>
            <a:lumOff val="764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Bookman Old Style"/>
              <a:cs typeface="Bookman Old Style"/>
            </a:rPr>
            <a:t>C</a:t>
          </a:r>
          <a:r>
            <a:rPr lang="en" sz="1900" kern="1200" dirty="0" smtClean="0">
              <a:latin typeface="Bookman Old Style"/>
              <a:cs typeface="Bookman Old Style"/>
            </a:rPr>
            <a:t>ommunication </a:t>
          </a:r>
          <a:r>
            <a:rPr lang="en-US" sz="1900" kern="1200" dirty="0" smtClean="0">
              <a:latin typeface="Bookman Old Style"/>
              <a:cs typeface="Bookman Old Style"/>
            </a:rPr>
            <a:t>to stakeholders</a:t>
          </a:r>
          <a:endParaRPr lang="en-US" sz="1900" kern="1200" dirty="0"/>
        </a:p>
      </dsp:txBody>
      <dsp:txXfrm>
        <a:off x="70373" y="3099902"/>
        <a:ext cx="2199878" cy="130084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3070041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r>
              <a:rPr lang="en-US" sz="1000" dirty="0" smtClean="0"/>
              <a:t>Introductions</a:t>
            </a:r>
            <a:endParaRPr lang="en-US" sz="10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dirty="0" smtClean="0"/>
              <a:t>Percentage of alignment -- help with subjectivity of exercise -</a:t>
            </a:r>
          </a:p>
          <a:p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-US" dirty="0" smtClean="0"/>
              <a:t>"</a:t>
            </a:r>
            <a:r>
              <a:rPr lang="en-US" sz="1100" dirty="0" smtClean="0"/>
              <a:t>teaching</a:t>
            </a:r>
          </a:p>
          <a:p>
            <a:endParaRPr lang="en-US" dirty="0" smtClean="0"/>
          </a:p>
          <a:p>
            <a:pPr lvl="0" rtl="0">
              <a:buNone/>
            </a:pPr>
            <a:r>
              <a:rPr lang="en-US" sz="1100" dirty="0" smtClean="0"/>
              <a:t>outreach/engagement/land grant/Oregon serving</a:t>
            </a:r>
          </a:p>
          <a:p>
            <a:endParaRPr lang="en-US" dirty="0" smtClean="0"/>
          </a:p>
          <a:p>
            <a:pPr lvl="0" rtl="0">
              <a:buNone/>
            </a:pPr>
            <a:r>
              <a:rPr lang="en-US" sz="1100" dirty="0" smtClean="0"/>
              <a:t>Economic/promoting economic growth</a:t>
            </a:r>
          </a:p>
          <a:p>
            <a:endParaRPr lang="en-US" dirty="0" smtClean="0"/>
          </a:p>
          <a:p>
            <a:pPr lvl="0" rtl="0">
              <a:buNone/>
            </a:pPr>
            <a:r>
              <a:rPr lang="en-US" sz="1100" dirty="0" smtClean="0"/>
              <a:t>Cultural/social/social progress</a:t>
            </a:r>
          </a:p>
          <a:p>
            <a:endParaRPr lang="en-US" dirty="0" smtClean="0"/>
          </a:p>
          <a:p>
            <a:pPr lvl="0" rtl="0">
              <a:buNone/>
            </a:pPr>
            <a:r>
              <a:rPr lang="en-US" sz="1100" dirty="0" smtClean="0"/>
              <a:t>environment/environmental ecosystems</a:t>
            </a:r>
          </a:p>
          <a:p>
            <a:endParaRPr lang="en-US" dirty="0" smtClean="0"/>
          </a:p>
          <a:p>
            <a:pPr lvl="0" rtl="0">
              <a:buNone/>
            </a:pPr>
            <a:r>
              <a:rPr lang="en-US" sz="1100" dirty="0" smtClean="0"/>
              <a:t>competitive grads/academic excellence</a:t>
            </a:r>
          </a:p>
          <a:p>
            <a:pPr>
              <a:buNone/>
            </a:pPr>
            <a:endParaRPr lang="en-US" dirty="0" smtClean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sz="1100" dirty="0" smtClean="0"/>
              <a:t>search for new knowledge/research"</a:t>
            </a:r>
          </a:p>
          <a:p>
            <a:pPr>
              <a:buNone/>
            </a:pPr>
            <a:endParaRPr lang="en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Canned Response   and Public Serving --- 2 in alignment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dirty="0"/>
              <a:t>Staines (2009) "Towards an assessment of strategic credibility in academic libraries."  </a:t>
            </a:r>
            <a:r>
              <a:rPr lang="en" i="1" dirty="0"/>
              <a:t>Library Management</a:t>
            </a:r>
            <a:r>
              <a:rPr lang="en" dirty="0"/>
              <a:t>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dirty="0"/>
              <a:t>Study of ARL libraries</a:t>
            </a:r>
            <a:r>
              <a:rPr lang="en" dirty="0" smtClean="0"/>
              <a:t>.</a:t>
            </a:r>
            <a:r>
              <a:rPr lang="en-US" dirty="0" smtClean="0"/>
              <a:t> </a:t>
            </a:r>
            <a:r>
              <a:rPr lang="en" sz="1100" dirty="0" smtClean="0">
                <a:latin typeface="Cambria"/>
                <a:cs typeface="Cambria"/>
              </a:rPr>
              <a:t>Staines (2009)</a:t>
            </a:r>
          </a:p>
          <a:p>
            <a:pPr>
              <a:buNone/>
            </a:pPr>
            <a:endParaRPr lang="en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</a:t>
            </a:r>
            <a:r>
              <a:rPr lang="en-US" baseline="0" dirty="0" smtClean="0"/>
              <a:t> could analyze collections but unsure of how assessed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dirty="0"/>
              <a:t>Staines (2009) "Towards an assessment of strategic credibility in academic libraries."  </a:t>
            </a:r>
            <a:r>
              <a:rPr lang="en" i="1" dirty="0"/>
              <a:t>Library Management</a:t>
            </a:r>
            <a:r>
              <a:rPr lang="en" dirty="0"/>
              <a:t>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dirty="0"/>
              <a:t>Study of ARL libraries</a:t>
            </a:r>
            <a:r>
              <a:rPr lang="en" dirty="0" smtClean="0"/>
              <a:t>.</a:t>
            </a:r>
            <a:r>
              <a:rPr lang="en-US" dirty="0" smtClean="0"/>
              <a:t> </a:t>
            </a:r>
            <a:r>
              <a:rPr lang="en" sz="1100" dirty="0" smtClean="0">
                <a:latin typeface="Cambria"/>
                <a:cs typeface="Cambria"/>
              </a:rPr>
              <a:t>Staines (2009)</a:t>
            </a:r>
          </a:p>
          <a:p>
            <a:pPr>
              <a:buNone/>
            </a:pPr>
            <a:endParaRPr lang="en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 those with mission statements…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 smtClean="0">
                <a:latin typeface="Cambria"/>
                <a:cs typeface="Cambria"/>
              </a:rPr>
              <a:t>[ 50% linked within 1 click, 1 linked within 2 clicks, and 1 had no other web presence ]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 smtClean="0">
                <a:latin typeface="Cambria"/>
                <a:cs typeface="Cambria"/>
              </a:rPr>
              <a:t>Most common indirect link? </a:t>
            </a:r>
            <a:r>
              <a:rPr lang="en-US" sz="1100" i="1" dirty="0" smtClean="0">
                <a:latin typeface="Cambria"/>
                <a:cs typeface="Cambria"/>
              </a:rPr>
              <a:t> Under “Collections”</a:t>
            </a:r>
            <a:endParaRPr lang="en-US" sz="1100" dirty="0" smtClean="0">
              <a:latin typeface="Cambria"/>
              <a:cs typeface="Cambria"/>
            </a:endParaRP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We thought mission statements would be the easy part. We doubt that assessment or annual reports are necessarily listed as part of documenting performance in many libraries. 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Read WOU’s mission statement</a:t>
            </a:r>
            <a:r>
              <a:rPr lang="en-US" baseline="0" dirty="0" smtClean="0"/>
              <a:t> to compare the power of a well thought out statement: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The University Archives collects, stores, organizes, promotes and makes accessible a wide variety of records, publications, photographs, and artifacts about the history of the university.”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Cambria"/>
                <a:cs typeface="Cambria"/>
              </a:rPr>
              <a:t>Other ways currently communicating value: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975BB562-1B3C-0F4C-B8E0-FD733B388938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r>
              <a:rPr lang="en-US" dirty="0" smtClean="0"/>
              <a:t>Consider benefits of rephrasing mission around institutional mission</a:t>
            </a:r>
          </a:p>
          <a:p>
            <a:r>
              <a:rPr lang="en-US" dirty="0" smtClean="0"/>
              <a:t>Archives/Special Collections has great ideas, just need to “talk their talk”</a:t>
            </a:r>
          </a:p>
          <a:p>
            <a:r>
              <a:rPr lang="en-US" dirty="0" smtClean="0"/>
              <a:t>Place more value on these strategic documents and make more prominent in web presence</a:t>
            </a:r>
          </a:p>
          <a:p>
            <a:endParaRPr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975BB562-1B3C-0F4C-B8E0-FD733B388938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endParaRPr lang="en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dirty="0"/>
              <a:t>Some of you may be thinking -- well the Library covers my unit in the mission. Why should I be concerned what my mission statement says or even about strategic credibility.  Imagine Gov Docs with a University aligned mission statement</a:t>
            </a:r>
            <a:r>
              <a:rPr lang="en" dirty="0" smtClean="0"/>
              <a:t>.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dirty="0"/>
              <a:t>For the purposes of this presentation and intial part of the paper we are going to focus on these two areas</a:t>
            </a:r>
            <a:r>
              <a:rPr lang="en" dirty="0" smtClean="0"/>
              <a:t>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Looked at top 3, leadership is hard to quantify, will be doing interviews</a:t>
            </a:r>
            <a:r>
              <a:rPr lang="en-US" baseline="0" dirty="0" smtClean="0"/>
              <a:t> with IRB approval as next step of study</a:t>
            </a:r>
          </a:p>
          <a:p>
            <a:pPr>
              <a:buNone/>
            </a:pPr>
            <a:endParaRPr lang="e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966762-0CFF-9540-B722-0957644A8D2D}" type="datetimeFigureOut">
              <a:rPr lang="en-US" smtClean="0"/>
              <a:pPr/>
              <a:t>7/9/12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74CB06-35FC-DE48-9522-55A8CAAA734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rgbClr val="000000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rgbClr val="000000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rgbClr val="000000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rgbClr val="000000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rgbClr val="000000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62" r:id="rId7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oregonstate.edu/main/mission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archives.library.oregonstate.edu/handbook/chapter4/mission.html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4" Type="http://schemas.openxmlformats.org/officeDocument/2006/relationships/diagramLayout" Target="../diagrams/layout6.xml"/><Relationship Id="rId5" Type="http://schemas.openxmlformats.org/officeDocument/2006/relationships/diagramQuickStyle" Target="../diagrams/quickStyle6.xml"/><Relationship Id="rId6" Type="http://schemas.openxmlformats.org/officeDocument/2006/relationships/diagramColors" Target="../diagrams/colors6.xml"/><Relationship Id="rId7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4" Type="http://schemas.openxmlformats.org/officeDocument/2006/relationships/diagramLayout" Target="../diagrams/layout7.xml"/><Relationship Id="rId5" Type="http://schemas.openxmlformats.org/officeDocument/2006/relationships/diagramQuickStyle" Target="../diagrams/quickStyle7.xml"/><Relationship Id="rId6" Type="http://schemas.openxmlformats.org/officeDocument/2006/relationships/diagramColors" Target="../diagrams/colors7.xml"/><Relationship Id="rId7" Type="http://schemas.microsoft.com/office/2007/relationships/diagramDrawing" Target="../diagrams/drawing7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johnkay/3539939004/" TargetMode="External"/><Relationship Id="rId4" Type="http://schemas.openxmlformats.org/officeDocument/2006/relationships/hyperlink" Target="http://www.delivermagazine.com/2011/04/are-you-optimized-to-the-max/" TargetMode="External"/><Relationship Id="rId5" Type="http://schemas.openxmlformats.org/officeDocument/2006/relationships/hyperlink" Target="http://office.microsoft.com/en-us/images/results.aspx?ex=2&amp;qu=newsting%23ai:MP900443047%7Cmt:0%7C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ctrTitle"/>
          </p:nvPr>
        </p:nvSpPr>
        <p:spPr>
          <a:xfrm>
            <a:off x="177585" y="980894"/>
            <a:ext cx="4618800" cy="2523738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sz="3800" dirty="0">
                <a:latin typeface="Cambria"/>
                <a:cs typeface="Cambria"/>
              </a:rPr>
              <a:t>Assessing the Strategic Credibility </a:t>
            </a:r>
            <a:r>
              <a:rPr lang="en-US" sz="3800" dirty="0" smtClean="0">
                <a:latin typeface="Cambria"/>
                <a:cs typeface="Cambria"/>
              </a:rPr>
              <a:t/>
            </a:r>
            <a:br>
              <a:rPr lang="en-US" sz="3800" dirty="0" smtClean="0">
                <a:latin typeface="Cambria"/>
                <a:cs typeface="Cambria"/>
              </a:rPr>
            </a:br>
            <a:r>
              <a:rPr lang="en" sz="3800" dirty="0" smtClean="0">
                <a:latin typeface="Cambria"/>
                <a:cs typeface="Cambria"/>
              </a:rPr>
              <a:t>of Special </a:t>
            </a:r>
            <a:r>
              <a:rPr lang="en" sz="3800" dirty="0">
                <a:latin typeface="Cambria"/>
                <a:cs typeface="Cambria"/>
              </a:rPr>
              <a:t>Collections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177585" y="3591637"/>
            <a:ext cx="4618499" cy="1723518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sz="2200" dirty="0">
                <a:solidFill>
                  <a:schemeClr val="tx1"/>
                </a:solidFill>
                <a:latin typeface="Cambria"/>
                <a:cs typeface="Cambria"/>
              </a:rPr>
              <a:t>Erin </a:t>
            </a:r>
            <a:r>
              <a:rPr lang="en" sz="2200" dirty="0" smtClean="0">
                <a:solidFill>
                  <a:schemeClr val="tx1"/>
                </a:solidFill>
                <a:latin typeface="Cambria"/>
                <a:cs typeface="Cambria"/>
              </a:rPr>
              <a:t>Passehl</a:t>
            </a:r>
            <a:endParaRPr lang="en-US" sz="2200" dirty="0" smtClean="0">
              <a:solidFill>
                <a:schemeClr val="tx1"/>
              </a:solidFill>
              <a:latin typeface="Cambria"/>
              <a:cs typeface="Cambria"/>
            </a:endParaRPr>
          </a:p>
          <a:p>
            <a:pPr lvl="0" rtl="0">
              <a:buNone/>
            </a:pPr>
            <a:r>
              <a:rPr lang="en" sz="2200" dirty="0" smtClean="0">
                <a:solidFill>
                  <a:schemeClr val="tx1"/>
                </a:solidFill>
                <a:latin typeface="Cambria"/>
                <a:cs typeface="Cambria"/>
              </a:rPr>
              <a:t>Western </a:t>
            </a:r>
            <a:r>
              <a:rPr lang="en" sz="2200" dirty="0">
                <a:solidFill>
                  <a:schemeClr val="tx1"/>
                </a:solidFill>
                <a:latin typeface="Cambria"/>
                <a:cs typeface="Cambria"/>
              </a:rPr>
              <a:t>Oregon </a:t>
            </a:r>
            <a:r>
              <a:rPr lang="en" sz="2200" dirty="0" smtClean="0">
                <a:solidFill>
                  <a:schemeClr val="tx1"/>
                </a:solidFill>
                <a:latin typeface="Cambria"/>
                <a:cs typeface="Cambria"/>
              </a:rPr>
              <a:t>University</a:t>
            </a:r>
            <a:endParaRPr lang="en-US" sz="2200" dirty="0" smtClean="0">
              <a:solidFill>
                <a:schemeClr val="tx1"/>
              </a:solidFill>
              <a:latin typeface="Cambria"/>
              <a:cs typeface="Cambria"/>
            </a:endParaRPr>
          </a:p>
          <a:p>
            <a:pPr lvl="0" rtl="0">
              <a:buNone/>
            </a:pPr>
            <a:endParaRPr lang="en" sz="1200" dirty="0">
              <a:solidFill>
                <a:schemeClr val="tx1"/>
              </a:solidFill>
              <a:latin typeface="Cambria"/>
              <a:cs typeface="Cambria"/>
            </a:endParaRPr>
          </a:p>
          <a:p>
            <a:pPr>
              <a:buNone/>
            </a:pPr>
            <a:r>
              <a:rPr lang="en" sz="2200" dirty="0">
                <a:solidFill>
                  <a:schemeClr val="tx1"/>
                </a:solidFill>
                <a:latin typeface="Cambria"/>
                <a:cs typeface="Cambria"/>
              </a:rPr>
              <a:t>Rick </a:t>
            </a:r>
            <a:r>
              <a:rPr lang="en" sz="2200" dirty="0" smtClean="0">
                <a:solidFill>
                  <a:schemeClr val="tx1"/>
                </a:solidFill>
                <a:latin typeface="Cambria"/>
                <a:cs typeface="Cambria"/>
              </a:rPr>
              <a:t>Stoddart</a:t>
            </a:r>
            <a:endParaRPr lang="en-US" sz="2200" dirty="0" smtClean="0">
              <a:solidFill>
                <a:schemeClr val="tx1"/>
              </a:solidFill>
              <a:latin typeface="Cambria"/>
              <a:cs typeface="Cambria"/>
            </a:endParaRPr>
          </a:p>
          <a:p>
            <a:pPr>
              <a:buNone/>
            </a:pPr>
            <a:r>
              <a:rPr lang="en" sz="2200" dirty="0" smtClean="0">
                <a:solidFill>
                  <a:schemeClr val="tx1"/>
                </a:solidFill>
                <a:latin typeface="Cambria"/>
                <a:cs typeface="Cambria"/>
              </a:rPr>
              <a:t>Oregon </a:t>
            </a:r>
            <a:r>
              <a:rPr lang="en" sz="2200" dirty="0">
                <a:solidFill>
                  <a:schemeClr val="tx1"/>
                </a:solidFill>
                <a:latin typeface="Cambria"/>
                <a:cs typeface="Cambria"/>
              </a:rPr>
              <a:t>State University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6927" y="5587216"/>
            <a:ext cx="4459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mbria"/>
                <a:cs typeface="Cambria"/>
              </a:rPr>
              <a:t>AAAS Pacific Division Meeting</a:t>
            </a:r>
          </a:p>
          <a:p>
            <a:pPr algn="ctr"/>
            <a:r>
              <a:rPr lang="en-US" sz="1800" dirty="0" smtClean="0">
                <a:latin typeface="Cambria"/>
                <a:cs typeface="Cambria"/>
              </a:rPr>
              <a:t>Boise, ID</a:t>
            </a:r>
          </a:p>
          <a:p>
            <a:pPr algn="ctr"/>
            <a:r>
              <a:rPr lang="en-US" sz="1800" dirty="0" smtClean="0">
                <a:latin typeface="Cambria"/>
                <a:cs typeface="Cambria"/>
              </a:rPr>
              <a:t>June 25, 2012</a:t>
            </a:r>
            <a:endParaRPr lang="en-US" sz="1800" dirty="0">
              <a:latin typeface="Cambria"/>
              <a:cs typeface="Cambri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 l="15888" r="16324"/>
          <a:stretch>
            <a:fillRect/>
          </a:stretch>
        </p:blipFill>
        <p:spPr>
          <a:xfrm>
            <a:off x="5135733" y="684276"/>
            <a:ext cx="3553454" cy="55364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457200" y="679004"/>
            <a:ext cx="8229600" cy="738633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-US" dirty="0" smtClean="0">
                <a:latin typeface="Cambria"/>
                <a:cs typeface="Cambria"/>
              </a:rPr>
              <a:t>Our paper f</a:t>
            </a:r>
            <a:r>
              <a:rPr lang="en" dirty="0" smtClean="0">
                <a:latin typeface="Cambria"/>
                <a:cs typeface="Cambria"/>
              </a:rPr>
              <a:t>ocus</a:t>
            </a:r>
            <a:r>
              <a:rPr lang="en-US" dirty="0" smtClean="0">
                <a:latin typeface="Cambria"/>
                <a:cs typeface="Cambria"/>
              </a:rPr>
              <a:t>es on</a:t>
            </a:r>
            <a:endParaRPr lang="en" dirty="0">
              <a:latin typeface="Cambria"/>
              <a:cs typeface="Cambria"/>
            </a:endParaRPr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170342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514350" indent="-514350"/>
            <a:r>
              <a:rPr lang="en" sz="2800" b="1" dirty="0" smtClean="0">
                <a:latin typeface="Cambria"/>
                <a:cs typeface="Cambria"/>
              </a:rPr>
              <a:t>Demonstrated Performance</a:t>
            </a:r>
            <a:r>
              <a:rPr lang="en-US" sz="2800" b="1" dirty="0" smtClean="0">
                <a:latin typeface="Cambria"/>
                <a:cs typeface="Cambria"/>
              </a:rPr>
              <a:t> (evidence)</a:t>
            </a:r>
          </a:p>
          <a:p>
            <a:pPr marL="514350" indent="-514350"/>
            <a:r>
              <a:rPr lang="en" sz="2800" b="1" dirty="0" smtClean="0">
                <a:latin typeface="Cambria"/>
                <a:cs typeface="Cambria"/>
              </a:rPr>
              <a:t>Capability </a:t>
            </a:r>
            <a:r>
              <a:rPr lang="en" sz="2800" b="1" dirty="0">
                <a:latin typeface="Cambria"/>
                <a:cs typeface="Cambria"/>
              </a:rPr>
              <a:t>to </a:t>
            </a:r>
            <a:r>
              <a:rPr lang="en" sz="2800" b="1" dirty="0" smtClean="0">
                <a:latin typeface="Cambria"/>
                <a:cs typeface="Cambria"/>
              </a:rPr>
              <a:t>Strategize</a:t>
            </a:r>
            <a:r>
              <a:rPr lang="en-US" sz="2800" b="1" dirty="0" smtClean="0">
                <a:latin typeface="Cambria"/>
                <a:cs typeface="Cambria"/>
              </a:rPr>
              <a:t> (evidence)</a:t>
            </a:r>
          </a:p>
          <a:p>
            <a:pPr marL="514350" indent="-514350"/>
            <a:r>
              <a:rPr lang="en" sz="2800" b="1" dirty="0" smtClean="0">
                <a:latin typeface="Cambria"/>
                <a:cs typeface="Cambria"/>
              </a:rPr>
              <a:t>Communication to Stakeholders</a:t>
            </a:r>
            <a:r>
              <a:rPr lang="en-US" sz="2800" b="1" dirty="0" smtClean="0">
                <a:latin typeface="Cambria"/>
                <a:cs typeface="Cambria"/>
              </a:rPr>
              <a:t> (action/use)</a:t>
            </a:r>
            <a:endParaRPr lang="en" sz="2800" b="1" dirty="0">
              <a:latin typeface="Cambria"/>
              <a:cs typeface="Cambria"/>
            </a:endParaRPr>
          </a:p>
          <a:p>
            <a:r>
              <a:rPr lang="en-US" sz="2800" dirty="0" smtClean="0">
                <a:latin typeface="Cambria"/>
                <a:cs typeface="Cambria"/>
              </a:rPr>
              <a:t>  </a:t>
            </a:r>
            <a:r>
              <a:rPr lang="en" sz="2800" dirty="0" smtClean="0">
                <a:latin typeface="Cambria"/>
                <a:cs typeface="Cambria"/>
              </a:rPr>
              <a:t>Leadership</a:t>
            </a:r>
            <a:r>
              <a:rPr lang="en-US" sz="2800" dirty="0" smtClean="0">
                <a:latin typeface="Cambria"/>
                <a:cs typeface="Cambria"/>
              </a:rPr>
              <a:t> (who)</a:t>
            </a:r>
          </a:p>
          <a:p>
            <a:pPr lvl="0" rtl="0">
              <a:buNone/>
            </a:pPr>
            <a:endParaRPr lang="en-US" sz="2800" dirty="0" smtClean="0">
              <a:latin typeface="Cambria"/>
              <a:cs typeface="Cambria"/>
            </a:endParaRPr>
          </a:p>
          <a:p>
            <a:pPr lvl="0" rtl="0">
              <a:buNone/>
            </a:pPr>
            <a:r>
              <a:rPr lang="en-US" sz="2800" dirty="0" smtClean="0">
                <a:latin typeface="Cambria"/>
                <a:cs typeface="Cambria"/>
              </a:rPr>
              <a:t>*A note on subjectivity</a:t>
            </a:r>
          </a:p>
          <a:p>
            <a:pPr lvl="0" rtl="0">
              <a:buNone/>
            </a:pPr>
            <a:endParaRPr lang="en-US" sz="2800" dirty="0" smtClean="0">
              <a:latin typeface="Cambria"/>
              <a:cs typeface="Cambria"/>
            </a:endParaRPr>
          </a:p>
          <a:p>
            <a:pPr lvl="0" rtl="0">
              <a:buNone/>
            </a:pPr>
            <a:endParaRPr lang="en" sz="2800" dirty="0">
              <a:latin typeface="Cambria"/>
              <a:cs typeface="Cambria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212"/>
            <a:ext cx="8229600" cy="1143000"/>
          </a:xfrm>
        </p:spPr>
        <p:txBody>
          <a:bodyPr/>
          <a:lstStyle/>
          <a:p>
            <a:pPr algn="ctr"/>
            <a:r>
              <a:rPr lang="en-US" sz="2800" dirty="0" smtClean="0">
                <a:latin typeface="Cambria"/>
                <a:cs typeface="Cambria"/>
              </a:rPr>
              <a:t>Methodology: Population</a:t>
            </a:r>
            <a:br>
              <a:rPr lang="en-US" sz="2800" dirty="0" smtClean="0">
                <a:latin typeface="Cambria"/>
                <a:cs typeface="Cambria"/>
              </a:rPr>
            </a:br>
            <a:r>
              <a:rPr lang="en-US" sz="2800" dirty="0" smtClean="0">
                <a:latin typeface="Cambria"/>
                <a:cs typeface="Cambria"/>
              </a:rPr>
              <a:t>Orbis Cascade Alliance </a:t>
            </a:r>
            <a:br>
              <a:rPr lang="en-US" sz="2800" dirty="0" smtClean="0">
                <a:latin typeface="Cambria"/>
                <a:cs typeface="Cambria"/>
              </a:rPr>
            </a:br>
            <a:r>
              <a:rPr lang="en-US" sz="2400" dirty="0" smtClean="0">
                <a:latin typeface="Cambria"/>
                <a:cs typeface="Cambria"/>
              </a:rPr>
              <a:t>(by institution type)</a:t>
            </a:r>
            <a:endParaRPr lang="en-US" sz="2400" dirty="0">
              <a:latin typeface="Cambria"/>
              <a:cs typeface="Cambria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457200" y="1153258"/>
          <a:ext cx="8229600" cy="5517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1127222" y="482685"/>
            <a:ext cx="6992751" cy="738633"/>
          </a:xfrm>
          <a:prstGeom prst="rect">
            <a:avLst/>
          </a:prstGeom>
        </p:spPr>
        <p:txBody>
          <a:bodyPr wrap="square"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-US" dirty="0" smtClean="0">
                <a:latin typeface="Cambria"/>
                <a:cs typeface="Cambria"/>
              </a:rPr>
              <a:t>Strategic Planning</a:t>
            </a:r>
            <a:r>
              <a:rPr lang="en" dirty="0" smtClean="0">
                <a:latin typeface="Cambria"/>
                <a:cs typeface="Cambria"/>
              </a:rPr>
              <a:t>: </a:t>
            </a:r>
            <a:r>
              <a:rPr lang="en" dirty="0">
                <a:latin typeface="Cambria"/>
                <a:cs typeface="Cambria"/>
              </a:rPr>
              <a:t>Population</a:t>
            </a:r>
          </a:p>
        </p:txBody>
      </p:sp>
      <p:graphicFrame>
        <p:nvGraphicFramePr>
          <p:cNvPr id="8" name="Chart 7"/>
          <p:cNvGraphicFramePr/>
          <p:nvPr/>
        </p:nvGraphicFramePr>
        <p:xfrm>
          <a:off x="573074" y="1982667"/>
          <a:ext cx="7945581" cy="5978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657"/>
            <a:ext cx="8229600" cy="1143000"/>
          </a:xfrm>
        </p:spPr>
        <p:txBody>
          <a:bodyPr/>
          <a:lstStyle/>
          <a:p>
            <a:pPr algn="ctr"/>
            <a:r>
              <a:rPr lang="en-US" dirty="0" smtClean="0">
                <a:latin typeface="Cambria"/>
                <a:cs typeface="Cambria"/>
              </a:rPr>
              <a:t>Who had mission statements?</a:t>
            </a:r>
            <a:br>
              <a:rPr lang="en-US" dirty="0" smtClean="0">
                <a:latin typeface="Cambria"/>
                <a:cs typeface="Cambria"/>
              </a:rPr>
            </a:br>
            <a:r>
              <a:rPr lang="en-US" sz="3200" dirty="0" smtClean="0">
                <a:solidFill>
                  <a:srgbClr val="A04DA3"/>
                </a:solidFill>
                <a:latin typeface="Cambria"/>
                <a:cs typeface="Cambria"/>
              </a:rPr>
              <a:t>[only 13 out of 37]</a:t>
            </a:r>
            <a:endParaRPr lang="en-US" sz="3200" dirty="0">
              <a:solidFill>
                <a:srgbClr val="A04DA3"/>
              </a:solidFill>
              <a:latin typeface="Cambria"/>
              <a:cs typeface="Cambria"/>
            </a:endParaRPr>
          </a:p>
        </p:txBody>
      </p:sp>
      <p:graphicFrame>
        <p:nvGraphicFramePr>
          <p:cNvPr id="8" name="Chart 7"/>
          <p:cNvGraphicFramePr/>
          <p:nvPr/>
        </p:nvGraphicFramePr>
        <p:xfrm>
          <a:off x="1096115" y="1397000"/>
          <a:ext cx="7162801" cy="5186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550169"/>
            <a:ext cx="8229600" cy="738633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dirty="0" smtClean="0">
                <a:latin typeface="Cambria"/>
                <a:cs typeface="Cambria"/>
              </a:rPr>
              <a:t>Methodology</a:t>
            </a:r>
            <a:r>
              <a:rPr lang="en-US" dirty="0" smtClean="0">
                <a:latin typeface="Cambria"/>
                <a:cs typeface="Cambria"/>
              </a:rPr>
              <a:t> for “strategic planning”</a:t>
            </a:r>
            <a:endParaRPr lang="en" dirty="0">
              <a:latin typeface="Cambria"/>
              <a:cs typeface="Cambria"/>
            </a:endParaRP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78201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dirty="0">
                <a:latin typeface="Cambria"/>
                <a:cs typeface="Cambria"/>
              </a:rPr>
              <a:t>Individually examined </a:t>
            </a:r>
            <a:r>
              <a:rPr lang="en-US" dirty="0" smtClean="0">
                <a:latin typeface="Cambria"/>
                <a:cs typeface="Cambria"/>
              </a:rPr>
              <a:t>College/</a:t>
            </a:r>
            <a:r>
              <a:rPr lang="en" dirty="0" smtClean="0">
                <a:latin typeface="Cambria"/>
                <a:cs typeface="Cambria"/>
              </a:rPr>
              <a:t>University</a:t>
            </a:r>
            <a:r>
              <a:rPr lang="en-US" dirty="0" smtClean="0">
                <a:latin typeface="Cambria"/>
                <a:cs typeface="Cambria"/>
              </a:rPr>
              <a:t> mission statements </a:t>
            </a:r>
            <a:r>
              <a:rPr lang="en" dirty="0" smtClean="0">
                <a:latin typeface="Cambria"/>
                <a:cs typeface="Cambria"/>
              </a:rPr>
              <a:t>for </a:t>
            </a:r>
            <a:r>
              <a:rPr lang="en" dirty="0">
                <a:latin typeface="Cambria"/>
                <a:cs typeface="Cambria"/>
              </a:rPr>
              <a:t>themes</a:t>
            </a:r>
          </a:p>
          <a:p>
            <a:pPr marL="914400" lvl="1" indent="-381000" rtl="0"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-US" dirty="0" smtClean="0">
                <a:latin typeface="Cambria"/>
                <a:cs typeface="Cambria"/>
              </a:rPr>
              <a:t>D</a:t>
            </a:r>
            <a:r>
              <a:rPr lang="en" dirty="0" smtClean="0">
                <a:latin typeface="Cambria"/>
                <a:cs typeface="Cambria"/>
              </a:rPr>
              <a:t>iscussed </a:t>
            </a:r>
            <a:r>
              <a:rPr lang="en" dirty="0">
                <a:latin typeface="Cambria"/>
                <a:cs typeface="Cambria"/>
              </a:rPr>
              <a:t>findings and reached consensus</a:t>
            </a:r>
          </a:p>
          <a:p>
            <a:pPr marL="457200" lvl="0" indent="-4191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dirty="0">
                <a:latin typeface="Cambria"/>
                <a:cs typeface="Cambria"/>
              </a:rPr>
              <a:t>Invidividually examined </a:t>
            </a:r>
            <a:r>
              <a:rPr lang="en" dirty="0" smtClean="0">
                <a:latin typeface="Cambria"/>
                <a:cs typeface="Cambria"/>
              </a:rPr>
              <a:t>Special Collections</a:t>
            </a:r>
            <a:r>
              <a:rPr lang="en-US" dirty="0" smtClean="0">
                <a:latin typeface="Cambria"/>
                <a:cs typeface="Cambria"/>
              </a:rPr>
              <a:t>/Archives mission statements</a:t>
            </a:r>
            <a:endParaRPr lang="en" dirty="0">
              <a:latin typeface="Cambria"/>
              <a:cs typeface="Cambria"/>
            </a:endParaRPr>
          </a:p>
          <a:p>
            <a:pPr marL="914400" lvl="1" indent="-381000" rtl="0"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-US" dirty="0" smtClean="0">
                <a:latin typeface="Cambria"/>
                <a:cs typeface="Cambria"/>
              </a:rPr>
              <a:t>Included multiple departments at one institution if they had mission statements (N=18, not 13)</a:t>
            </a:r>
          </a:p>
          <a:p>
            <a:pPr marL="914400" lvl="1" indent="-381000">
              <a:buSzPct val="80000"/>
            </a:pPr>
            <a:r>
              <a:rPr lang="en-US" dirty="0" smtClean="0">
                <a:latin typeface="Cambria"/>
                <a:cs typeface="Cambria"/>
              </a:rPr>
              <a:t>D</a:t>
            </a:r>
            <a:r>
              <a:rPr lang="en" dirty="0" smtClean="0">
                <a:latin typeface="Cambria"/>
                <a:cs typeface="Cambria"/>
              </a:rPr>
              <a:t>iscussed findings and reached consensus</a:t>
            </a:r>
            <a:endParaRPr lang="en" dirty="0">
              <a:latin typeface="Cambria"/>
              <a:cs typeface="Cambria"/>
            </a:endParaRPr>
          </a:p>
          <a:p>
            <a:pPr marL="457200" lvl="0" indent="-4191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-US" dirty="0" smtClean="0">
                <a:latin typeface="Cambria"/>
                <a:cs typeface="Cambria"/>
              </a:rPr>
              <a:t>Negotiated </a:t>
            </a:r>
            <a:r>
              <a:rPr lang="en" dirty="0" smtClean="0">
                <a:latin typeface="Cambria"/>
                <a:cs typeface="Cambria"/>
              </a:rPr>
              <a:t>common themes </a:t>
            </a:r>
            <a:r>
              <a:rPr lang="en-US" dirty="0" smtClean="0">
                <a:latin typeface="Cambria"/>
                <a:cs typeface="Cambria"/>
              </a:rPr>
              <a:t>(how well aligned)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457200" y="679004"/>
            <a:ext cx="8229600" cy="738633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-US" dirty="0" smtClean="0">
                <a:latin typeface="Cambria"/>
                <a:cs typeface="Cambria"/>
              </a:rPr>
              <a:t>Example: </a:t>
            </a:r>
            <a:r>
              <a:rPr lang="en" dirty="0" smtClean="0">
                <a:latin typeface="Cambria"/>
                <a:cs typeface="Cambria"/>
              </a:rPr>
              <a:t>OS</a:t>
            </a:r>
            <a:r>
              <a:rPr lang="en-US" dirty="0" smtClean="0">
                <a:latin typeface="Cambria"/>
                <a:cs typeface="Cambria"/>
              </a:rPr>
              <a:t>U</a:t>
            </a:r>
            <a:r>
              <a:rPr lang="en" dirty="0" smtClean="0">
                <a:latin typeface="Cambria"/>
                <a:cs typeface="Cambria"/>
              </a:rPr>
              <a:t> </a:t>
            </a:r>
            <a:r>
              <a:rPr lang="en" dirty="0">
                <a:latin typeface="Cambria"/>
                <a:cs typeface="Cambria"/>
              </a:rPr>
              <a:t>Mission Statement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5305329" cy="4293453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sz="2400" dirty="0">
                <a:solidFill>
                  <a:schemeClr val="tx1"/>
                </a:solidFill>
                <a:latin typeface="Cambria"/>
                <a:cs typeface="Cambria"/>
              </a:rPr>
              <a:t>"As a land grant institution committed to teaching, research, and outreach and engagement, Oregon State University promotes economic, social, cultural and environmental progress for the people of Oregon, the nation and the </a:t>
            </a:r>
            <a:r>
              <a:rPr lang="en" sz="2400" dirty="0" smtClean="0">
                <a:solidFill>
                  <a:schemeClr val="tx1"/>
                </a:solidFill>
                <a:latin typeface="Cambria"/>
                <a:cs typeface="Cambria"/>
              </a:rPr>
              <a:t>world…</a:t>
            </a:r>
            <a:r>
              <a:rPr lang="en-US" sz="2400" dirty="0" smtClean="0">
                <a:solidFill>
                  <a:schemeClr val="tx1"/>
                </a:solidFill>
                <a:latin typeface="Cambria"/>
                <a:cs typeface="Cambria"/>
              </a:rPr>
              <a:t>”</a:t>
            </a:r>
            <a:endParaRPr lang="en" sz="2400" dirty="0">
              <a:solidFill>
                <a:schemeClr val="tx1"/>
              </a:solidFill>
              <a:latin typeface="Cambria"/>
              <a:cs typeface="Cambria"/>
            </a:endParaRPr>
          </a:p>
          <a:p>
            <a:endParaRPr dirty="0">
              <a:solidFill>
                <a:schemeClr val="tx1"/>
              </a:solidFill>
              <a:latin typeface="Cambria"/>
              <a:cs typeface="Cambria"/>
            </a:endParaRPr>
          </a:p>
          <a:p>
            <a:pPr lvl="0" rtl="0">
              <a:buNone/>
            </a:pPr>
            <a:r>
              <a:rPr lang="en" sz="2400" dirty="0">
                <a:solidFill>
                  <a:schemeClr val="tx1"/>
                </a:solidFill>
                <a:latin typeface="Cambria"/>
                <a:cs typeface="Cambria"/>
                <a:hlinkClick r:id="rId3"/>
              </a:rPr>
              <a:t>http://</a:t>
            </a:r>
            <a:r>
              <a:rPr lang="en" sz="2400" dirty="0" smtClean="0">
                <a:solidFill>
                  <a:schemeClr val="tx1"/>
                </a:solidFill>
                <a:latin typeface="Cambria"/>
                <a:cs typeface="Cambria"/>
                <a:hlinkClick r:id="rId3"/>
              </a:rPr>
              <a:t>oregonstate.edu/main/mission</a:t>
            </a:r>
            <a:r>
              <a:rPr lang="en-US" sz="2400" dirty="0" smtClean="0">
                <a:solidFill>
                  <a:schemeClr val="tx1"/>
                </a:solidFill>
                <a:latin typeface="Cambria"/>
                <a:cs typeface="Cambria"/>
              </a:rPr>
              <a:t> </a:t>
            </a:r>
            <a:endParaRPr lang="en" sz="2400" dirty="0">
              <a:solidFill>
                <a:schemeClr val="tx1"/>
              </a:solidFill>
              <a:latin typeface="Cambria"/>
              <a:cs typeface="Cambria"/>
            </a:endParaRPr>
          </a:p>
          <a:p>
            <a:endParaRPr dirty="0">
              <a:solidFill>
                <a:schemeClr val="tx1"/>
              </a:solidFill>
              <a:latin typeface="Cambria"/>
              <a:cs typeface="Cambri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98789" y="1600200"/>
            <a:ext cx="2688011" cy="34163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>
                <a:latin typeface="Cambria"/>
                <a:cs typeface="Cambria"/>
              </a:rPr>
              <a:t> Teaching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Cambria"/>
                <a:cs typeface="Cambria"/>
              </a:rPr>
              <a:t> Outreach/engagement/land grant/Oregon serving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Cambria"/>
                <a:cs typeface="Cambria"/>
              </a:rPr>
              <a:t> Economic/promoting economic growth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Cambria"/>
                <a:cs typeface="Cambria"/>
              </a:rPr>
              <a:t> Cultural/social/social progress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Cambria"/>
                <a:cs typeface="Cambria"/>
              </a:rPr>
              <a:t> Competitive grads/academic excellence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Cambria"/>
                <a:cs typeface="Cambria"/>
              </a:rPr>
              <a:t> Search for new knowledge/research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457200" y="679004"/>
            <a:ext cx="8229600" cy="738633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dirty="0">
                <a:latin typeface="Cambria"/>
                <a:cs typeface="Cambria"/>
              </a:rPr>
              <a:t>Example OSU: Archives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857884" y="1857898"/>
            <a:ext cx="4517031" cy="3004382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lvl="0" rtl="0"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lang="en" sz="1800" b="1" dirty="0">
                <a:latin typeface="Cambria"/>
                <a:cs typeface="Cambria"/>
              </a:rPr>
              <a:t>Mission Statement and Access Policy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dirty="0">
                <a:latin typeface="Cambria"/>
                <a:cs typeface="Cambria"/>
              </a:rPr>
              <a:t>The University Archives is authorized to collect, describe, preserve, make accessible to the public, and display historical records created or received in connection with the transaction of University affairs</a:t>
            </a:r>
            <a:r>
              <a:rPr lang="en" sz="1800" dirty="0" smtClean="0">
                <a:latin typeface="Cambria"/>
                <a:cs typeface="Cambria"/>
              </a:rPr>
              <a:t>.</a:t>
            </a:r>
            <a:endParaRPr lang="en-US" sz="1800" dirty="0" smtClean="0">
              <a:latin typeface="Cambria"/>
              <a:cs typeface="Cambria"/>
            </a:endParaRPr>
          </a:p>
          <a:p>
            <a:endParaRPr dirty="0">
              <a:latin typeface="Cambria"/>
              <a:cs typeface="Cambri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83695" y="2436759"/>
            <a:ext cx="2288769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>
                <a:latin typeface="Cambria"/>
                <a:cs typeface="Cambria"/>
              </a:rPr>
              <a:t>  Canned language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Cambria"/>
                <a:cs typeface="Cambria"/>
              </a:rPr>
              <a:t>  Historical records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Cambria"/>
                <a:cs typeface="Cambria"/>
              </a:rPr>
              <a:t>  Internal serving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1009643" y="5487131"/>
            <a:ext cx="71117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Cambria"/>
                <a:cs typeface="Cambria"/>
                <a:hlinkClick r:id="rId3"/>
              </a:rPr>
              <a:t>http://archives.library.oregonstate.edu/handbook/chapter4/mission.html</a:t>
            </a:r>
            <a:r>
              <a:rPr lang="en-US" sz="2000" dirty="0" smtClean="0">
                <a:latin typeface="Cambria"/>
                <a:cs typeface="Cambria"/>
              </a:rPr>
              <a:t> </a:t>
            </a:r>
            <a:endParaRPr lang="en-US" sz="2000" dirty="0">
              <a:latin typeface="Cambria"/>
              <a:cs typeface="Cambria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7200" y="1324697"/>
            <a:ext cx="8229600" cy="530483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757"/>
            <a:ext cx="8229600" cy="1143000"/>
          </a:xfrm>
        </p:spPr>
        <p:txBody>
          <a:bodyPr/>
          <a:lstStyle/>
          <a:p>
            <a:pPr algn="ctr"/>
            <a:r>
              <a:rPr lang="en-US" sz="3000" dirty="0" smtClean="0">
                <a:latin typeface="Cambria"/>
                <a:cs typeface="Cambria"/>
              </a:rPr>
              <a:t>What are most archives/special collections mission statements saying?</a:t>
            </a:r>
            <a:endParaRPr lang="en-US" sz="3000" dirty="0">
              <a:latin typeface="Cambria"/>
              <a:cs typeface="Cambria"/>
            </a:endParaRPr>
          </a:p>
        </p:txBody>
      </p:sp>
      <p:pic>
        <p:nvPicPr>
          <p:cNvPr id="8" name="Picture 7" descr="strategic-wordle-light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70" y="526660"/>
            <a:ext cx="887505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5757"/>
            <a:ext cx="8229600" cy="1143000"/>
          </a:xfrm>
        </p:spPr>
        <p:txBody>
          <a:bodyPr/>
          <a:lstStyle/>
          <a:p>
            <a:pPr algn="ctr"/>
            <a:r>
              <a:rPr lang="en-US" sz="3200" dirty="0" smtClean="0">
                <a:latin typeface="Cambria"/>
                <a:cs typeface="Cambria"/>
              </a:rPr>
              <a:t>Overall Special Collections/Archives Alignment with </a:t>
            </a:r>
            <a:br>
              <a:rPr lang="en-US" sz="3200" dirty="0" smtClean="0">
                <a:latin typeface="Cambria"/>
                <a:cs typeface="Cambria"/>
              </a:rPr>
            </a:br>
            <a:r>
              <a:rPr lang="en-US" sz="3200" dirty="0" smtClean="0">
                <a:latin typeface="Cambria"/>
                <a:cs typeface="Cambria"/>
              </a:rPr>
              <a:t>College/University Mission</a:t>
            </a:r>
            <a:endParaRPr lang="en-US" sz="3200" dirty="0">
              <a:latin typeface="Cambria"/>
              <a:cs typeface="Cambria"/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855192" y="2222500"/>
          <a:ext cx="758825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62400" y="6209243"/>
            <a:ext cx="14351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latin typeface="Cambria"/>
                <a:cs typeface="Cambria"/>
              </a:rPr>
              <a:t>N = 18</a:t>
            </a:r>
            <a:endParaRPr lang="en-US" sz="2500" b="1" dirty="0"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069"/>
            <a:ext cx="8229600" cy="1143000"/>
          </a:xfrm>
        </p:spPr>
        <p:txBody>
          <a:bodyPr/>
          <a:lstStyle/>
          <a:p>
            <a:pPr algn="ctr"/>
            <a:r>
              <a:rPr lang="en-US" sz="3200" dirty="0" smtClean="0">
                <a:latin typeface="Cambria"/>
                <a:cs typeface="Cambria"/>
              </a:rPr>
              <a:t>Percentages of Alignment Between College/University and </a:t>
            </a:r>
            <a:br>
              <a:rPr lang="en-US" sz="3200" dirty="0" smtClean="0">
                <a:latin typeface="Cambria"/>
                <a:cs typeface="Cambria"/>
              </a:rPr>
            </a:br>
            <a:r>
              <a:rPr lang="en-US" sz="3200" dirty="0" smtClean="0">
                <a:latin typeface="Cambria"/>
                <a:cs typeface="Cambria"/>
              </a:rPr>
              <a:t>Special Collections/Archives</a:t>
            </a:r>
            <a:endParaRPr lang="en-US" sz="3200" dirty="0">
              <a:latin typeface="Cambria"/>
              <a:cs typeface="Cambria"/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1524000" y="2034833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62400" y="6194475"/>
            <a:ext cx="14351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latin typeface="Cambria"/>
                <a:cs typeface="Cambria"/>
              </a:rPr>
              <a:t>N = 18</a:t>
            </a:r>
            <a:endParaRPr lang="en-US" sz="2500" b="1" dirty="0"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92" y="256232"/>
            <a:ext cx="8688410" cy="903255"/>
          </a:xfrm>
        </p:spPr>
        <p:txBody>
          <a:bodyPr/>
          <a:lstStyle/>
          <a:p>
            <a:r>
              <a:rPr lang="en-US" sz="3200" dirty="0" smtClean="0">
                <a:latin typeface="Cambria"/>
                <a:cs typeface="Cambria"/>
              </a:rPr>
              <a:t>Why is strategic credibility important now?</a:t>
            </a:r>
            <a:endParaRPr lang="en-US" sz="3200" dirty="0">
              <a:latin typeface="Cambria"/>
              <a:cs typeface="Cambri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Cambria"/>
                <a:cs typeface="Cambria"/>
              </a:rPr>
              <a:t>In time of justifying budgets, people, positions, services, and space, how do we communicate our value and place within parent institutions (the university)?</a:t>
            </a:r>
          </a:p>
          <a:p>
            <a:r>
              <a:rPr lang="en-US" dirty="0" smtClean="0">
                <a:latin typeface="Cambria"/>
                <a:cs typeface="Cambria"/>
              </a:rPr>
              <a:t>Necessary shift from just informing to influencing the stakeholder’s point of view (“talk their talk”)</a:t>
            </a:r>
          </a:p>
          <a:p>
            <a:r>
              <a:rPr lang="en-US" dirty="0" smtClean="0">
                <a:latin typeface="Cambria"/>
                <a:cs typeface="Cambria"/>
              </a:rPr>
              <a:t>Accountability, assessment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524000" y="1040959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457200" y="371824"/>
            <a:ext cx="8229600" cy="87159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/>
          <a:p>
            <a:pPr marL="0" marR="0" lvl="0" indent="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mbria"/>
                <a:ea typeface="Arial"/>
                <a:cs typeface="Cambria"/>
                <a:sym typeface="Arial"/>
              </a:rPr>
              <a:t>Common Aligned Themes in </a:t>
            </a:r>
          </a:p>
          <a:p>
            <a:pPr marL="0" marR="0" lvl="0" indent="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mbria"/>
                <a:ea typeface="Arial"/>
                <a:cs typeface="Cambria"/>
                <a:sym typeface="Arial"/>
              </a:rPr>
              <a:t>Mission Comparison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mbria"/>
              <a:ea typeface="Arial"/>
              <a:cs typeface="Cambria"/>
              <a:sym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4016" y="5178579"/>
            <a:ext cx="8229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mbria"/>
                <a:cs typeface="Cambria"/>
              </a:rPr>
              <a:t>Research (7)</a:t>
            </a:r>
          </a:p>
          <a:p>
            <a:pPr algn="ctr"/>
            <a:r>
              <a:rPr lang="en-US" sz="2000" dirty="0" smtClean="0">
                <a:latin typeface="Cambria"/>
                <a:cs typeface="Cambria"/>
              </a:rPr>
              <a:t>Subject area (4)</a:t>
            </a:r>
          </a:p>
          <a:p>
            <a:pPr algn="ctr"/>
            <a:r>
              <a:rPr lang="en-US" sz="2000" dirty="0" smtClean="0">
                <a:latin typeface="Cambria"/>
                <a:cs typeface="Cambria"/>
              </a:rPr>
              <a:t>Teaching, Education, Scholarship (3)</a:t>
            </a:r>
          </a:p>
          <a:p>
            <a:pPr algn="ctr"/>
            <a:r>
              <a:rPr lang="en-US" sz="2000" dirty="0" smtClean="0">
                <a:latin typeface="Cambria"/>
                <a:cs typeface="Cambria"/>
              </a:rPr>
              <a:t>Denomination/Faith, Service (2)</a:t>
            </a:r>
          </a:p>
          <a:p>
            <a:pPr algn="ctr"/>
            <a:endParaRPr lang="en-US" sz="2000" dirty="0" smtClean="0">
              <a:latin typeface="Cambria"/>
              <a:cs typeface="Cambria"/>
            </a:endParaRPr>
          </a:p>
          <a:p>
            <a:pPr algn="ctr"/>
            <a:endParaRPr lang="en-US" sz="2000" dirty="0" smtClean="0">
              <a:latin typeface="Cambria"/>
              <a:cs typeface="Cambria"/>
            </a:endParaRPr>
          </a:p>
          <a:p>
            <a:pPr algn="ctr"/>
            <a:endParaRPr lang="en-US" sz="2000" dirty="0" smtClean="0">
              <a:latin typeface="Cambria"/>
              <a:cs typeface="Cambria"/>
            </a:endParaRPr>
          </a:p>
          <a:p>
            <a:pPr algn="ctr"/>
            <a:endParaRPr lang="en-US" sz="2000" dirty="0" smtClean="0">
              <a:latin typeface="Cambria"/>
              <a:cs typeface="Cambria"/>
            </a:endParaRPr>
          </a:p>
          <a:p>
            <a:pPr algn="ctr"/>
            <a:endParaRPr lang="en-US" sz="2000" dirty="0">
              <a:latin typeface="Cambria"/>
              <a:cs typeface="Cambria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3767955" y="4208889"/>
            <a:ext cx="1608090" cy="1588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1323080"/>
            <a:ext cx="8229600" cy="226560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spcBef>
                <a:spcPts val="600"/>
              </a:spcBef>
              <a:buClr>
                <a:srgbClr val="000000"/>
              </a:buClr>
              <a:buSzPct val="25000"/>
            </a:pPr>
            <a:r>
              <a:rPr lang="en-US" sz="3100" dirty="0" smtClean="0">
                <a:solidFill>
                  <a:srgbClr val="F2F2F2"/>
                </a:solidFill>
                <a:latin typeface="Cambria"/>
                <a:ea typeface="Arial"/>
                <a:cs typeface="Cambria"/>
              </a:rPr>
              <a:t>“No single publication of a library can do more to enhance its reputation and increase its budget than its annual report.” </a:t>
            </a:r>
          </a:p>
          <a:p>
            <a:pPr marL="342900" indent="-342900" algn="ctr">
              <a:spcBef>
                <a:spcPts val="600"/>
              </a:spcBef>
              <a:buClr>
                <a:srgbClr val="000000"/>
              </a:buClr>
              <a:buSzPct val="25000"/>
            </a:pPr>
            <a:r>
              <a:rPr lang="en-US" sz="2400" dirty="0" smtClean="0">
                <a:latin typeface="Cambria"/>
                <a:cs typeface="Cambria"/>
              </a:rPr>
              <a:t>Mersky (1983), Staines (2009)</a:t>
            </a:r>
            <a:endParaRPr lang="en" sz="2400" dirty="0" smtClean="0">
              <a:solidFill>
                <a:srgbClr val="F2F2F2"/>
              </a:solidFill>
              <a:latin typeface="Cambria"/>
              <a:ea typeface="Arial"/>
              <a:cs typeface="Cambria"/>
            </a:endParaRPr>
          </a:p>
        </p:txBody>
      </p:sp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457200" y="425103"/>
            <a:ext cx="8229600" cy="6616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spAutoFit/>
          </a:bodyPr>
          <a:lstStyle/>
          <a:p>
            <a:pPr marL="0" marR="0" lvl="0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100" b="1" i="0" u="none" strike="noStrike" cap="none" baseline="0" dirty="0" smtClean="0">
                <a:solidFill>
                  <a:schemeClr val="dk1"/>
                </a:solidFill>
                <a:latin typeface="Cambria"/>
                <a:ea typeface="Arial"/>
                <a:cs typeface="Cambria"/>
                <a:sym typeface="Arial"/>
              </a:rPr>
              <a:t>Documenting Past Performance</a:t>
            </a:r>
            <a:endParaRPr lang="en" sz="3100" b="1" i="0" u="none" strike="noStrike" cap="none" baseline="0" dirty="0">
              <a:solidFill>
                <a:schemeClr val="dk1"/>
              </a:solidFill>
              <a:latin typeface="Cambria"/>
              <a:ea typeface="Arial"/>
              <a:cs typeface="Cambria"/>
              <a:sym typeface="Arial"/>
            </a:endParaRPr>
          </a:p>
        </p:txBody>
      </p:sp>
      <p:sp>
        <p:nvSpPr>
          <p:cNvPr id="4" name="Shape 103"/>
          <p:cNvSpPr txBox="1">
            <a:spLocks/>
          </p:cNvSpPr>
          <p:nvPr/>
        </p:nvSpPr>
        <p:spPr>
          <a:xfrm>
            <a:off x="457200" y="3898815"/>
            <a:ext cx="8229600" cy="332395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spAutoFit/>
          </a:bodyPr>
          <a:lstStyle/>
          <a:p>
            <a:pPr marL="457200" indent="-419100">
              <a:spcBef>
                <a:spcPts val="600"/>
              </a:spcBef>
              <a:buClr>
                <a:srgbClr val="000000"/>
              </a:buClr>
              <a:buSzPct val="166666"/>
              <a:buFont typeface="Arial"/>
              <a:buChar char="•"/>
              <a:defRPr/>
            </a:pPr>
            <a:r>
              <a:rPr lang="en-US" sz="2300" dirty="0" smtClean="0">
                <a:latin typeface="Cambria"/>
                <a:cs typeface="Cambria"/>
              </a:rPr>
              <a:t>Staines study found a decline in annual reports and a rise in strategic plans in academic libraries</a:t>
            </a:r>
          </a:p>
          <a:p>
            <a:pPr marL="457200" indent="-419100">
              <a:spcBef>
                <a:spcPts val="600"/>
              </a:spcBef>
              <a:buClr>
                <a:srgbClr val="000000"/>
              </a:buClr>
              <a:buSzPct val="166666"/>
              <a:buFont typeface="Arial"/>
              <a:buChar char="•"/>
              <a:defRPr/>
            </a:pPr>
            <a:r>
              <a:rPr lang="en-US" sz="2300" dirty="0" smtClean="0">
                <a:latin typeface="Cambria"/>
                <a:cs typeface="Cambria"/>
              </a:rPr>
              <a:t>Public relations piece, brief reviews of current issues and need for additional resources, present historical information, and share future plans</a:t>
            </a:r>
          </a:p>
          <a:p>
            <a:pPr marL="457200" indent="-419100">
              <a:spcBef>
                <a:spcPts val="600"/>
              </a:spcBef>
              <a:buClr>
                <a:srgbClr val="000000"/>
              </a:buClr>
              <a:buSzPct val="166666"/>
              <a:buFont typeface="Arial"/>
              <a:buChar char="•"/>
              <a:defRPr/>
            </a:pPr>
            <a:r>
              <a:rPr lang="en-US" sz="2300" dirty="0" smtClean="0">
                <a:latin typeface="Cambria"/>
                <a:cs typeface="Cambria"/>
              </a:rPr>
              <a:t>Used internally and externally for stakeholders</a:t>
            </a:r>
          </a:p>
          <a:p>
            <a:pPr marL="457200" marR="0" lvl="0" indent="-4191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66666"/>
              <a:buFont typeface="Arial"/>
              <a:buChar char="•"/>
              <a:tabLst/>
              <a:defRPr/>
            </a:pPr>
            <a:endParaRPr lang="en-US" sz="2300" noProof="0" dirty="0" smtClean="0">
              <a:latin typeface="Cambria"/>
              <a:cs typeface="Cambria"/>
            </a:endParaRPr>
          </a:p>
          <a:p>
            <a:pPr marL="457200" marR="0" lvl="0" indent="-4191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66666"/>
              <a:buFont typeface="Arial"/>
              <a:buChar char="•"/>
              <a:tabLst/>
              <a:defRPr/>
            </a:pPr>
            <a:endParaRPr kumimoji="0" lang="en-US" sz="23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/>
              <a:ea typeface="Arial"/>
              <a:cs typeface="Cambria"/>
              <a:sym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000894" y="2005109"/>
            <a:ext cx="2685906" cy="338742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ambria"/>
                <a:cs typeface="Cambria"/>
              </a:rPr>
              <a:t>Methodology: Documenting </a:t>
            </a:r>
            <a:br>
              <a:rPr lang="en-US" dirty="0" smtClean="0">
                <a:latin typeface="Cambria"/>
                <a:cs typeface="Cambria"/>
              </a:rPr>
            </a:br>
            <a:r>
              <a:rPr lang="en-US" dirty="0" smtClean="0">
                <a:latin typeface="Cambria"/>
                <a:cs typeface="Cambria"/>
              </a:rPr>
              <a:t>Past Performance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84250"/>
            <a:ext cx="5267579" cy="4967700"/>
          </a:xfrm>
        </p:spPr>
        <p:txBody>
          <a:bodyPr/>
          <a:lstStyle/>
          <a:p>
            <a:r>
              <a:rPr lang="en-US" dirty="0" smtClean="0">
                <a:latin typeface="Cambria"/>
                <a:cs typeface="Cambria"/>
              </a:rPr>
              <a:t>Annual reports, assessment</a:t>
            </a:r>
          </a:p>
          <a:p>
            <a:r>
              <a:rPr lang="en-US" dirty="0" smtClean="0">
                <a:latin typeface="Cambria"/>
                <a:cs typeface="Cambria"/>
              </a:rPr>
              <a:t>How are they publicized (to stakeholders, internal documents)?</a:t>
            </a:r>
          </a:p>
          <a:p>
            <a:r>
              <a:rPr lang="en-US" dirty="0" smtClean="0">
                <a:latin typeface="Cambria"/>
                <a:cs typeface="Cambria"/>
              </a:rPr>
              <a:t>Library annual report is usually condensed with good information lost; make available and usable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54827" y="1784250"/>
            <a:ext cx="2031973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b="1" dirty="0" smtClean="0">
                <a:solidFill>
                  <a:srgbClr val="F2F2F2"/>
                </a:solidFill>
                <a:latin typeface="Cambria"/>
                <a:cs typeface="Cambria"/>
              </a:rPr>
              <a:t>0</a:t>
            </a:r>
          </a:p>
          <a:p>
            <a:endParaRPr lang="en-US" sz="9600" b="1" dirty="0" smtClean="0">
              <a:latin typeface="Cambria"/>
              <a:cs typeface="Cambr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95414" y="3993791"/>
            <a:ext cx="19880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2F2F2"/>
                </a:solidFill>
                <a:latin typeface="Cambria"/>
                <a:cs typeface="Cambria"/>
              </a:rPr>
              <a:t>found</a:t>
            </a:r>
          </a:p>
          <a:p>
            <a:pPr algn="ctr"/>
            <a:r>
              <a:rPr lang="en-US" sz="2800" dirty="0" smtClean="0">
                <a:solidFill>
                  <a:srgbClr val="F2F2F2"/>
                </a:solidFill>
                <a:latin typeface="Cambria"/>
                <a:cs typeface="Cambria"/>
              </a:rPr>
              <a:t>online</a:t>
            </a:r>
            <a:endParaRPr lang="en-US" sz="2800" dirty="0">
              <a:solidFill>
                <a:srgbClr val="F2F2F2"/>
              </a:solidFill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1323079"/>
            <a:ext cx="8229600" cy="257573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spcBef>
                <a:spcPts val="600"/>
              </a:spcBef>
              <a:buClr>
                <a:srgbClr val="000000"/>
              </a:buClr>
              <a:buSzPct val="25000"/>
            </a:pPr>
            <a:r>
              <a:rPr lang="en" sz="3100" dirty="0" smtClean="0">
                <a:solidFill>
                  <a:srgbClr val="F2F2F2"/>
                </a:solidFill>
                <a:latin typeface="Cambria"/>
                <a:ea typeface="Arial"/>
                <a:cs typeface="Cambria"/>
              </a:rPr>
              <a:t>"Are academic libraries </a:t>
            </a:r>
            <a:r>
              <a:rPr lang="en-US" sz="3100" dirty="0" smtClean="0">
                <a:solidFill>
                  <a:srgbClr val="F2F2F2"/>
                </a:solidFill>
                <a:latin typeface="Cambria"/>
                <a:ea typeface="Arial"/>
                <a:cs typeface="Cambria"/>
              </a:rPr>
              <a:t>presenting their mission statements online</a:t>
            </a:r>
            <a:r>
              <a:rPr lang="en" sz="3100" dirty="0" smtClean="0">
                <a:solidFill>
                  <a:srgbClr val="F2F2F2"/>
                </a:solidFill>
                <a:latin typeface="Cambria"/>
                <a:ea typeface="Arial"/>
                <a:cs typeface="Cambria"/>
              </a:rPr>
              <a:t>?</a:t>
            </a:r>
            <a:r>
              <a:rPr lang="en-US" sz="3100" dirty="0" smtClean="0">
                <a:solidFill>
                  <a:srgbClr val="F2F2F2"/>
                </a:solidFill>
                <a:latin typeface="Cambria"/>
                <a:ea typeface="Arial"/>
                <a:cs typeface="Cambria"/>
              </a:rPr>
              <a:t> How much worth is assigned through this communication?</a:t>
            </a:r>
            <a:r>
              <a:rPr lang="en" sz="3100" dirty="0" smtClean="0">
                <a:solidFill>
                  <a:srgbClr val="F2F2F2"/>
                </a:solidFill>
                <a:latin typeface="Cambria"/>
                <a:ea typeface="Arial"/>
                <a:cs typeface="Cambria"/>
              </a:rPr>
              <a:t>”</a:t>
            </a:r>
            <a:r>
              <a:rPr lang="en-US" sz="3100" dirty="0" smtClean="0">
                <a:solidFill>
                  <a:srgbClr val="F2F2F2"/>
                </a:solidFill>
                <a:latin typeface="Cambria"/>
                <a:ea typeface="Arial"/>
                <a:cs typeface="Cambria"/>
              </a:rPr>
              <a:t> </a:t>
            </a:r>
          </a:p>
          <a:p>
            <a:pPr marL="342900" indent="-342900" algn="ctr">
              <a:spcBef>
                <a:spcPts val="600"/>
              </a:spcBef>
              <a:buClr>
                <a:srgbClr val="000000"/>
              </a:buClr>
              <a:buSzPct val="25000"/>
            </a:pPr>
            <a:endParaRPr lang="en-US" sz="800" dirty="0" smtClean="0">
              <a:solidFill>
                <a:srgbClr val="F2F2F2"/>
              </a:solidFill>
              <a:latin typeface="Cambria"/>
              <a:ea typeface="Arial"/>
              <a:cs typeface="Cambria"/>
            </a:endParaRPr>
          </a:p>
          <a:p>
            <a:pPr marL="342900" indent="-342900" algn="ctr">
              <a:spcBef>
                <a:spcPts val="600"/>
              </a:spcBef>
              <a:buClr>
                <a:srgbClr val="000000"/>
              </a:buClr>
              <a:buSzPct val="25000"/>
            </a:pPr>
            <a:r>
              <a:rPr lang="en-US" sz="2000" dirty="0" smtClean="0">
                <a:latin typeface="Cambria"/>
                <a:cs typeface="Cambria"/>
              </a:rPr>
              <a:t>Triveni Kuchi, “Communicating Mission” </a:t>
            </a:r>
          </a:p>
          <a:p>
            <a:pPr marL="342900" indent="-342900" algn="ctr">
              <a:spcBef>
                <a:spcPts val="600"/>
              </a:spcBef>
              <a:buClr>
                <a:srgbClr val="000000"/>
              </a:buClr>
              <a:buSzPct val="25000"/>
            </a:pPr>
            <a:r>
              <a:rPr lang="en-US" sz="2000" i="1" dirty="0" smtClean="0">
                <a:latin typeface="Cambria"/>
                <a:cs typeface="Cambria"/>
              </a:rPr>
              <a:t>Journal of Academic Librarianship </a:t>
            </a:r>
            <a:r>
              <a:rPr lang="en-US" sz="2000" dirty="0" smtClean="0">
                <a:latin typeface="Cambria"/>
                <a:cs typeface="Cambria"/>
              </a:rPr>
              <a:t> (2006)</a:t>
            </a:r>
            <a:endParaRPr lang="en" sz="2000" dirty="0" smtClean="0">
              <a:solidFill>
                <a:srgbClr val="F2F2F2"/>
              </a:solidFill>
              <a:latin typeface="Cambria"/>
              <a:ea typeface="Arial"/>
              <a:cs typeface="Cambria"/>
            </a:endParaRPr>
          </a:p>
        </p:txBody>
      </p:sp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457200" y="425103"/>
            <a:ext cx="8229600" cy="6616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spAutoFit/>
          </a:bodyPr>
          <a:lstStyle/>
          <a:p>
            <a:pPr marL="0" marR="0" lvl="0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100" b="1" i="0" u="none" strike="noStrike" cap="none" baseline="0" dirty="0" smtClean="0">
                <a:solidFill>
                  <a:schemeClr val="dk1"/>
                </a:solidFill>
                <a:latin typeface="Cambria"/>
                <a:ea typeface="Arial"/>
                <a:cs typeface="Cambria"/>
                <a:sym typeface="Arial"/>
              </a:rPr>
              <a:t>Communicating Mission</a:t>
            </a:r>
            <a:endParaRPr lang="en" sz="3100" b="1" i="0" u="none" strike="noStrike" cap="none" baseline="0" dirty="0">
              <a:solidFill>
                <a:schemeClr val="dk1"/>
              </a:solidFill>
              <a:latin typeface="Cambria"/>
              <a:ea typeface="Arial"/>
              <a:cs typeface="Cambria"/>
              <a:sym typeface="Arial"/>
            </a:endParaRPr>
          </a:p>
        </p:txBody>
      </p:sp>
      <p:sp>
        <p:nvSpPr>
          <p:cNvPr id="4" name="Shape 103"/>
          <p:cNvSpPr txBox="1">
            <a:spLocks/>
          </p:cNvSpPr>
          <p:nvPr/>
        </p:nvSpPr>
        <p:spPr>
          <a:xfrm>
            <a:off x="457200" y="4120338"/>
            <a:ext cx="8229600" cy="20312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 marL="457200" marR="0" lvl="0" indent="-4191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66666"/>
              <a:buFont typeface="Arial"/>
              <a:buChar char="•"/>
              <a:tabLst/>
              <a:defRPr/>
            </a:pPr>
            <a:r>
              <a:rPr lang="en-US" sz="2300" dirty="0" smtClean="0">
                <a:latin typeface="Cambria"/>
                <a:cs typeface="Cambria"/>
              </a:rPr>
              <a:t>Study looked at 111 ARL library websites, examined for presence and location of mission statements</a:t>
            </a:r>
          </a:p>
          <a:p>
            <a:pPr marL="457200" marR="0" lvl="0" indent="-4191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66666"/>
              <a:buFont typeface="Arial"/>
              <a:buChar char="•"/>
              <a:tabLst/>
              <a:defRPr/>
            </a:pPr>
            <a:r>
              <a:rPr lang="en-US" sz="2300" dirty="0" smtClean="0">
                <a:latin typeface="Cambria"/>
                <a:cs typeface="Cambria"/>
              </a:rPr>
              <a:t>78% of these academic libraries had a mission statement on their websites, although most were through indirect links (“locations were far from effective”)</a:t>
            </a:r>
            <a:endParaRPr kumimoji="0" lang="en-US" sz="23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/>
              <a:ea typeface="Arial"/>
              <a:cs typeface="Cambria"/>
              <a:sym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ambria"/>
                <a:cs typeface="Cambria"/>
              </a:rPr>
              <a:t>Methodology: Accessibility of mission statements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Cambria"/>
                <a:cs typeface="Cambria"/>
              </a:rPr>
              <a:t>Does the location of the mission statement on the website signify how much value the department placed on it?</a:t>
            </a:r>
          </a:p>
          <a:p>
            <a:r>
              <a:rPr lang="en-US" dirty="0" smtClean="0">
                <a:latin typeface="Cambria"/>
                <a:cs typeface="Cambria"/>
              </a:rPr>
              <a:t>Judged the position and access to mission statements on each website</a:t>
            </a:r>
          </a:p>
          <a:p>
            <a:pPr lvl="1"/>
            <a:r>
              <a:rPr lang="en-US" dirty="0" smtClean="0">
                <a:latin typeface="Cambria"/>
                <a:cs typeface="Cambria"/>
              </a:rPr>
              <a:t>Counted number of “clicks” from main webpage</a:t>
            </a:r>
          </a:p>
          <a:p>
            <a:pPr lvl="1"/>
            <a:r>
              <a:rPr lang="en-US" dirty="0" smtClean="0">
                <a:latin typeface="Cambria"/>
                <a:cs typeface="Cambria"/>
              </a:rPr>
              <a:t>Looked at where mission statements were located </a:t>
            </a:r>
          </a:p>
          <a:p>
            <a:pPr lvl="1"/>
            <a:r>
              <a:rPr lang="en-US" dirty="0" smtClean="0">
                <a:latin typeface="Cambria"/>
                <a:cs typeface="Cambria"/>
              </a:rPr>
              <a:t>If not directly linked, we explored where it existed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285" y="383063"/>
            <a:ext cx="8379253" cy="732185"/>
          </a:xfrm>
        </p:spPr>
        <p:txBody>
          <a:bodyPr/>
          <a:lstStyle/>
          <a:p>
            <a:pPr algn="ctr"/>
            <a:r>
              <a:rPr lang="en-US" sz="3100" dirty="0" smtClean="0">
                <a:latin typeface="Cambria"/>
                <a:cs typeface="Cambria"/>
              </a:rPr>
              <a:t>Prominence of Special Collections/Archives </a:t>
            </a:r>
            <a:endParaRPr lang="en-US" sz="3100" dirty="0">
              <a:latin typeface="Cambria"/>
              <a:cs typeface="Cambr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4638" y="1874404"/>
            <a:ext cx="28189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chemeClr val="accent2"/>
                </a:solidFill>
                <a:latin typeface="Cambria"/>
                <a:cs typeface="Cambria"/>
              </a:rPr>
              <a:t>39%</a:t>
            </a:r>
          </a:p>
          <a:p>
            <a:endParaRPr lang="en-US" sz="9600" b="1" dirty="0" smtClean="0">
              <a:latin typeface="Cambria"/>
              <a:cs typeface="Cambria"/>
            </a:endParaRPr>
          </a:p>
        </p:txBody>
      </p:sp>
      <p:pic>
        <p:nvPicPr>
          <p:cNvPr id="10" name="Picture 9" descr="missionfrontp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605" y="1938821"/>
            <a:ext cx="4851906" cy="33897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5823663" y="3655703"/>
            <a:ext cx="250913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mbria"/>
                <a:cs typeface="Cambria"/>
              </a:rPr>
              <a:t>of libraries directly linked to Special Collections/Archives from their main page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7187"/>
            <a:ext cx="8229600" cy="938396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mbria"/>
                <a:cs typeface="Cambria"/>
              </a:rPr>
              <a:t>Prominence of mission statement</a:t>
            </a:r>
            <a:endParaRPr lang="en-US" dirty="0">
              <a:solidFill>
                <a:schemeClr val="tx1"/>
              </a:solidFill>
              <a:latin typeface="Cambria"/>
              <a:cs typeface="Cambria"/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565616" y="5466226"/>
            <a:ext cx="8229600" cy="157765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66666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Arial"/>
                <a:cs typeface="Cambria"/>
                <a:sym typeface="Arial"/>
              </a:rPr>
              <a:t>Only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Cambria"/>
                <a:ea typeface="Arial"/>
                <a:cs typeface="Cambria"/>
                <a:sym typeface="Arial"/>
              </a:rPr>
              <a:t>1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Cambria"/>
                <a:ea typeface="Arial"/>
                <a:cs typeface="Cambria"/>
                <a:sym typeface="Arial"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Arial"/>
                <a:cs typeface="Cambria"/>
                <a:sym typeface="Arial"/>
              </a:rPr>
              <a:t>institution directly stated their missions on their 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Arial"/>
                <a:cs typeface="Cambria"/>
                <a:sym typeface="Arial"/>
              </a:rPr>
              <a:t>main pages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/>
              <a:ea typeface="Arial"/>
              <a:cs typeface="Cambria"/>
              <a:sym typeface="Arial"/>
            </a:endParaRPr>
          </a:p>
        </p:txBody>
      </p:sp>
      <p:pic>
        <p:nvPicPr>
          <p:cNvPr id="5" name="Picture 4" descr="missionfrontpage-wwu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565" y="1571303"/>
            <a:ext cx="6740687" cy="36890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6385"/>
            <a:ext cx="8229600" cy="938396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mbria"/>
                <a:cs typeface="Cambria"/>
              </a:rPr>
              <a:t>And the rest of Special Collections mission statements?</a:t>
            </a:r>
            <a:endParaRPr lang="en-US" dirty="0">
              <a:solidFill>
                <a:schemeClr val="tx1"/>
              </a:solidFill>
              <a:latin typeface="Cambria"/>
              <a:cs typeface="Cambria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1524000" y="2002513"/>
          <a:ext cx="654548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457200" y="457484"/>
            <a:ext cx="8229600" cy="738633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-US" dirty="0" smtClean="0">
                <a:latin typeface="Cambria"/>
                <a:cs typeface="Cambria"/>
              </a:rPr>
              <a:t>Strategic Credibility </a:t>
            </a:r>
            <a:r>
              <a:rPr lang="en" dirty="0" smtClean="0">
                <a:latin typeface="Cambria"/>
                <a:cs typeface="Cambria"/>
              </a:rPr>
              <a:t>Summary</a:t>
            </a:r>
            <a:r>
              <a:rPr lang="en" dirty="0">
                <a:latin typeface="Cambria"/>
                <a:cs typeface="Cambria"/>
              </a:rPr>
              <a:t>	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>
                <a:latin typeface="Cambria"/>
                <a:cs typeface="Cambria"/>
              </a:rPr>
              <a:t> </a:t>
            </a:r>
          </a:p>
          <a:p>
            <a:endParaRPr lang="en-US" dirty="0" smtClean="0">
              <a:latin typeface="Cambria"/>
              <a:cs typeface="Cambria"/>
            </a:endParaRPr>
          </a:p>
          <a:p>
            <a:endParaRPr lang="en-US" dirty="0" smtClean="0">
              <a:latin typeface="Cambria"/>
              <a:cs typeface="Cambria"/>
            </a:endParaRPr>
          </a:p>
          <a:p>
            <a:pPr>
              <a:buNone/>
            </a:pPr>
            <a:endParaRPr lang="en-US" dirty="0" smtClean="0">
              <a:latin typeface="Cambria"/>
              <a:cs typeface="Cambria"/>
            </a:endParaRPr>
          </a:p>
          <a:p>
            <a:pPr>
              <a:buNone/>
            </a:pPr>
            <a:endParaRPr lang="en" dirty="0" smtClean="0"/>
          </a:p>
          <a:p>
            <a:endParaRPr lang="en-US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1339923" y="1600200"/>
          <a:ext cx="6501736" cy="4473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98475" y="-198371"/>
            <a:ext cx="8147051" cy="145228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/>
          <a:p>
            <a:pPr marL="0" marR="0" lvl="0" indent="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mbria"/>
                <a:ea typeface="Arial"/>
                <a:cs typeface="Cambria"/>
                <a:sym typeface="Arial"/>
              </a:rPr>
              <a:t>We know – mission statements aren’t everything – but it’s a good start.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mbria"/>
              <a:ea typeface="Arial"/>
              <a:cs typeface="Cambria"/>
              <a:sym typeface="Arial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498475" y="1677274"/>
          <a:ext cx="8147051" cy="4729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1600199"/>
            <a:ext cx="8229600" cy="417883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488613"/>
            <a:ext cx="8229600" cy="800189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 sz="4000" dirty="0">
                <a:latin typeface="Cambria"/>
                <a:cs typeface="Cambria"/>
              </a:rPr>
              <a:t>Strategic Credibility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99491" y="2005110"/>
            <a:ext cx="7712806" cy="2831514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sz="3400" dirty="0" smtClean="0">
                <a:solidFill>
                  <a:schemeClr val="bg1">
                    <a:lumMod val="95000"/>
                  </a:schemeClr>
                </a:solidFill>
                <a:latin typeface="Cambria"/>
                <a:cs typeface="Cambria"/>
              </a:rPr>
              <a:t> “</a:t>
            </a:r>
            <a:r>
              <a:rPr lang="en-US" sz="3400" dirty="0" smtClean="0">
                <a:solidFill>
                  <a:schemeClr val="bg1">
                    <a:lumMod val="95000"/>
                  </a:schemeClr>
                </a:solidFill>
                <a:latin typeface="Cambria"/>
                <a:cs typeface="Cambria"/>
              </a:rPr>
              <a:t>…</a:t>
            </a:r>
            <a:r>
              <a:rPr lang="en" sz="3400" dirty="0" smtClean="0">
                <a:solidFill>
                  <a:schemeClr val="bg1">
                    <a:lumMod val="95000"/>
                  </a:schemeClr>
                </a:solidFill>
                <a:latin typeface="Cambria"/>
                <a:cs typeface="Cambria"/>
              </a:rPr>
              <a:t>refers </a:t>
            </a:r>
            <a:r>
              <a:rPr lang="en" sz="3400" dirty="0">
                <a:solidFill>
                  <a:schemeClr val="bg1">
                    <a:lumMod val="95000"/>
                  </a:schemeClr>
                </a:solidFill>
                <a:latin typeface="Cambria"/>
                <a:cs typeface="Cambria"/>
              </a:rPr>
              <a:t>to how other others view the company’s overall corporate strategy and its strategic planning </a:t>
            </a:r>
            <a:r>
              <a:rPr lang="en" sz="3400" dirty="0" smtClean="0">
                <a:solidFill>
                  <a:schemeClr val="bg1">
                    <a:lumMod val="95000"/>
                  </a:schemeClr>
                </a:solidFill>
                <a:latin typeface="Cambria"/>
                <a:cs typeface="Cambria"/>
              </a:rPr>
              <a:t>capability</a:t>
            </a:r>
            <a:r>
              <a:rPr lang="en-US" sz="3400" dirty="0" smtClean="0">
                <a:solidFill>
                  <a:schemeClr val="bg1">
                    <a:lumMod val="95000"/>
                  </a:schemeClr>
                </a:solidFill>
                <a:latin typeface="Cambria"/>
                <a:cs typeface="Cambria"/>
              </a:rPr>
              <a:t>.”</a:t>
            </a:r>
            <a:r>
              <a:rPr lang="en" sz="3400" dirty="0" smtClean="0">
                <a:solidFill>
                  <a:schemeClr val="bg1">
                    <a:lumMod val="95000"/>
                  </a:schemeClr>
                </a:solidFill>
                <a:latin typeface="Cambria"/>
                <a:cs typeface="Cambria"/>
              </a:rPr>
              <a:t> </a:t>
            </a:r>
            <a:endParaRPr lang="en-US" sz="3400" dirty="0" smtClean="0">
              <a:solidFill>
                <a:schemeClr val="bg1">
                  <a:lumMod val="95000"/>
                </a:schemeClr>
              </a:solidFill>
              <a:latin typeface="Cambria"/>
              <a:cs typeface="Cambria"/>
            </a:endParaRPr>
          </a:p>
          <a:p>
            <a:pPr>
              <a:buNone/>
            </a:pPr>
            <a:endParaRPr lang="en-US" sz="2000" dirty="0" smtClean="0">
              <a:solidFill>
                <a:schemeClr val="bg1">
                  <a:lumMod val="95000"/>
                </a:schemeClr>
              </a:solidFill>
              <a:latin typeface="Cambria"/>
              <a:cs typeface="Cambria"/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Cambria"/>
                <a:cs typeface="Cambria"/>
              </a:rPr>
              <a:t>Higgins and Diffenbach, “Communicating corporate strategy: the payoffs and the risks,” </a:t>
            </a:r>
            <a:r>
              <a:rPr lang="en-US" sz="2000" i="1" dirty="0" smtClean="0">
                <a:solidFill>
                  <a:schemeClr val="bg1">
                    <a:lumMod val="95000"/>
                  </a:schemeClr>
                </a:solidFill>
                <a:latin typeface="Cambria"/>
                <a:cs typeface="Cambria"/>
              </a:rPr>
              <a:t>Long Range Planning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Cambria"/>
                <a:cs typeface="Cambria"/>
              </a:rPr>
              <a:t> (1989).</a:t>
            </a:r>
            <a:endParaRPr lang="en" sz="2000" dirty="0">
              <a:solidFill>
                <a:schemeClr val="bg1">
                  <a:lumMod val="95000"/>
                </a:schemeClr>
              </a:solidFill>
              <a:latin typeface="Cambria"/>
              <a:cs typeface="Cambria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299" y="-198371"/>
            <a:ext cx="8670003" cy="1452283"/>
          </a:xfrm>
        </p:spPr>
        <p:txBody>
          <a:bodyPr/>
          <a:lstStyle/>
          <a:p>
            <a:pPr algn="ctr"/>
            <a:r>
              <a:rPr lang="en-US" sz="3200" dirty="0" smtClean="0">
                <a:latin typeface="Cambria"/>
                <a:cs typeface="Cambria"/>
              </a:rPr>
              <a:t>Other types of value communicated through Special Collections/Archives websites</a:t>
            </a:r>
            <a:endParaRPr lang="en-US" sz="3200" b="1" dirty="0">
              <a:latin typeface="Cambria"/>
              <a:cs typeface="Cambria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498475" y="1692042"/>
          <a:ext cx="8147051" cy="4729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457200" y="398412"/>
            <a:ext cx="8229600" cy="738633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 dirty="0">
                <a:latin typeface="Cambria"/>
                <a:cs typeface="Cambria"/>
              </a:rPr>
              <a:t>Recomendations</a:t>
            </a:r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457200" y="1600199"/>
            <a:ext cx="3869311" cy="3647122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r>
              <a:rPr lang="en-US" dirty="0" smtClean="0">
                <a:latin typeface="Cambria"/>
                <a:cs typeface="Cambria"/>
              </a:rPr>
              <a:t>Process of reflection is worthwhile</a:t>
            </a:r>
          </a:p>
          <a:p>
            <a:endParaRPr lang="en-US" sz="500" dirty="0" smtClean="0">
              <a:latin typeface="Cambria"/>
              <a:cs typeface="Cambria"/>
            </a:endParaRPr>
          </a:p>
          <a:p>
            <a:r>
              <a:rPr lang="en" dirty="0" smtClean="0">
                <a:latin typeface="Cambria"/>
                <a:cs typeface="Cambria"/>
              </a:rPr>
              <a:t>(Re)Develop</a:t>
            </a:r>
            <a:endParaRPr lang="en-US" dirty="0" smtClean="0">
              <a:latin typeface="Cambria"/>
              <a:cs typeface="Cambria"/>
            </a:endParaRPr>
          </a:p>
          <a:p>
            <a:endParaRPr lang="en" sz="500" dirty="0">
              <a:latin typeface="Cambria"/>
              <a:cs typeface="Cambria"/>
            </a:endParaRPr>
          </a:p>
          <a:p>
            <a:r>
              <a:rPr lang="en" dirty="0">
                <a:latin typeface="Cambria"/>
                <a:cs typeface="Cambria"/>
              </a:rPr>
              <a:t>(</a:t>
            </a:r>
            <a:r>
              <a:rPr lang="en" dirty="0" smtClean="0">
                <a:latin typeface="Cambria"/>
                <a:cs typeface="Cambria"/>
              </a:rPr>
              <a:t>Re)Align</a:t>
            </a:r>
            <a:endParaRPr lang="en-US" dirty="0" smtClean="0">
              <a:latin typeface="Cambria"/>
              <a:cs typeface="Cambria"/>
            </a:endParaRPr>
          </a:p>
          <a:p>
            <a:endParaRPr lang="en" sz="500" dirty="0">
              <a:latin typeface="Cambria"/>
              <a:cs typeface="Cambria"/>
            </a:endParaRPr>
          </a:p>
          <a:p>
            <a:r>
              <a:rPr lang="en" dirty="0">
                <a:latin typeface="Cambria"/>
                <a:cs typeface="Cambria"/>
              </a:rPr>
              <a:t>(</a:t>
            </a:r>
            <a:r>
              <a:rPr lang="en" dirty="0" smtClean="0">
                <a:latin typeface="Cambria"/>
                <a:cs typeface="Cambria"/>
              </a:rPr>
              <a:t>Re)Deploy</a:t>
            </a:r>
            <a:r>
              <a:rPr lang="en-US" dirty="0" smtClean="0">
                <a:latin typeface="Cambria"/>
                <a:cs typeface="Cambria"/>
              </a:rPr>
              <a:t> </a:t>
            </a:r>
            <a:r>
              <a:rPr lang="en" dirty="0" smtClean="0">
                <a:latin typeface="Cambria"/>
                <a:cs typeface="Cambria"/>
              </a:rPr>
              <a:t>your </a:t>
            </a:r>
            <a:r>
              <a:rPr lang="en" dirty="0">
                <a:latin typeface="Cambria"/>
                <a:cs typeface="Cambria"/>
              </a:rPr>
              <a:t>mission</a:t>
            </a:r>
          </a:p>
        </p:txBody>
      </p:sp>
      <p:pic>
        <p:nvPicPr>
          <p:cNvPr id="5" name="Picture 4" descr="3539939004_c4e3ef5b32.jpg"/>
          <p:cNvPicPr>
            <a:picLocks noChangeAspect="1"/>
          </p:cNvPicPr>
          <p:nvPr/>
        </p:nvPicPr>
        <p:blipFill>
          <a:blip r:embed="rId3">
            <a:lum bright="6000" contrast="12000"/>
          </a:blip>
          <a:stretch>
            <a:fillRect/>
          </a:stretch>
        </p:blipFill>
        <p:spPr>
          <a:xfrm>
            <a:off x="4787680" y="1600200"/>
            <a:ext cx="3707162" cy="37071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lt1">
                <a:alpha val="66000"/>
              </a:schemeClr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57850" y="85341"/>
            <a:ext cx="8147051" cy="833893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000000"/>
                </a:solidFill>
                <a:latin typeface="Cambria"/>
                <a:cs typeface="Cambria"/>
              </a:rPr>
              <a:t>References</a:t>
            </a:r>
            <a:endParaRPr lang="en-US" sz="4000" dirty="0">
              <a:solidFill>
                <a:srgbClr val="000000"/>
              </a:solidFill>
              <a:latin typeface="Cambria"/>
              <a:cs typeface="Cambri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6780" y="1092418"/>
            <a:ext cx="8408122" cy="8129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Cambria"/>
                <a:cs typeface="Cambria"/>
              </a:rPr>
              <a:t>Hernon, Peter and Altman, Ellen. </a:t>
            </a:r>
            <a:r>
              <a:rPr lang="en-US" i="1" dirty="0" smtClean="0">
                <a:latin typeface="Cambria"/>
                <a:cs typeface="Cambria"/>
              </a:rPr>
              <a:t>Assessing service quality: Satisfying the expectations of library customers</a:t>
            </a:r>
            <a:r>
              <a:rPr lang="en-US" dirty="0" smtClean="0">
                <a:latin typeface="Cambria"/>
                <a:cs typeface="Cambria"/>
              </a:rPr>
              <a:t>. American Library Association, 2010.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Cambria"/>
                <a:ea typeface="Calibri"/>
                <a:cs typeface="Cambria"/>
              </a:rPr>
              <a:t>Higgins, Richard B. </a:t>
            </a:r>
            <a:r>
              <a:rPr lang="en-US" i="1" dirty="0" smtClean="0">
                <a:latin typeface="Cambria"/>
                <a:ea typeface="Calibri"/>
                <a:cs typeface="Cambria"/>
              </a:rPr>
              <a:t>The Search for Corporate Strategic Credibility: Concepts and Cases in Global Strategy Communications</a:t>
            </a:r>
            <a:r>
              <a:rPr lang="en-US" dirty="0" smtClean="0">
                <a:latin typeface="Cambria"/>
                <a:ea typeface="Calibri"/>
                <a:cs typeface="Cambria"/>
              </a:rPr>
              <a:t>. Westport, CT: Quorum Books, 2002. </a:t>
            </a:r>
          </a:p>
          <a:p>
            <a:r>
              <a:rPr lang="en-US" dirty="0" smtClean="0">
                <a:latin typeface="Cambria"/>
                <a:cs typeface="Cambria"/>
              </a:rPr>
              <a:t>Higgins, Richard B.  and Diffenbach, J. “Communicating corporate strategy: the payoffs and the risks,” </a:t>
            </a:r>
            <a:r>
              <a:rPr lang="en-US" i="1" dirty="0" smtClean="0">
                <a:latin typeface="Cambria"/>
                <a:cs typeface="Cambria"/>
              </a:rPr>
              <a:t>Long Range Planning</a:t>
            </a:r>
            <a:r>
              <a:rPr lang="en-US" dirty="0" smtClean="0">
                <a:latin typeface="Cambria"/>
                <a:cs typeface="Cambria"/>
              </a:rPr>
              <a:t> 12, no. 3 (1989): 133-139.</a:t>
            </a:r>
          </a:p>
          <a:p>
            <a:endParaRPr lang="en-US" dirty="0" smtClean="0">
              <a:latin typeface="Cambria"/>
              <a:cs typeface="Cambria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Cambria"/>
                <a:cs typeface="Cambria"/>
              </a:rPr>
              <a:t>John K. “Nesting dolls.” </a:t>
            </a:r>
            <a:r>
              <a:rPr lang="en-US" i="1" dirty="0" smtClean="0">
                <a:latin typeface="Cambria"/>
                <a:cs typeface="Cambria"/>
              </a:rPr>
              <a:t>Flickr</a:t>
            </a:r>
            <a:r>
              <a:rPr lang="en-US" dirty="0" smtClean="0">
                <a:latin typeface="Cambria"/>
                <a:cs typeface="Cambria"/>
              </a:rPr>
              <a:t>, May 17, 2009, </a:t>
            </a:r>
            <a:r>
              <a:rPr lang="en-US" dirty="0" smtClean="0">
                <a:latin typeface="Cambria"/>
                <a:cs typeface="Cambria"/>
                <a:hlinkClick r:id="rId3"/>
              </a:rPr>
              <a:t>http://www.flickr.com/photos/johnkay/3539939004/</a:t>
            </a:r>
            <a:r>
              <a:rPr lang="en-US" dirty="0" smtClean="0">
                <a:latin typeface="Cambria"/>
                <a:cs typeface="Cambria"/>
              </a:rPr>
              <a:t> , (3 June 2012).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Cambria"/>
                <a:ea typeface="Calibri"/>
                <a:cs typeface="Cambria"/>
              </a:rPr>
              <a:t>Kuchi, Triveni. “Communicating Mission: An Analysis of Academic Library Web Sites.” </a:t>
            </a:r>
            <a:r>
              <a:rPr lang="en-US" i="1" dirty="0" smtClean="0">
                <a:latin typeface="Cambria"/>
                <a:ea typeface="Calibri"/>
                <a:cs typeface="Cambria"/>
              </a:rPr>
              <a:t>The Journal of Academic Librarianship</a:t>
            </a:r>
            <a:r>
              <a:rPr lang="en-US" dirty="0" smtClean="0">
                <a:latin typeface="Cambria"/>
                <a:ea typeface="Calibri"/>
                <a:cs typeface="Cambria"/>
              </a:rPr>
              <a:t> 32, no.2 (2006): 148-154.</a:t>
            </a:r>
          </a:p>
          <a:p>
            <a:r>
              <a:rPr lang="en-US" dirty="0" smtClean="0">
                <a:latin typeface="Cambria"/>
                <a:cs typeface="Cambria"/>
              </a:rPr>
              <a:t>“Nesting dolls.” </a:t>
            </a:r>
            <a:r>
              <a:rPr lang="en-US" i="1" dirty="0" smtClean="0">
                <a:latin typeface="Cambria"/>
                <a:cs typeface="Cambria"/>
              </a:rPr>
              <a:t>Deliver Magazine</a:t>
            </a:r>
            <a:r>
              <a:rPr lang="en-US" dirty="0" smtClean="0">
                <a:latin typeface="Cambria"/>
                <a:cs typeface="Cambria"/>
              </a:rPr>
              <a:t>, April 25, 2011,   </a:t>
            </a:r>
          </a:p>
          <a:p>
            <a:r>
              <a:rPr lang="en-US" dirty="0" smtClean="0">
                <a:latin typeface="Cambria"/>
                <a:cs typeface="Cambria"/>
                <a:hlinkClick r:id="rId4"/>
              </a:rPr>
              <a:t>http://www.delivermagazine.com/2011/04/are-you-optimized-to-the-max/</a:t>
            </a:r>
            <a:r>
              <a:rPr lang="en-US" dirty="0" smtClean="0">
                <a:latin typeface="Cambria"/>
                <a:cs typeface="Cambria"/>
              </a:rPr>
              <a:t> , (3 June 2012).</a:t>
            </a:r>
          </a:p>
          <a:p>
            <a:endParaRPr lang="en-US" dirty="0" smtClean="0">
              <a:latin typeface="Cambria"/>
              <a:cs typeface="Cambria"/>
            </a:endParaRPr>
          </a:p>
          <a:p>
            <a:r>
              <a:rPr lang="en-US" dirty="0" smtClean="0">
                <a:latin typeface="Cambria"/>
                <a:ea typeface="Calibri"/>
                <a:cs typeface="Cambria"/>
              </a:rPr>
              <a:t>“Russian nesting dolls.” </a:t>
            </a:r>
            <a:r>
              <a:rPr lang="en-US" i="1" dirty="0" smtClean="0">
                <a:latin typeface="Cambria"/>
                <a:ea typeface="Calibri"/>
                <a:cs typeface="Cambria"/>
              </a:rPr>
              <a:t>iStockPhoto</a:t>
            </a:r>
            <a:r>
              <a:rPr lang="en-US" dirty="0" smtClean="0">
                <a:latin typeface="Cambria"/>
                <a:ea typeface="Calibri"/>
                <a:cs typeface="Cambria"/>
              </a:rPr>
              <a:t>, </a:t>
            </a:r>
            <a:r>
              <a:rPr lang="en-US" i="1" dirty="0" smtClean="0">
                <a:latin typeface="Cambria"/>
                <a:ea typeface="Calibri"/>
                <a:cs typeface="Cambria"/>
              </a:rPr>
              <a:t>Microsoft Office Images,  </a:t>
            </a:r>
            <a:r>
              <a:rPr lang="en-US" dirty="0" smtClean="0">
                <a:latin typeface="Cambria"/>
                <a:ea typeface="Calibri"/>
                <a:cs typeface="Cambria"/>
                <a:hlinkClick r:id="rId5"/>
              </a:rPr>
              <a:t>http://office.microsoft.com/en-us/images/results.aspx?ex=2&amp;qu=newsting#ai:MP900443047|mt:0|</a:t>
            </a:r>
            <a:r>
              <a:rPr lang="en-US" dirty="0" smtClean="0">
                <a:latin typeface="Cambria"/>
                <a:ea typeface="Calibri"/>
                <a:cs typeface="Cambria"/>
              </a:rPr>
              <a:t> , (3 June 2012).</a:t>
            </a:r>
          </a:p>
          <a:p>
            <a:endParaRPr lang="en-US" dirty="0" smtClean="0">
              <a:latin typeface="Cambria"/>
              <a:cs typeface="Cambria"/>
            </a:endParaRPr>
          </a:p>
          <a:p>
            <a:r>
              <a:rPr lang="en" dirty="0" smtClean="0">
                <a:latin typeface="Cambria"/>
                <a:cs typeface="Cambria"/>
              </a:rPr>
              <a:t>Staines</a:t>
            </a:r>
            <a:r>
              <a:rPr lang="en-US" dirty="0" smtClean="0">
                <a:latin typeface="Cambria"/>
                <a:cs typeface="Cambria"/>
              </a:rPr>
              <a:t>, Gail. </a:t>
            </a:r>
            <a:r>
              <a:rPr lang="en" dirty="0" smtClean="0">
                <a:latin typeface="Cambria"/>
                <a:cs typeface="Cambria"/>
              </a:rPr>
              <a:t>"Towards an assessment of strategic credibility in academic libraries."  </a:t>
            </a:r>
            <a:r>
              <a:rPr lang="en" i="1" dirty="0" smtClean="0">
                <a:latin typeface="Cambria"/>
                <a:cs typeface="Cambria"/>
              </a:rPr>
              <a:t>Library Managemen</a:t>
            </a:r>
            <a:r>
              <a:rPr lang="en-US" i="1" dirty="0" smtClean="0">
                <a:latin typeface="Cambria"/>
                <a:cs typeface="Cambria"/>
              </a:rPr>
              <a:t>t </a:t>
            </a:r>
            <a:r>
              <a:rPr lang="en-US" dirty="0" smtClean="0">
                <a:latin typeface="Cambria"/>
                <a:cs typeface="Cambria"/>
              </a:rPr>
              <a:t>30, no. 3 (2009): 148-162.</a:t>
            </a:r>
          </a:p>
          <a:p>
            <a:endParaRPr lang="en" dirty="0" smtClean="0">
              <a:latin typeface="Cambria"/>
              <a:cs typeface="Cambria"/>
            </a:endParaRPr>
          </a:p>
          <a:p>
            <a:endParaRPr lang="en" dirty="0" smtClean="0">
              <a:latin typeface="Cambria"/>
              <a:cs typeface="Cambria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 smtClean="0">
              <a:latin typeface="Cambria"/>
              <a:ea typeface="Calibri"/>
              <a:cs typeface="Cambria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 smtClean="0">
              <a:latin typeface="Cambria"/>
              <a:ea typeface="Calibri"/>
              <a:cs typeface="Cambria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 smtClean="0">
              <a:latin typeface="Cambria"/>
              <a:ea typeface="Calibri"/>
              <a:cs typeface="Cambria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 smtClean="0">
              <a:latin typeface="Cambria"/>
              <a:ea typeface="Calibri"/>
              <a:cs typeface="Cambria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 smtClean="0">
              <a:latin typeface="Cambria"/>
              <a:ea typeface="Calibri"/>
              <a:cs typeface="Cambria"/>
            </a:endParaRPr>
          </a:p>
          <a:p>
            <a:endParaRPr lang="en-US" dirty="0" smtClean="0">
              <a:latin typeface="Cambria"/>
              <a:cs typeface="Cambria"/>
            </a:endParaRPr>
          </a:p>
          <a:p>
            <a:endParaRPr lang="en-US" dirty="0">
              <a:latin typeface="Cambria"/>
              <a:cs typeface="Cambri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457200" y="366119"/>
            <a:ext cx="8229600" cy="738633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 dirty="0">
                <a:latin typeface="Cambria"/>
                <a:cs typeface="Cambria"/>
              </a:rPr>
              <a:t>Benefits of Strategic Credibility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1233316" y="1652324"/>
            <a:ext cx="6884461" cy="8282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b"/>
          <a:lstStyle/>
          <a:p>
            <a:pPr lvl="0" algn="ctr"/>
            <a:r>
              <a:rPr lang="en-US" sz="2400" dirty="0" smtClean="0">
                <a:solidFill>
                  <a:srgbClr val="F2F2F2"/>
                </a:solidFill>
                <a:latin typeface="Cambria"/>
                <a:cs typeface="Cambria"/>
              </a:rPr>
              <a:t>I</a:t>
            </a:r>
            <a:r>
              <a:rPr lang="en" sz="2400" dirty="0" smtClean="0">
                <a:solidFill>
                  <a:srgbClr val="F2F2F2"/>
                </a:solidFill>
                <a:latin typeface="Cambria"/>
                <a:cs typeface="Cambria"/>
              </a:rPr>
              <a:t>mproved relations with stakeholders</a:t>
            </a:r>
          </a:p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33316" y="2738193"/>
            <a:ext cx="6884461" cy="8282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b"/>
          <a:lstStyle/>
          <a:p>
            <a:pPr lvl="0" algn="ctr"/>
            <a:r>
              <a:rPr lang="en-US" sz="2400" dirty="0" smtClean="0">
                <a:solidFill>
                  <a:srgbClr val="F2F2F2"/>
                </a:solidFill>
                <a:latin typeface="Cambria"/>
                <a:cs typeface="Cambria"/>
              </a:rPr>
              <a:t>Better morale of employees</a:t>
            </a:r>
          </a:p>
          <a:p>
            <a:pPr algn="ctr"/>
            <a:endParaRPr lang="en-US" dirty="0">
              <a:solidFill>
                <a:srgbClr val="F2F2F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33316" y="3824515"/>
            <a:ext cx="6884461" cy="8282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b"/>
          <a:lstStyle/>
          <a:p>
            <a:pPr lvl="0" algn="ctr"/>
            <a:r>
              <a:rPr lang="en-US" sz="2400" dirty="0" smtClean="0">
                <a:solidFill>
                  <a:srgbClr val="F2F2F2"/>
                </a:solidFill>
                <a:latin typeface="Cambria"/>
                <a:cs typeface="Cambria"/>
              </a:rPr>
              <a:t>More goal focused employees</a:t>
            </a:r>
          </a:p>
          <a:p>
            <a:pPr algn="ctr"/>
            <a:endParaRPr lang="en-US" dirty="0">
              <a:solidFill>
                <a:srgbClr val="F2F2F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33316" y="4919584"/>
            <a:ext cx="6884461" cy="10320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dirty="0" smtClean="0">
                <a:solidFill>
                  <a:srgbClr val="F2F2F2"/>
                </a:solidFill>
                <a:latin typeface="Cambria"/>
                <a:cs typeface="Cambria"/>
              </a:rPr>
              <a:t>Attracting talented people motivated by the strategy </a:t>
            </a:r>
            <a:endParaRPr lang="en-US" dirty="0">
              <a:solidFill>
                <a:srgbClr val="F2F2F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22320" y="6343383"/>
            <a:ext cx="49253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ambria"/>
                <a:cs typeface="Cambria"/>
              </a:rPr>
              <a:t>Higgins and Diffenbach (1989)</a:t>
            </a:r>
            <a:endParaRPr lang="en-US" sz="1600" dirty="0">
              <a:latin typeface="Cambria"/>
              <a:cs typeface="Cambria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1105814" y="452129"/>
          <a:ext cx="7242469" cy="5836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640622" y="6445606"/>
            <a:ext cx="1672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mbria"/>
                <a:cs typeface="Cambria"/>
              </a:rPr>
              <a:t>Higgins (2002)</a:t>
            </a:r>
            <a:endParaRPr lang="en-US" sz="1600" dirty="0">
              <a:latin typeface="Cambria"/>
              <a:cs typeface="Cambria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679004"/>
            <a:ext cx="8229600" cy="738633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dirty="0">
                <a:latin typeface="Cambria"/>
                <a:cs typeface="Cambria"/>
              </a:rPr>
              <a:t>Library Strategic Credibility Factors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302316" y="131227"/>
          <a:ext cx="8574374" cy="6272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294113" y="6311759"/>
            <a:ext cx="2849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mbria"/>
                <a:cs typeface="Cambria"/>
              </a:rPr>
              <a:t>Higgins (2002)</a:t>
            </a:r>
            <a:endParaRPr lang="en-US" sz="2000" dirty="0">
              <a:latin typeface="Cambria"/>
              <a:cs typeface="Cambria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1323080"/>
            <a:ext cx="8229600" cy="225701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spcBef>
                <a:spcPts val="600"/>
              </a:spcBef>
              <a:buClr>
                <a:srgbClr val="000000"/>
              </a:buClr>
              <a:buSzPct val="25000"/>
            </a:pPr>
            <a:r>
              <a:rPr lang="en" sz="3100" dirty="0" smtClean="0">
                <a:solidFill>
                  <a:srgbClr val="F2F2F2"/>
                </a:solidFill>
                <a:latin typeface="Cambria"/>
                <a:ea typeface="Arial"/>
                <a:cs typeface="Cambria"/>
              </a:rPr>
              <a:t>"Are academic libraries following through with their planning and objectives?”</a:t>
            </a:r>
            <a:r>
              <a:rPr lang="en-US" sz="3100" dirty="0" smtClean="0">
                <a:solidFill>
                  <a:srgbClr val="F2F2F2"/>
                </a:solidFill>
                <a:latin typeface="Cambria"/>
                <a:ea typeface="Arial"/>
                <a:cs typeface="Cambria"/>
              </a:rPr>
              <a:t> </a:t>
            </a:r>
          </a:p>
          <a:p>
            <a:pPr marL="342900" indent="-342900" algn="ctr">
              <a:spcBef>
                <a:spcPts val="600"/>
              </a:spcBef>
              <a:buClr>
                <a:srgbClr val="000000"/>
              </a:buClr>
              <a:buSzPct val="25000"/>
            </a:pPr>
            <a:endParaRPr lang="en-US" sz="1000" dirty="0" smtClean="0">
              <a:solidFill>
                <a:srgbClr val="F2F2F2"/>
              </a:solidFill>
              <a:latin typeface="Cambria"/>
              <a:ea typeface="Arial"/>
              <a:cs typeface="Cambria"/>
            </a:endParaRPr>
          </a:p>
          <a:p>
            <a:pPr marL="342900" indent="-342900" algn="ctr">
              <a:spcBef>
                <a:spcPts val="600"/>
              </a:spcBef>
              <a:buClr>
                <a:srgbClr val="000000"/>
              </a:buClr>
              <a:buSzPct val="25000"/>
            </a:pPr>
            <a:r>
              <a:rPr lang="en-US" sz="2000" dirty="0" smtClean="0">
                <a:latin typeface="Cambria"/>
                <a:cs typeface="Cambria"/>
              </a:rPr>
              <a:t>Gail </a:t>
            </a:r>
            <a:r>
              <a:rPr lang="en" sz="2000" dirty="0" smtClean="0">
                <a:latin typeface="Cambria"/>
                <a:cs typeface="Cambria"/>
              </a:rPr>
              <a:t>Staines</a:t>
            </a:r>
            <a:r>
              <a:rPr lang="en-US" sz="2000" dirty="0" smtClean="0">
                <a:latin typeface="Cambria"/>
                <a:cs typeface="Cambria"/>
              </a:rPr>
              <a:t>, </a:t>
            </a:r>
            <a:r>
              <a:rPr lang="en" sz="2000" dirty="0" smtClean="0">
                <a:latin typeface="Cambria"/>
                <a:cs typeface="Cambria"/>
              </a:rPr>
              <a:t>"Towards an assessment of strategic credibility in academic libraries."  </a:t>
            </a:r>
            <a:r>
              <a:rPr lang="en" sz="2000" i="1" dirty="0" smtClean="0">
                <a:latin typeface="Cambria"/>
                <a:cs typeface="Cambria"/>
              </a:rPr>
              <a:t>Library Managemen</a:t>
            </a:r>
            <a:r>
              <a:rPr lang="en-US" sz="2000" i="1" dirty="0" smtClean="0">
                <a:latin typeface="Cambria"/>
                <a:cs typeface="Cambria"/>
              </a:rPr>
              <a:t>t </a:t>
            </a:r>
            <a:r>
              <a:rPr lang="en-US" sz="2000" dirty="0" smtClean="0">
                <a:latin typeface="Cambria"/>
                <a:cs typeface="Cambria"/>
              </a:rPr>
              <a:t>(2009)</a:t>
            </a:r>
            <a:endParaRPr lang="en" sz="2000" dirty="0" smtClean="0">
              <a:solidFill>
                <a:srgbClr val="F2F2F2"/>
              </a:solidFill>
              <a:latin typeface="Cambria"/>
              <a:ea typeface="Arial"/>
              <a:cs typeface="Cambria"/>
            </a:endParaRPr>
          </a:p>
        </p:txBody>
      </p:sp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457200" y="425103"/>
            <a:ext cx="8229600" cy="6616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spAutoFit/>
          </a:bodyPr>
          <a:lstStyle/>
          <a:p>
            <a:pPr marL="0" marR="0" lvl="0" indent="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100" b="1" i="0" u="none" strike="noStrike" cap="none" baseline="0" dirty="0">
                <a:solidFill>
                  <a:schemeClr val="dk1"/>
                </a:solidFill>
                <a:latin typeface="Cambria"/>
                <a:ea typeface="Arial"/>
                <a:cs typeface="Cambria"/>
                <a:sym typeface="Arial"/>
              </a:rPr>
              <a:t>Strategic Credibility of Academic Libraries</a:t>
            </a:r>
          </a:p>
        </p:txBody>
      </p:sp>
      <p:sp>
        <p:nvSpPr>
          <p:cNvPr id="4" name="Shape 103"/>
          <p:cNvSpPr txBox="1">
            <a:spLocks/>
          </p:cNvSpPr>
          <p:nvPr/>
        </p:nvSpPr>
        <p:spPr>
          <a:xfrm>
            <a:off x="457200" y="3874576"/>
            <a:ext cx="8229600" cy="25391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 marL="457200" marR="0" lvl="0" indent="-4191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66666"/>
              <a:buFont typeface="Arial"/>
              <a:buChar char="•"/>
              <a:tabLst/>
              <a:defRPr/>
            </a:pPr>
            <a:r>
              <a:rPr lang="en-US" sz="2300" noProof="0" dirty="0" smtClean="0">
                <a:latin typeface="Cambria"/>
                <a:cs typeface="Cambria"/>
              </a:rPr>
              <a:t>Decline in annual reports,  </a:t>
            </a:r>
            <a:r>
              <a:rPr kumimoji="0" lang="en-US" sz="23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Arial"/>
                <a:cs typeface="Cambria"/>
                <a:sym typeface="Arial"/>
              </a:rPr>
              <a:t>rise</a:t>
            </a:r>
            <a:r>
              <a:rPr kumimoji="0" lang="en-US" sz="2300" b="0" i="0" u="none" strike="noStrike" kern="0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Arial"/>
                <a:cs typeface="Cambria"/>
                <a:sym typeface="Arial"/>
              </a:rPr>
              <a:t> in strategic plans</a:t>
            </a:r>
          </a:p>
          <a:p>
            <a:pPr marL="457200" marR="0" lvl="0" indent="-4191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66666"/>
              <a:buFont typeface="Arial"/>
              <a:buChar char="•"/>
              <a:tabLst/>
              <a:defRPr/>
            </a:pPr>
            <a:r>
              <a:rPr lang="en-US" sz="2300" baseline="0" noProof="0" dirty="0" smtClean="0">
                <a:latin typeface="Cambria"/>
                <a:cs typeface="Cambria"/>
              </a:rPr>
              <a:t>Canadian</a:t>
            </a:r>
            <a:r>
              <a:rPr lang="en-US" sz="2300" dirty="0" smtClean="0">
                <a:latin typeface="Cambria"/>
                <a:cs typeface="Cambria"/>
              </a:rPr>
              <a:t> libraries were user-focused vs. </a:t>
            </a:r>
            <a:r>
              <a:rPr kumimoji="0" lang="en-US" sz="2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Arial"/>
                <a:cs typeface="Cambria"/>
                <a:sym typeface="Arial"/>
              </a:rPr>
              <a:t>U.S.</a:t>
            </a:r>
            <a:r>
              <a:rPr kumimoji="0" lang="en-US" sz="23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Arial"/>
                <a:cs typeface="Cambria"/>
                <a:sym typeface="Arial"/>
              </a:rPr>
              <a:t> libraries more trend focused</a:t>
            </a:r>
          </a:p>
          <a:p>
            <a:pPr marL="457200" lvl="6" indent="-419100">
              <a:spcBef>
                <a:spcPts val="600"/>
              </a:spcBef>
              <a:buClr>
                <a:srgbClr val="000000"/>
              </a:buClr>
              <a:buSzPct val="166666"/>
              <a:buFont typeface="Arial"/>
              <a:buChar char="•"/>
              <a:defRPr/>
            </a:pPr>
            <a:r>
              <a:rPr lang="en-US" sz="2300" baseline="0" dirty="0" smtClean="0">
                <a:latin typeface="Cambria"/>
                <a:cs typeface="Cambria"/>
              </a:rPr>
              <a:t>Themes:</a:t>
            </a:r>
            <a:r>
              <a:rPr lang="en-US" sz="2300" dirty="0" smtClean="0">
                <a:latin typeface="Cambria"/>
                <a:cs typeface="Cambria"/>
              </a:rPr>
              <a:t> space, assessment, information literacy, offsite storage</a:t>
            </a:r>
          </a:p>
          <a:p>
            <a:pPr marL="457200" lvl="2" indent="-419100">
              <a:spcBef>
                <a:spcPts val="600"/>
              </a:spcBef>
              <a:buClr>
                <a:srgbClr val="000000"/>
              </a:buClr>
              <a:buSzPct val="166666"/>
              <a:buFont typeface="Arial"/>
              <a:buChar char="•"/>
              <a:defRPr/>
            </a:pPr>
            <a:r>
              <a:rPr kumimoji="0" lang="en-US" sz="2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/>
                <a:ea typeface="Arial"/>
                <a:cs typeface="Cambria"/>
                <a:sym typeface="Arial"/>
              </a:rPr>
              <a:t>Overall </a:t>
            </a:r>
            <a:r>
              <a:rPr lang="en-US" sz="2300" dirty="0" smtClean="0">
                <a:latin typeface="Cambria"/>
                <a:cs typeface="Cambria"/>
              </a:rPr>
              <a:t>limited communication of strategic planning</a:t>
            </a:r>
            <a:endParaRPr kumimoji="0" lang="en-US" sz="23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/>
              <a:ea typeface="Arial"/>
              <a:cs typeface="Cambria"/>
              <a:sym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505476" y="4377117"/>
            <a:ext cx="8229600" cy="2800736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algn="ctr" rtl="0">
              <a:buNone/>
            </a:pPr>
            <a:r>
              <a:rPr lang="en" dirty="0">
                <a:latin typeface="Cambria"/>
                <a:cs typeface="Cambria"/>
              </a:rPr>
              <a:t>Budget</a:t>
            </a:r>
          </a:p>
          <a:p>
            <a:pPr lvl="0" algn="ctr" rtl="0">
              <a:buNone/>
            </a:pPr>
            <a:r>
              <a:rPr lang="en" dirty="0">
                <a:latin typeface="Cambria"/>
                <a:cs typeface="Cambria"/>
              </a:rPr>
              <a:t>Resource Allocation</a:t>
            </a:r>
          </a:p>
          <a:p>
            <a:pPr lvl="0" algn="ctr" rtl="0">
              <a:buNone/>
            </a:pPr>
            <a:r>
              <a:rPr lang="en" dirty="0">
                <a:latin typeface="Cambria"/>
                <a:cs typeface="Cambria"/>
              </a:rPr>
              <a:t>Collaboration </a:t>
            </a:r>
            <a:r>
              <a:rPr lang="en" dirty="0" smtClean="0">
                <a:latin typeface="Cambria"/>
                <a:cs typeface="Cambria"/>
              </a:rPr>
              <a:t>opportunities</a:t>
            </a:r>
            <a:endParaRPr lang="en-US" dirty="0" smtClean="0">
              <a:latin typeface="Cambria"/>
              <a:cs typeface="Cambria"/>
            </a:endParaRPr>
          </a:p>
          <a:p>
            <a:pPr lvl="0" algn="ctr" rtl="0">
              <a:buNone/>
            </a:pPr>
            <a:r>
              <a:rPr lang="en-US" dirty="0" smtClean="0">
                <a:latin typeface="Cambria"/>
                <a:cs typeface="Cambria"/>
              </a:rPr>
              <a:t>During times of transition</a:t>
            </a:r>
            <a:endParaRPr lang="en" dirty="0">
              <a:latin typeface="Cambria"/>
              <a:cs typeface="Cambria"/>
            </a:endParaRPr>
          </a:p>
          <a:p>
            <a:pPr algn="ctr"/>
            <a:endParaRPr dirty="0">
              <a:latin typeface="Cambria"/>
              <a:cs typeface="Cambria"/>
            </a:endParaRPr>
          </a:p>
        </p:txBody>
      </p:sp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505476" y="273618"/>
            <a:ext cx="8229600" cy="738633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algn="ctr" rtl="0">
              <a:buNone/>
            </a:pPr>
            <a:r>
              <a:rPr lang="en" dirty="0">
                <a:latin typeface="Cambria"/>
                <a:cs typeface="Cambria"/>
              </a:rPr>
              <a:t>Library vs. Library Units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9871" y="1306731"/>
            <a:ext cx="4519812" cy="2802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1417153"/>
            <a:ext cx="8229600" cy="384655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spcBef>
                <a:spcPts val="600"/>
              </a:spcBef>
              <a:buClr>
                <a:srgbClr val="000000"/>
              </a:buClr>
              <a:buSzPct val="25000"/>
            </a:pPr>
            <a:r>
              <a:rPr lang="en-US" sz="3200" dirty="0" smtClean="0">
                <a:solidFill>
                  <a:srgbClr val="F2F2F2"/>
                </a:solidFill>
                <a:latin typeface="Cambria"/>
                <a:ea typeface="Arial"/>
                <a:cs typeface="Cambria"/>
              </a:rPr>
              <a:t>    </a:t>
            </a:r>
            <a:r>
              <a:rPr lang="en" sz="3200" dirty="0" smtClean="0">
                <a:solidFill>
                  <a:srgbClr val="F2F2F2"/>
                </a:solidFill>
                <a:latin typeface="Cambria"/>
                <a:ea typeface="Arial"/>
                <a:cs typeface="Cambria"/>
              </a:rPr>
              <a:t>If a university administer asked you</a:t>
            </a:r>
            <a:r>
              <a:rPr lang="en-US" sz="3200" dirty="0" smtClean="0">
                <a:solidFill>
                  <a:srgbClr val="F2F2F2"/>
                </a:solidFill>
                <a:latin typeface="Cambria"/>
                <a:ea typeface="Arial"/>
                <a:cs typeface="Cambria"/>
              </a:rPr>
              <a:t> </a:t>
            </a:r>
            <a:r>
              <a:rPr lang="en" sz="3200" dirty="0" smtClean="0">
                <a:solidFill>
                  <a:srgbClr val="F2F2F2"/>
                </a:solidFill>
                <a:latin typeface="Cambria"/>
                <a:ea typeface="Arial"/>
                <a:cs typeface="Cambria"/>
              </a:rPr>
              <a:t>how your library unit contributes value to the overall university mission, vision, and strategic goals... how would you respond</a:t>
            </a:r>
            <a:r>
              <a:rPr lang="en-US" sz="3200" dirty="0" smtClean="0">
                <a:solidFill>
                  <a:srgbClr val="F2F2F2"/>
                </a:solidFill>
                <a:latin typeface="Cambria"/>
                <a:ea typeface="Arial"/>
                <a:cs typeface="Cambria"/>
              </a:rPr>
              <a:t>,</a:t>
            </a:r>
            <a:r>
              <a:rPr lang="en" sz="3200" dirty="0" smtClean="0">
                <a:solidFill>
                  <a:srgbClr val="F2F2F2"/>
                </a:solidFill>
                <a:latin typeface="Cambria"/>
                <a:ea typeface="Arial"/>
                <a:cs typeface="Cambria"/>
              </a:rPr>
              <a:t> and with what evidence?</a:t>
            </a:r>
          </a:p>
          <a:p>
            <a:pPr algn="ctr"/>
            <a:endParaRPr lang="en-US" dirty="0">
              <a:solidFill>
                <a:srgbClr val="F2F2F2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1574</TotalTime>
  <Words>1909</Words>
  <Application>Microsoft Macintosh PowerPoint</Application>
  <PresentationFormat>On-screen Show (4:3)</PresentationFormat>
  <Paragraphs>250</Paragraphs>
  <Slides>32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/>
      <vt:lpstr/>
      <vt:lpstr>Assessing the Strategic Credibility  of Special Collections</vt:lpstr>
      <vt:lpstr>Why is strategic credibility important now?</vt:lpstr>
      <vt:lpstr>Strategic Credibility</vt:lpstr>
      <vt:lpstr>Benefits of Strategic Credibility</vt:lpstr>
      <vt:lpstr>PowerPoint Presentation</vt:lpstr>
      <vt:lpstr>Library Strategic Credibility Factors</vt:lpstr>
      <vt:lpstr>Strategic Credibility of Academic Libraries</vt:lpstr>
      <vt:lpstr>Library vs. Library Units</vt:lpstr>
      <vt:lpstr>PowerPoint Presentation</vt:lpstr>
      <vt:lpstr>Our paper focuses on</vt:lpstr>
      <vt:lpstr>Methodology: Population Orbis Cascade Alliance  (by institution type)</vt:lpstr>
      <vt:lpstr>Strategic Planning: Population</vt:lpstr>
      <vt:lpstr>Who had mission statements? [only 13 out of 37]</vt:lpstr>
      <vt:lpstr>Methodology for “strategic planning”</vt:lpstr>
      <vt:lpstr>Example: OSU Mission Statement</vt:lpstr>
      <vt:lpstr>Example OSU: Archives</vt:lpstr>
      <vt:lpstr>What are most archives/special collections mission statements saying?</vt:lpstr>
      <vt:lpstr>Overall Special Collections/Archives Alignment with  College/University Mission</vt:lpstr>
      <vt:lpstr>Percentages of Alignment Between College/University and  Special Collections/Archives</vt:lpstr>
      <vt:lpstr>PowerPoint Presentation</vt:lpstr>
      <vt:lpstr>Documenting Past Performance</vt:lpstr>
      <vt:lpstr>Methodology: Documenting  Past Performance</vt:lpstr>
      <vt:lpstr>Communicating Mission</vt:lpstr>
      <vt:lpstr>Methodology: Accessibility of mission statements</vt:lpstr>
      <vt:lpstr>Prominence of Special Collections/Archives </vt:lpstr>
      <vt:lpstr>Prominence of mission statement</vt:lpstr>
      <vt:lpstr>And the rest of Special Collections mission statements?</vt:lpstr>
      <vt:lpstr>Strategic Credibility Summary </vt:lpstr>
      <vt:lpstr>PowerPoint Presentation</vt:lpstr>
      <vt:lpstr>Other types of value communicated through Special Collections/Archives websites</vt:lpstr>
      <vt:lpstr>Recomendations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Assessing the Strategic Credibility  of Special Collections</dc:title>
  <cp:lastModifiedBy>Rick Stoddart</cp:lastModifiedBy>
  <cp:revision>117</cp:revision>
  <dcterms:created xsi:type="dcterms:W3CDTF">2012-06-25T13:09:24Z</dcterms:created>
  <dcterms:modified xsi:type="dcterms:W3CDTF">2012-07-09T20:16:49Z</dcterms:modified>
</cp:coreProperties>
</file>