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81813" cy="9296400"/>
  <p:defaultTextStyle>
    <a:defPPr>
      <a:defRPr lang="en-US"/>
    </a:defPPr>
    <a:lvl1pPr algn="l" rtl="0" fontAlgn="base">
      <a:spcBef>
        <a:spcPct val="0"/>
      </a:spcBef>
      <a:spcAft>
        <a:spcPct val="0"/>
      </a:spcAft>
      <a:defRPr sz="8600" kern="1200">
        <a:solidFill>
          <a:schemeClr val="tx1"/>
        </a:solidFill>
        <a:latin typeface="Arial" charset="0"/>
        <a:ea typeface="+mn-ea"/>
        <a:cs typeface="+mn-cs"/>
      </a:defRPr>
    </a:lvl1pPr>
    <a:lvl2pPr marL="457200" algn="l" rtl="0" fontAlgn="base">
      <a:spcBef>
        <a:spcPct val="0"/>
      </a:spcBef>
      <a:spcAft>
        <a:spcPct val="0"/>
      </a:spcAft>
      <a:defRPr sz="8600" kern="1200">
        <a:solidFill>
          <a:schemeClr val="tx1"/>
        </a:solidFill>
        <a:latin typeface="Arial" charset="0"/>
        <a:ea typeface="+mn-ea"/>
        <a:cs typeface="+mn-cs"/>
      </a:defRPr>
    </a:lvl2pPr>
    <a:lvl3pPr marL="914400" algn="l" rtl="0" fontAlgn="base">
      <a:spcBef>
        <a:spcPct val="0"/>
      </a:spcBef>
      <a:spcAft>
        <a:spcPct val="0"/>
      </a:spcAft>
      <a:defRPr sz="8600" kern="1200">
        <a:solidFill>
          <a:schemeClr val="tx1"/>
        </a:solidFill>
        <a:latin typeface="Arial" charset="0"/>
        <a:ea typeface="+mn-ea"/>
        <a:cs typeface="+mn-cs"/>
      </a:defRPr>
    </a:lvl3pPr>
    <a:lvl4pPr marL="1371600" algn="l" rtl="0" fontAlgn="base">
      <a:spcBef>
        <a:spcPct val="0"/>
      </a:spcBef>
      <a:spcAft>
        <a:spcPct val="0"/>
      </a:spcAft>
      <a:defRPr sz="8600" kern="1200">
        <a:solidFill>
          <a:schemeClr val="tx1"/>
        </a:solidFill>
        <a:latin typeface="Arial" charset="0"/>
        <a:ea typeface="+mn-ea"/>
        <a:cs typeface="+mn-cs"/>
      </a:defRPr>
    </a:lvl4pPr>
    <a:lvl5pPr marL="1828800" algn="l"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D04C"/>
    <a:srgbClr val="438F6D"/>
    <a:srgbClr val="CAE8AA"/>
    <a:srgbClr val="5A7058"/>
    <a:srgbClr val="7D967A"/>
    <a:srgbClr val="325A00"/>
    <a:srgbClr val="B0DD7F"/>
    <a:srgbClr val="00B050"/>
    <a:srgbClr val="5D7610"/>
    <a:srgbClr val="3878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002" autoAdjust="0"/>
    <p:restoredTop sz="99046" autoAdjust="0"/>
  </p:normalViewPr>
  <p:slideViewPr>
    <p:cSldViewPr>
      <p:cViewPr varScale="1">
        <p:scale>
          <a:sx n="23" d="100"/>
          <a:sy n="23" d="100"/>
        </p:scale>
        <p:origin x="-2490" y="-126"/>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168DAFD8-BDD4-4F27-BE23-EA8E3F9BE61F}" type="datetimeFigureOut">
              <a:rPr lang="en-US" smtClean="0"/>
              <a:pPr/>
              <a:t>2/10/2012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27BAD0FD-2499-4728-BA47-9745D96D52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6"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4"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770EE-A211-47EA-A294-E2492B321B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DC119-B134-4E47-AAEA-FBF8219185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6"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4E35D-4065-4BE5-A798-C13AF1F292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8C778-ACEE-487F-A70C-EE3660F626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0"/>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CED855-BECF-4AED-8F32-6E93A46554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6"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1566DA-550D-4478-95A6-FB3B22E818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7"/>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2"/>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7369177"/>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9" y="10439402"/>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2191B0-273C-4A98-A7D6-B18B3AFB5C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042CDF-DE92-4828-8EEA-9F07D548FC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42C3BC-B0CB-4C65-B447-8C688C08C0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5D111-41F1-46E2-84F9-26F2EF190B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5"/>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40"/>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40"/>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AAC751-6D72-4689-9ACB-5A3891F30E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3000">
              <a:schemeClr val="accent6">
                <a:lumMod val="20000"/>
                <a:lumOff val="80000"/>
              </a:schemeClr>
            </a:gs>
            <a:gs pos="83000">
              <a:srgbClr val="D4DEFF"/>
            </a:gs>
            <a:gs pos="100000">
              <a:srgbClr val="5A7058"/>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5F15F645-81CA-41BA-B2CE-C10D808BC7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oleObject" Target="../embeddings/oleObject1.bin"/><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emf"/><Relationship Id="rId25" Type="http://schemas.openxmlformats.org/officeDocument/2006/relationships/oleObject" Target="../embeddings/oleObject5.bin"/><Relationship Id="rId2" Type="http://schemas.openxmlformats.org/officeDocument/2006/relationships/slideLayout" Target="../slideLayouts/slideLayout1.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oleObject" Target="../embeddings/oleObject4.bin"/><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oleObject" Target="../embeddings/oleObject3.bin"/><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3000">
              <a:schemeClr val="accent6">
                <a:lumMod val="20000"/>
                <a:lumOff val="80000"/>
              </a:schemeClr>
            </a:gs>
            <a:gs pos="83000">
              <a:srgbClr val="D4DEFF"/>
            </a:gs>
            <a:gs pos="100000">
              <a:srgbClr val="5A7058"/>
            </a:gs>
          </a:gsLst>
          <a:lin ang="5400000" scaled="0"/>
          <a:tileRect/>
        </a:gradFill>
        <a:effectLst/>
      </p:bgPr>
    </p:bg>
    <p:spTree>
      <p:nvGrpSpPr>
        <p:cNvPr id="1" name=""/>
        <p:cNvGrpSpPr/>
        <p:nvPr/>
      </p:nvGrpSpPr>
      <p:grpSpPr>
        <a:xfrm>
          <a:off x="0" y="0"/>
          <a:ext cx="0" cy="0"/>
          <a:chOff x="0" y="0"/>
          <a:chExt cx="0" cy="0"/>
        </a:xfrm>
      </p:grpSpPr>
      <p:sp>
        <p:nvSpPr>
          <p:cNvPr id="101" name="Rectangle 100"/>
          <p:cNvSpPr/>
          <p:nvPr/>
        </p:nvSpPr>
        <p:spPr bwMode="auto">
          <a:xfrm>
            <a:off x="30327600" y="17754600"/>
            <a:ext cx="12039600" cy="4953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00" name="Rectangle 99"/>
          <p:cNvSpPr/>
          <p:nvPr/>
        </p:nvSpPr>
        <p:spPr bwMode="auto">
          <a:xfrm>
            <a:off x="30327600" y="11506200"/>
            <a:ext cx="12039600" cy="6172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99" name="Rectangle 98"/>
          <p:cNvSpPr/>
          <p:nvPr/>
        </p:nvSpPr>
        <p:spPr bwMode="auto">
          <a:xfrm>
            <a:off x="30327600" y="5562600"/>
            <a:ext cx="12039600" cy="5867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055" name="Text Box 132"/>
          <p:cNvSpPr txBox="1">
            <a:spLocks noChangeArrowheads="1"/>
          </p:cNvSpPr>
          <p:nvPr/>
        </p:nvSpPr>
        <p:spPr bwMode="auto">
          <a:xfrm>
            <a:off x="10972800" y="3048000"/>
            <a:ext cx="21945600" cy="1311275"/>
          </a:xfrm>
          <a:prstGeom prst="rect">
            <a:avLst/>
          </a:prstGeom>
          <a:noFill/>
          <a:ln w="9525">
            <a:noFill/>
            <a:miter lim="800000"/>
            <a:headEnd/>
            <a:tailEnd/>
          </a:ln>
        </p:spPr>
        <p:txBody>
          <a:bodyPr>
            <a:spAutoFit/>
          </a:bodyPr>
          <a:lstStyle/>
          <a:p>
            <a:pPr algn="ctr" defTabSz="4389438">
              <a:spcBef>
                <a:spcPct val="50000"/>
              </a:spcBef>
            </a:pPr>
            <a:r>
              <a:rPr lang="en-US" sz="4000" dirty="0">
                <a:solidFill>
                  <a:schemeClr val="bg1"/>
                </a:solidFill>
              </a:rPr>
              <a:t>Jonathan R. </a:t>
            </a:r>
            <a:r>
              <a:rPr lang="en-US" sz="4000" dirty="0" err="1">
                <a:solidFill>
                  <a:schemeClr val="bg1"/>
                </a:solidFill>
              </a:rPr>
              <a:t>Pugmire</a:t>
            </a:r>
            <a:r>
              <a:rPr lang="en-US" sz="4000" dirty="0">
                <a:solidFill>
                  <a:schemeClr val="bg1"/>
                </a:solidFill>
              </a:rPr>
              <a:t>, Neal </a:t>
            </a:r>
            <a:r>
              <a:rPr lang="en-US" sz="4000" dirty="0" err="1">
                <a:solidFill>
                  <a:schemeClr val="bg1"/>
                </a:solidFill>
              </a:rPr>
              <a:t>Criddle</a:t>
            </a:r>
            <a:r>
              <a:rPr lang="en-US" sz="4000" dirty="0">
                <a:solidFill>
                  <a:schemeClr val="bg1"/>
                </a:solidFill>
              </a:rPr>
              <a:t>, M.J. Taylor, P.-D. </a:t>
            </a:r>
            <a:r>
              <a:rPr lang="en-US" sz="4000" dirty="0" err="1">
                <a:solidFill>
                  <a:schemeClr val="bg1"/>
                </a:solidFill>
              </a:rPr>
              <a:t>Pautet</a:t>
            </a:r>
            <a:r>
              <a:rPr lang="en-US" sz="4000" dirty="0">
                <a:solidFill>
                  <a:schemeClr val="bg1"/>
                </a:solidFill>
              </a:rPr>
              <a:t>, Y. Zhao;                                         Center for Atmospheric and Space </a:t>
            </a:r>
            <a:r>
              <a:rPr lang="en-US" sz="4000" dirty="0" smtClean="0">
                <a:solidFill>
                  <a:schemeClr val="bg1"/>
                </a:solidFill>
              </a:rPr>
              <a:t>Sciences, </a:t>
            </a:r>
            <a:r>
              <a:rPr lang="en-US" sz="4000" dirty="0">
                <a:solidFill>
                  <a:schemeClr val="bg1"/>
                </a:solidFill>
              </a:rPr>
              <a:t>Utah State University</a:t>
            </a:r>
          </a:p>
        </p:txBody>
      </p:sp>
      <p:sp>
        <p:nvSpPr>
          <p:cNvPr id="1056" name="Text Box 200"/>
          <p:cNvSpPr txBox="1">
            <a:spLocks noChangeArrowheads="1"/>
          </p:cNvSpPr>
          <p:nvPr/>
        </p:nvSpPr>
        <p:spPr bwMode="auto">
          <a:xfrm>
            <a:off x="15468600" y="32156400"/>
            <a:ext cx="12801600" cy="523220"/>
          </a:xfrm>
          <a:prstGeom prst="rect">
            <a:avLst/>
          </a:prstGeom>
          <a:solidFill>
            <a:schemeClr val="bg1">
              <a:alpha val="50000"/>
            </a:schemeClr>
          </a:solidFill>
          <a:ln w="9525">
            <a:noFill/>
            <a:miter lim="800000"/>
            <a:headEnd/>
            <a:tailEnd/>
          </a:ln>
        </p:spPr>
        <p:txBody>
          <a:bodyPr wrap="square">
            <a:spAutoFit/>
          </a:bodyPr>
          <a:lstStyle/>
          <a:p>
            <a:pPr defTabSz="4389438">
              <a:spcBef>
                <a:spcPct val="50000"/>
              </a:spcBef>
            </a:pPr>
            <a:r>
              <a:rPr lang="en-US" sz="2800" b="1" dirty="0" smtClean="0"/>
              <a:t>Acknowledgements: </a:t>
            </a:r>
            <a:r>
              <a:rPr lang="en-US" sz="2400" dirty="0" smtClean="0"/>
              <a:t>This research is supported under NSF grant #0737698.</a:t>
            </a:r>
            <a:endParaRPr lang="en-US" sz="2400" dirty="0"/>
          </a:p>
        </p:txBody>
      </p:sp>
      <p:sp>
        <p:nvSpPr>
          <p:cNvPr id="1057" name="Text Box 228"/>
          <p:cNvSpPr txBox="1">
            <a:spLocks noChangeArrowheads="1"/>
          </p:cNvSpPr>
          <p:nvPr/>
        </p:nvSpPr>
        <p:spPr bwMode="auto">
          <a:xfrm>
            <a:off x="8229600" y="685800"/>
            <a:ext cx="27355800" cy="2554288"/>
          </a:xfrm>
          <a:prstGeom prst="rect">
            <a:avLst/>
          </a:prstGeom>
          <a:noFill/>
          <a:ln w="9525">
            <a:noFill/>
            <a:miter lim="800000"/>
            <a:headEnd/>
            <a:tailEnd/>
          </a:ln>
        </p:spPr>
        <p:txBody>
          <a:bodyPr>
            <a:spAutoFit/>
          </a:bodyPr>
          <a:lstStyle/>
          <a:p>
            <a:pPr algn="ctr" defTabSz="4389438">
              <a:spcBef>
                <a:spcPct val="50000"/>
              </a:spcBef>
            </a:pPr>
            <a:r>
              <a:rPr lang="en-US" sz="8000" b="1" dirty="0" smtClean="0">
                <a:solidFill>
                  <a:schemeClr val="bg1"/>
                </a:solidFill>
              </a:rPr>
              <a:t>The First </a:t>
            </a:r>
            <a:r>
              <a:rPr lang="en-US" sz="8000" b="1" dirty="0" smtClean="0">
                <a:solidFill>
                  <a:schemeClr val="bg1"/>
                </a:solidFill>
              </a:rPr>
              <a:t>Ten</a:t>
            </a:r>
            <a:r>
              <a:rPr lang="en-US" sz="8000" b="1" dirty="0" smtClean="0">
                <a:solidFill>
                  <a:schemeClr val="bg1"/>
                </a:solidFill>
              </a:rPr>
              <a:t> </a:t>
            </a:r>
            <a:r>
              <a:rPr lang="en-US" sz="8000" b="1" dirty="0" smtClean="0">
                <a:solidFill>
                  <a:schemeClr val="bg1"/>
                </a:solidFill>
              </a:rPr>
              <a:t>Months of </a:t>
            </a:r>
            <a:r>
              <a:rPr lang="en-US" sz="8000" b="1" dirty="0">
                <a:solidFill>
                  <a:schemeClr val="bg1"/>
                </a:solidFill>
              </a:rPr>
              <a:t>Investigation of Gravity Waves and Temperature Variability Over the Andes</a:t>
            </a:r>
          </a:p>
        </p:txBody>
      </p:sp>
      <p:sp>
        <p:nvSpPr>
          <p:cNvPr id="1096" name="Rectangle 134"/>
          <p:cNvSpPr>
            <a:spLocks noChangeArrowheads="1"/>
          </p:cNvSpPr>
          <p:nvPr/>
        </p:nvSpPr>
        <p:spPr bwMode="auto">
          <a:xfrm>
            <a:off x="0" y="0"/>
            <a:ext cx="43891200" cy="0"/>
          </a:xfrm>
          <a:prstGeom prst="rect">
            <a:avLst/>
          </a:prstGeom>
          <a:noFill/>
          <a:ln w="9525">
            <a:noFill/>
            <a:miter lim="800000"/>
            <a:headEnd/>
            <a:tailEnd/>
          </a:ln>
        </p:spPr>
        <p:txBody>
          <a:bodyPr wrap="none" anchor="ctr">
            <a:spAutoFit/>
          </a:bodyPr>
          <a:lstStyle/>
          <a:p>
            <a:endParaRPr lang="en-US"/>
          </a:p>
        </p:txBody>
      </p:sp>
      <p:grpSp>
        <p:nvGrpSpPr>
          <p:cNvPr id="188" name="Group 187"/>
          <p:cNvGrpSpPr/>
          <p:nvPr/>
        </p:nvGrpSpPr>
        <p:grpSpPr>
          <a:xfrm>
            <a:off x="15468599" y="4648200"/>
            <a:ext cx="12877801" cy="11506200"/>
            <a:chOff x="17373599" y="15163800"/>
            <a:chExt cx="9160458" cy="9955865"/>
          </a:xfrm>
        </p:grpSpPr>
        <p:sp>
          <p:nvSpPr>
            <p:cNvPr id="1103" name="Text Box 296"/>
            <p:cNvSpPr txBox="1">
              <a:spLocks noChangeArrowheads="1"/>
            </p:cNvSpPr>
            <p:nvPr/>
          </p:nvSpPr>
          <p:spPr bwMode="auto">
            <a:xfrm>
              <a:off x="17373599" y="18440400"/>
              <a:ext cx="2971800" cy="612506"/>
            </a:xfrm>
            <a:prstGeom prst="rect">
              <a:avLst/>
            </a:prstGeom>
            <a:noFill/>
            <a:ln w="9525">
              <a:noFill/>
              <a:miter lim="800000"/>
              <a:headEnd/>
              <a:tailEnd/>
            </a:ln>
          </p:spPr>
          <p:txBody>
            <a:bodyPr wrap="square">
              <a:spAutoFit/>
            </a:bodyPr>
            <a:lstStyle/>
            <a:p>
              <a:pPr defTabSz="4389438">
                <a:spcBef>
                  <a:spcPct val="50000"/>
                </a:spcBef>
              </a:pPr>
              <a:r>
                <a:rPr lang="en-US" sz="2000" dirty="0" smtClean="0"/>
                <a:t>USU CCD </a:t>
              </a:r>
              <a:r>
                <a:rPr lang="en-US" sz="2000" dirty="0"/>
                <a:t>Camera </a:t>
              </a:r>
              <a:r>
                <a:rPr lang="en-US" sz="2000" dirty="0" smtClean="0"/>
                <a:t>System in ALO at Cerro </a:t>
              </a:r>
              <a:r>
                <a:rPr lang="en-US" sz="2000" dirty="0" err="1" smtClean="0"/>
                <a:t>Pachon</a:t>
              </a:r>
              <a:r>
                <a:rPr lang="en-US" sz="2000" dirty="0" smtClean="0"/>
                <a:t>.</a:t>
              </a:r>
              <a:endParaRPr lang="en-US" sz="2000" dirty="0"/>
            </a:p>
          </p:txBody>
        </p:sp>
        <p:pic>
          <p:nvPicPr>
            <p:cNvPr id="1104" name="Picture 119" descr="Cameras_Cerro_Pachon.jpg"/>
            <p:cNvPicPr>
              <a:picLocks noChangeAspect="1"/>
            </p:cNvPicPr>
            <p:nvPr/>
          </p:nvPicPr>
          <p:blipFill>
            <a:blip r:embed="rId3" cstate="print"/>
            <a:srcRect t="16875"/>
            <a:stretch>
              <a:fillRect/>
            </a:stretch>
          </p:blipFill>
          <p:spPr bwMode="auto">
            <a:xfrm>
              <a:off x="17427803" y="15163801"/>
              <a:ext cx="2861599" cy="3200399"/>
            </a:xfrm>
            <a:prstGeom prst="rect">
              <a:avLst/>
            </a:prstGeom>
            <a:noFill/>
            <a:ln w="9525">
              <a:noFill/>
              <a:miter lim="800000"/>
              <a:headEnd/>
              <a:tailEnd/>
            </a:ln>
          </p:spPr>
        </p:pic>
        <p:pic>
          <p:nvPicPr>
            <p:cNvPr id="1097" name="Picture 135"/>
            <p:cNvPicPr>
              <a:picLocks noChangeAspect="1" noChangeArrowheads="1"/>
            </p:cNvPicPr>
            <p:nvPr/>
          </p:nvPicPr>
          <p:blipFill>
            <a:blip r:embed="rId4" cstate="print"/>
            <a:srcRect/>
            <a:stretch>
              <a:fillRect/>
            </a:stretch>
          </p:blipFill>
          <p:spPr bwMode="auto">
            <a:xfrm>
              <a:off x="23655338" y="18016538"/>
              <a:ext cx="2743200" cy="2743200"/>
            </a:xfrm>
            <a:prstGeom prst="rect">
              <a:avLst/>
            </a:prstGeom>
            <a:noFill/>
            <a:ln w="9525">
              <a:noFill/>
              <a:miter lim="800000"/>
              <a:headEnd/>
              <a:tailEnd/>
            </a:ln>
          </p:spPr>
        </p:pic>
        <p:pic>
          <p:nvPicPr>
            <p:cNvPr id="1098" name="Picture 137"/>
            <p:cNvPicPr>
              <a:picLocks noChangeAspect="1" noChangeArrowheads="1"/>
            </p:cNvPicPr>
            <p:nvPr/>
          </p:nvPicPr>
          <p:blipFill>
            <a:blip r:embed="rId5" cstate="print"/>
            <a:srcRect/>
            <a:stretch>
              <a:fillRect/>
            </a:stretch>
          </p:blipFill>
          <p:spPr bwMode="auto">
            <a:xfrm>
              <a:off x="20399604" y="15163800"/>
              <a:ext cx="6134453" cy="9900687"/>
            </a:xfrm>
            <a:prstGeom prst="rect">
              <a:avLst/>
            </a:prstGeom>
            <a:noFill/>
            <a:ln w="9525">
              <a:solidFill>
                <a:schemeClr val="tx1"/>
              </a:solidFill>
              <a:miter lim="800000"/>
              <a:headEnd/>
              <a:tailEnd/>
            </a:ln>
          </p:spPr>
        </p:pic>
        <p:sp>
          <p:nvSpPr>
            <p:cNvPr id="1062" name="Rectangle 292"/>
            <p:cNvSpPr>
              <a:spLocks noChangeAspect="1" noChangeArrowheads="1"/>
            </p:cNvSpPr>
            <p:nvPr/>
          </p:nvSpPr>
          <p:spPr bwMode="auto">
            <a:xfrm>
              <a:off x="21259800" y="19964400"/>
              <a:ext cx="1097612" cy="1414698"/>
            </a:xfrm>
            <a:prstGeom prst="rect">
              <a:avLst/>
            </a:prstGeom>
            <a:noFill/>
            <a:ln w="38100" cmpd="sng">
              <a:solidFill>
                <a:schemeClr val="tx1"/>
              </a:solidFill>
              <a:miter lim="800000"/>
              <a:headEnd/>
              <a:tailEnd/>
            </a:ln>
          </p:spPr>
          <p:txBody>
            <a:bodyPr wrap="none" anchor="ctr"/>
            <a:lstStyle/>
            <a:p>
              <a:endParaRPr lang="en-US"/>
            </a:p>
          </p:txBody>
        </p:sp>
        <p:cxnSp>
          <p:nvCxnSpPr>
            <p:cNvPr id="137" name="Straight Connector 136"/>
            <p:cNvCxnSpPr/>
            <p:nvPr/>
          </p:nvCxnSpPr>
          <p:spPr bwMode="auto">
            <a:xfrm>
              <a:off x="20193000" y="19431000"/>
              <a:ext cx="106680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rot="5400000" flipH="1" flipV="1">
              <a:off x="19964400" y="21564600"/>
              <a:ext cx="1524000" cy="10668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58" name="TextBox 157"/>
            <p:cNvSpPr txBox="1"/>
            <p:nvPr/>
          </p:nvSpPr>
          <p:spPr>
            <a:xfrm>
              <a:off x="21764115" y="20306565"/>
              <a:ext cx="228600" cy="612506"/>
            </a:xfrm>
            <a:prstGeom prst="rect">
              <a:avLst/>
            </a:prstGeom>
            <a:noFill/>
          </p:spPr>
          <p:txBody>
            <a:bodyPr wrap="square" rtlCol="0">
              <a:spAutoFit/>
            </a:bodyPr>
            <a:lstStyle/>
            <a:p>
              <a:r>
                <a:rPr lang="en-US" sz="4000" dirty="0" smtClean="0">
                  <a:latin typeface="Book Antiqua" pitchFamily="18" charset="0"/>
                </a:rPr>
                <a:t>.</a:t>
              </a:r>
              <a:endParaRPr lang="en-US" sz="4000" dirty="0">
                <a:latin typeface="Book Antiqua" pitchFamily="18" charset="0"/>
              </a:endParaRPr>
            </a:p>
          </p:txBody>
        </p:sp>
        <p:pic>
          <p:nvPicPr>
            <p:cNvPr id="1158" name="Picture 134"/>
            <p:cNvPicPr>
              <a:picLocks noChangeAspect="1" noChangeArrowheads="1"/>
            </p:cNvPicPr>
            <p:nvPr/>
          </p:nvPicPr>
          <p:blipFill>
            <a:blip r:embed="rId6" cstate="print"/>
            <a:srcRect/>
            <a:stretch>
              <a:fillRect/>
            </a:stretch>
          </p:blipFill>
          <p:spPr bwMode="auto">
            <a:xfrm>
              <a:off x="17427804" y="19431000"/>
              <a:ext cx="2796108" cy="3429000"/>
            </a:xfrm>
            <a:prstGeom prst="rect">
              <a:avLst/>
            </a:prstGeom>
            <a:noFill/>
            <a:ln w="9525">
              <a:solidFill>
                <a:schemeClr val="tx1"/>
              </a:solidFill>
              <a:miter lim="800000"/>
              <a:headEnd/>
              <a:tailEnd/>
            </a:ln>
            <a:effectLst/>
          </p:spPr>
        </p:pic>
        <p:cxnSp>
          <p:nvCxnSpPr>
            <p:cNvPr id="157" name="Straight Connector 156"/>
            <p:cNvCxnSpPr/>
            <p:nvPr/>
          </p:nvCxnSpPr>
          <p:spPr bwMode="auto">
            <a:xfrm rot="5400000" flipH="1" flipV="1">
              <a:off x="17036396" y="21575009"/>
              <a:ext cx="2024011" cy="1241194"/>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4" name="Straight Connector 153"/>
            <p:cNvCxnSpPr/>
            <p:nvPr/>
          </p:nvCxnSpPr>
          <p:spPr bwMode="auto">
            <a:xfrm rot="16200000" flipV="1">
              <a:off x="18440400" y="21412200"/>
              <a:ext cx="1981200" cy="15240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35" name="TextBox 134"/>
            <p:cNvSpPr txBox="1"/>
            <p:nvPr/>
          </p:nvSpPr>
          <p:spPr>
            <a:xfrm>
              <a:off x="18717690" y="20845046"/>
              <a:ext cx="1551510" cy="338554"/>
            </a:xfrm>
            <a:prstGeom prst="rect">
              <a:avLst/>
            </a:prstGeom>
            <a:noFill/>
          </p:spPr>
          <p:txBody>
            <a:bodyPr wrap="square" rtlCol="0">
              <a:spAutoFit/>
            </a:bodyPr>
            <a:lstStyle/>
            <a:p>
              <a:r>
                <a:rPr lang="en-US" sz="1600" b="1" dirty="0" smtClean="0"/>
                <a:t>Cerro </a:t>
              </a:r>
              <a:r>
                <a:rPr lang="en-US" sz="1600" b="1" dirty="0" err="1" smtClean="0"/>
                <a:t>Pachon</a:t>
              </a:r>
              <a:endParaRPr lang="en-US" sz="1600" b="1" dirty="0"/>
            </a:p>
          </p:txBody>
        </p:sp>
        <p:sp>
          <p:nvSpPr>
            <p:cNvPr id="151" name="TextBox 150"/>
            <p:cNvSpPr txBox="1"/>
            <p:nvPr/>
          </p:nvSpPr>
          <p:spPr>
            <a:xfrm>
              <a:off x="19059414" y="21286668"/>
              <a:ext cx="1295400" cy="338554"/>
            </a:xfrm>
            <a:prstGeom prst="rect">
              <a:avLst/>
            </a:prstGeom>
            <a:noFill/>
          </p:spPr>
          <p:txBody>
            <a:bodyPr wrap="square" rtlCol="0">
              <a:spAutoFit/>
            </a:bodyPr>
            <a:lstStyle/>
            <a:p>
              <a:r>
                <a:rPr lang="en-US" sz="1600" b="1" dirty="0" smtClean="0"/>
                <a:t>El </a:t>
              </a:r>
              <a:r>
                <a:rPr lang="en-US" sz="1600" b="1" dirty="0" err="1" smtClean="0"/>
                <a:t>Leoncito</a:t>
              </a:r>
              <a:endParaRPr lang="en-US" sz="1600" b="1" dirty="0"/>
            </a:p>
          </p:txBody>
        </p:sp>
        <p:pic>
          <p:nvPicPr>
            <p:cNvPr id="1091" name="Picture 118" descr="ALO_1.jpg"/>
            <p:cNvPicPr>
              <a:picLocks noChangeAspect="1"/>
            </p:cNvPicPr>
            <p:nvPr/>
          </p:nvPicPr>
          <p:blipFill>
            <a:blip r:embed="rId7" cstate="print"/>
            <a:srcRect l="15172" t="20122" r="12644" b="13415"/>
            <a:stretch>
              <a:fillRect/>
            </a:stretch>
          </p:blipFill>
          <p:spPr bwMode="auto">
            <a:xfrm>
              <a:off x="17427006" y="23164800"/>
              <a:ext cx="2819400" cy="1954865"/>
            </a:xfrm>
            <a:prstGeom prst="rect">
              <a:avLst/>
            </a:prstGeom>
            <a:noFill/>
            <a:ln w="9525">
              <a:noFill/>
              <a:miter lim="800000"/>
              <a:headEnd/>
              <a:tailEnd/>
            </a:ln>
          </p:spPr>
        </p:pic>
      </p:grpSp>
      <p:grpSp>
        <p:nvGrpSpPr>
          <p:cNvPr id="95" name="Group 94"/>
          <p:cNvGrpSpPr/>
          <p:nvPr/>
        </p:nvGrpSpPr>
        <p:grpSpPr>
          <a:xfrm>
            <a:off x="15544800" y="26060400"/>
            <a:ext cx="12801600" cy="5945966"/>
            <a:chOff x="762000" y="25603200"/>
            <a:chExt cx="14327266" cy="6248400"/>
          </a:xfrm>
          <a:solidFill>
            <a:schemeClr val="bg1">
              <a:alpha val="80000"/>
            </a:schemeClr>
          </a:solidFill>
        </p:grpSpPr>
        <p:sp>
          <p:nvSpPr>
            <p:cNvPr id="106" name="Rectangle 105"/>
            <p:cNvSpPr/>
            <p:nvPr/>
          </p:nvSpPr>
          <p:spPr bwMode="auto">
            <a:xfrm>
              <a:off x="762000" y="25603200"/>
              <a:ext cx="14327266" cy="6248400"/>
            </a:xfrm>
            <a:prstGeom prst="rect">
              <a:avLst/>
            </a:prstGeom>
            <a:solidFill>
              <a:schemeClr val="bg1">
                <a:alpha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095" name="Rectangle 132"/>
            <p:cNvSpPr>
              <a:spLocks noChangeArrowheads="1"/>
            </p:cNvSpPr>
            <p:nvPr/>
          </p:nvSpPr>
          <p:spPr bwMode="auto">
            <a:xfrm>
              <a:off x="12344400" y="28422600"/>
              <a:ext cx="2744866" cy="3331342"/>
            </a:xfrm>
            <a:prstGeom prst="rect">
              <a:avLst/>
            </a:prstGeom>
            <a:noFill/>
            <a:ln w="9525">
              <a:noFill/>
              <a:miter lim="800000"/>
              <a:headEnd/>
              <a:tailEnd/>
            </a:ln>
          </p:spPr>
          <p:txBody>
            <a:bodyPr wrap="square" anchor="ctr">
              <a:spAutoFit/>
            </a:bodyPr>
            <a:lstStyle/>
            <a:p>
              <a:pPr eaLnBrk="0" hangingPunct="0"/>
              <a:r>
                <a:rPr lang="en-US" sz="2000" b="1" dirty="0" smtClean="0">
                  <a:latin typeface="Arial" pitchFamily="34" charset="0"/>
                  <a:ea typeface="Calibri" pitchFamily="34" charset="0"/>
                  <a:cs typeface="Arial" pitchFamily="34" charset="0"/>
                </a:rPr>
                <a:t>MTM images showing waves in the OH emission observed on September 9-10, 2009.  Simultaneous events are seen propagating perpendicular to one another.</a:t>
              </a:r>
              <a:endParaRPr lang="en-US" sz="2000" b="1" dirty="0">
                <a:latin typeface="Arial" pitchFamily="34" charset="0"/>
                <a:ea typeface="Calibri" pitchFamily="34" charset="0"/>
                <a:cs typeface="Arial" pitchFamily="34" charset="0"/>
              </a:endParaRPr>
            </a:p>
          </p:txBody>
        </p:sp>
        <p:grpSp>
          <p:nvGrpSpPr>
            <p:cNvPr id="171" name="Group 170"/>
            <p:cNvGrpSpPr/>
            <p:nvPr/>
          </p:nvGrpSpPr>
          <p:grpSpPr>
            <a:xfrm>
              <a:off x="914400" y="25755600"/>
              <a:ext cx="11201400" cy="2743200"/>
              <a:chOff x="3429000" y="26517600"/>
              <a:chExt cx="11201400" cy="2743200"/>
            </a:xfrm>
            <a:grpFill/>
          </p:grpSpPr>
          <p:grpSp>
            <p:nvGrpSpPr>
              <p:cNvPr id="167" name="Group 166"/>
              <p:cNvGrpSpPr/>
              <p:nvPr/>
            </p:nvGrpSpPr>
            <p:grpSpPr>
              <a:xfrm>
                <a:off x="3429000" y="26517600"/>
                <a:ext cx="11201400" cy="2743200"/>
                <a:chOff x="3429000" y="26517600"/>
                <a:chExt cx="11201400" cy="2743200"/>
              </a:xfrm>
              <a:grpFill/>
            </p:grpSpPr>
            <p:pic>
              <p:nvPicPr>
                <p:cNvPr id="5" name="Picture 35"/>
                <p:cNvPicPr>
                  <a:picLocks noChangeAspect="1" noChangeArrowheads="1"/>
                </p:cNvPicPr>
                <p:nvPr/>
              </p:nvPicPr>
              <p:blipFill>
                <a:blip r:embed="rId8" cstate="print"/>
                <a:srcRect/>
                <a:stretch>
                  <a:fillRect/>
                </a:stretch>
              </p:blipFill>
              <p:spPr bwMode="auto">
                <a:xfrm>
                  <a:off x="3429000" y="26517600"/>
                  <a:ext cx="2743200" cy="2743200"/>
                </a:xfrm>
                <a:prstGeom prst="rect">
                  <a:avLst/>
                </a:prstGeom>
                <a:grpFill/>
                <a:ln w="9525">
                  <a:noFill/>
                  <a:miter lim="800000"/>
                  <a:headEnd/>
                  <a:tailEnd/>
                </a:ln>
                <a:effectLst/>
              </p:spPr>
            </p:pic>
            <p:pic>
              <p:nvPicPr>
                <p:cNvPr id="8" name="Picture 36"/>
                <p:cNvPicPr>
                  <a:picLocks noChangeAspect="1" noChangeArrowheads="1"/>
                </p:cNvPicPr>
                <p:nvPr/>
              </p:nvPicPr>
              <p:blipFill>
                <a:blip r:embed="rId9" cstate="print"/>
                <a:srcRect/>
                <a:stretch>
                  <a:fillRect/>
                </a:stretch>
              </p:blipFill>
              <p:spPr bwMode="auto">
                <a:xfrm>
                  <a:off x="6248400" y="26517600"/>
                  <a:ext cx="2743200" cy="2743200"/>
                </a:xfrm>
                <a:prstGeom prst="rect">
                  <a:avLst/>
                </a:prstGeom>
                <a:grpFill/>
                <a:ln w="9525">
                  <a:noFill/>
                  <a:miter lim="800000"/>
                  <a:headEnd/>
                  <a:tailEnd/>
                </a:ln>
                <a:effectLst/>
              </p:spPr>
            </p:pic>
            <p:pic>
              <p:nvPicPr>
                <p:cNvPr id="10" name="Picture 37"/>
                <p:cNvPicPr>
                  <a:picLocks noChangeAspect="1" noChangeArrowheads="1"/>
                </p:cNvPicPr>
                <p:nvPr/>
              </p:nvPicPr>
              <p:blipFill>
                <a:blip r:embed="rId10" cstate="print"/>
                <a:srcRect/>
                <a:stretch>
                  <a:fillRect/>
                </a:stretch>
              </p:blipFill>
              <p:spPr bwMode="auto">
                <a:xfrm>
                  <a:off x="9067800" y="26517600"/>
                  <a:ext cx="2743200" cy="2743200"/>
                </a:xfrm>
                <a:prstGeom prst="rect">
                  <a:avLst/>
                </a:prstGeom>
                <a:grpFill/>
                <a:ln w="9525">
                  <a:noFill/>
                  <a:miter lim="800000"/>
                  <a:headEnd/>
                  <a:tailEnd/>
                </a:ln>
                <a:effectLst/>
              </p:spPr>
            </p:pic>
            <p:pic>
              <p:nvPicPr>
                <p:cNvPr id="11" name="Picture 38"/>
                <p:cNvPicPr>
                  <a:picLocks noChangeAspect="1" noChangeArrowheads="1"/>
                </p:cNvPicPr>
                <p:nvPr/>
              </p:nvPicPr>
              <p:blipFill>
                <a:blip r:embed="rId11" cstate="print"/>
                <a:srcRect/>
                <a:stretch>
                  <a:fillRect/>
                </a:stretch>
              </p:blipFill>
              <p:spPr bwMode="auto">
                <a:xfrm>
                  <a:off x="11887200" y="26517600"/>
                  <a:ext cx="2743200" cy="2743200"/>
                </a:xfrm>
                <a:prstGeom prst="rect">
                  <a:avLst/>
                </a:prstGeom>
                <a:grpFill/>
                <a:ln w="9525">
                  <a:noFill/>
                  <a:miter lim="800000"/>
                  <a:headEnd/>
                  <a:tailEnd/>
                </a:ln>
                <a:effectLst/>
              </p:spPr>
            </p:pic>
            <p:sp>
              <p:nvSpPr>
                <p:cNvPr id="1108" name="Line 59"/>
                <p:cNvSpPr>
                  <a:spLocks noChangeShapeType="1"/>
                </p:cNvSpPr>
                <p:nvPr/>
              </p:nvSpPr>
              <p:spPr bwMode="auto">
                <a:xfrm flipH="1">
                  <a:off x="4114800" y="27508200"/>
                  <a:ext cx="685800" cy="609600"/>
                </a:xfrm>
                <a:prstGeom prst="line">
                  <a:avLst/>
                </a:prstGeom>
                <a:grpFill/>
                <a:ln w="88900">
                  <a:solidFill>
                    <a:schemeClr val="accent2">
                      <a:lumMod val="75000"/>
                    </a:schemeClr>
                  </a:solidFill>
                  <a:round/>
                  <a:headEnd/>
                  <a:tailEnd type="triangle" w="med" len="sm"/>
                </a:ln>
              </p:spPr>
              <p:txBody>
                <a:bodyPr/>
                <a:lstStyle/>
                <a:p>
                  <a:endParaRPr lang="en-US"/>
                </a:p>
              </p:txBody>
            </p:sp>
          </p:grpSp>
          <p:sp>
            <p:nvSpPr>
              <p:cNvPr id="168" name="Line 59"/>
              <p:cNvSpPr>
                <a:spLocks noChangeShapeType="1"/>
              </p:cNvSpPr>
              <p:nvPr/>
            </p:nvSpPr>
            <p:spPr bwMode="auto">
              <a:xfrm flipH="1">
                <a:off x="6934200" y="27432000"/>
                <a:ext cx="685800" cy="609600"/>
              </a:xfrm>
              <a:prstGeom prst="line">
                <a:avLst/>
              </a:prstGeom>
              <a:grpFill/>
              <a:ln w="88900">
                <a:solidFill>
                  <a:schemeClr val="accent2">
                    <a:lumMod val="75000"/>
                  </a:schemeClr>
                </a:solidFill>
                <a:round/>
                <a:headEnd/>
                <a:tailEnd type="triangle" w="med" len="sm"/>
              </a:ln>
            </p:spPr>
            <p:txBody>
              <a:bodyPr/>
              <a:lstStyle/>
              <a:p>
                <a:endParaRPr lang="en-US"/>
              </a:p>
            </p:txBody>
          </p:sp>
          <p:sp>
            <p:nvSpPr>
              <p:cNvPr id="169" name="Line 59"/>
              <p:cNvSpPr>
                <a:spLocks noChangeShapeType="1"/>
              </p:cNvSpPr>
              <p:nvPr/>
            </p:nvSpPr>
            <p:spPr bwMode="auto">
              <a:xfrm flipH="1">
                <a:off x="12496800" y="27584400"/>
                <a:ext cx="685800" cy="609600"/>
              </a:xfrm>
              <a:prstGeom prst="line">
                <a:avLst/>
              </a:prstGeom>
              <a:grpFill/>
              <a:ln w="88900">
                <a:solidFill>
                  <a:schemeClr val="accent2">
                    <a:lumMod val="75000"/>
                  </a:schemeClr>
                </a:solidFill>
                <a:round/>
                <a:headEnd/>
                <a:tailEnd type="triangle" w="med" len="sm"/>
              </a:ln>
            </p:spPr>
            <p:txBody>
              <a:bodyPr/>
              <a:lstStyle/>
              <a:p>
                <a:endParaRPr lang="en-US"/>
              </a:p>
            </p:txBody>
          </p:sp>
          <p:sp>
            <p:nvSpPr>
              <p:cNvPr id="170" name="Line 59"/>
              <p:cNvSpPr>
                <a:spLocks noChangeShapeType="1"/>
              </p:cNvSpPr>
              <p:nvPr/>
            </p:nvSpPr>
            <p:spPr bwMode="auto">
              <a:xfrm flipH="1">
                <a:off x="9677400" y="27508200"/>
                <a:ext cx="685800" cy="609600"/>
              </a:xfrm>
              <a:prstGeom prst="line">
                <a:avLst/>
              </a:prstGeom>
              <a:grpFill/>
              <a:ln w="88900">
                <a:solidFill>
                  <a:schemeClr val="accent2">
                    <a:lumMod val="75000"/>
                  </a:schemeClr>
                </a:solidFill>
                <a:round/>
                <a:headEnd/>
                <a:tailEnd type="triangle" w="med" len="sm"/>
              </a:ln>
            </p:spPr>
            <p:txBody>
              <a:bodyPr/>
              <a:lstStyle/>
              <a:p>
                <a:endParaRPr lang="en-US"/>
              </a:p>
            </p:txBody>
          </p:sp>
        </p:grpSp>
        <p:grpSp>
          <p:nvGrpSpPr>
            <p:cNvPr id="183" name="Group 182"/>
            <p:cNvGrpSpPr/>
            <p:nvPr/>
          </p:nvGrpSpPr>
          <p:grpSpPr>
            <a:xfrm>
              <a:off x="914400" y="29032200"/>
              <a:ext cx="11201400" cy="2743200"/>
              <a:chOff x="838200" y="29260800"/>
              <a:chExt cx="11201400" cy="2743200"/>
            </a:xfrm>
            <a:grpFill/>
          </p:grpSpPr>
          <p:pic>
            <p:nvPicPr>
              <p:cNvPr id="12" name="Picture 39"/>
              <p:cNvPicPr>
                <a:picLocks noChangeAspect="1" noChangeArrowheads="1"/>
              </p:cNvPicPr>
              <p:nvPr/>
            </p:nvPicPr>
            <p:blipFill>
              <a:blip r:embed="rId12" cstate="print">
                <a:lum bright="-15000" contrast="50000"/>
              </a:blip>
              <a:srcRect/>
              <a:stretch>
                <a:fillRect/>
              </a:stretch>
            </p:blipFill>
            <p:spPr bwMode="auto">
              <a:xfrm>
                <a:off x="838200" y="29260800"/>
                <a:ext cx="2743200" cy="2743200"/>
              </a:xfrm>
              <a:prstGeom prst="rect">
                <a:avLst/>
              </a:prstGeom>
              <a:grpFill/>
              <a:ln w="9525">
                <a:noFill/>
                <a:miter lim="800000"/>
                <a:headEnd/>
                <a:tailEnd/>
              </a:ln>
              <a:effectLst/>
            </p:spPr>
          </p:pic>
          <p:pic>
            <p:nvPicPr>
              <p:cNvPr id="13" name="Picture 40"/>
              <p:cNvPicPr>
                <a:picLocks noChangeAspect="1" noChangeArrowheads="1"/>
              </p:cNvPicPr>
              <p:nvPr/>
            </p:nvPicPr>
            <p:blipFill>
              <a:blip r:embed="rId13" cstate="print">
                <a:lum bright="-15000" contrast="50000"/>
              </a:blip>
              <a:srcRect/>
              <a:stretch>
                <a:fillRect/>
              </a:stretch>
            </p:blipFill>
            <p:spPr bwMode="auto">
              <a:xfrm>
                <a:off x="3657600" y="29260800"/>
                <a:ext cx="2743200" cy="2743200"/>
              </a:xfrm>
              <a:prstGeom prst="rect">
                <a:avLst/>
              </a:prstGeom>
              <a:grpFill/>
              <a:ln w="9525">
                <a:noFill/>
                <a:miter lim="800000"/>
                <a:headEnd/>
                <a:tailEnd/>
              </a:ln>
              <a:effectLst/>
            </p:spPr>
          </p:pic>
          <p:pic>
            <p:nvPicPr>
              <p:cNvPr id="14" name="Picture 41"/>
              <p:cNvPicPr>
                <a:picLocks noChangeAspect="1" noChangeArrowheads="1"/>
              </p:cNvPicPr>
              <p:nvPr/>
            </p:nvPicPr>
            <p:blipFill>
              <a:blip r:embed="rId14" cstate="print">
                <a:lum bright="-15000" contrast="50000"/>
              </a:blip>
              <a:srcRect/>
              <a:stretch>
                <a:fillRect/>
              </a:stretch>
            </p:blipFill>
            <p:spPr bwMode="auto">
              <a:xfrm>
                <a:off x="6477000" y="29260800"/>
                <a:ext cx="2743200" cy="2743200"/>
              </a:xfrm>
              <a:prstGeom prst="rect">
                <a:avLst/>
              </a:prstGeom>
              <a:grpFill/>
              <a:ln w="9525">
                <a:noFill/>
                <a:miter lim="800000"/>
                <a:headEnd/>
                <a:tailEnd/>
              </a:ln>
              <a:effectLst/>
            </p:spPr>
          </p:pic>
          <p:pic>
            <p:nvPicPr>
              <p:cNvPr id="15" name="Picture 42"/>
              <p:cNvPicPr>
                <a:picLocks noChangeAspect="1" noChangeArrowheads="1"/>
              </p:cNvPicPr>
              <p:nvPr/>
            </p:nvPicPr>
            <p:blipFill>
              <a:blip r:embed="rId15" cstate="print">
                <a:lum bright="-15000" contrast="50000"/>
              </a:blip>
              <a:srcRect/>
              <a:stretch>
                <a:fillRect/>
              </a:stretch>
            </p:blipFill>
            <p:spPr bwMode="auto">
              <a:xfrm>
                <a:off x="9296400" y="29260800"/>
                <a:ext cx="2743200" cy="2743200"/>
              </a:xfrm>
              <a:prstGeom prst="rect">
                <a:avLst/>
              </a:prstGeom>
              <a:grpFill/>
              <a:ln w="9525">
                <a:noFill/>
                <a:miter lim="800000"/>
                <a:headEnd/>
                <a:tailEnd/>
              </a:ln>
              <a:effectLst/>
            </p:spPr>
          </p:pic>
          <p:sp>
            <p:nvSpPr>
              <p:cNvPr id="174" name="Line 59"/>
              <p:cNvSpPr>
                <a:spLocks noChangeShapeType="1"/>
              </p:cNvSpPr>
              <p:nvPr/>
            </p:nvSpPr>
            <p:spPr bwMode="auto">
              <a:xfrm flipH="1" flipV="1">
                <a:off x="1295400" y="31089600"/>
                <a:ext cx="457200" cy="685800"/>
              </a:xfrm>
              <a:prstGeom prst="line">
                <a:avLst/>
              </a:prstGeom>
              <a:grpFill/>
              <a:ln w="88900">
                <a:solidFill>
                  <a:schemeClr val="accent2">
                    <a:lumMod val="75000"/>
                  </a:schemeClr>
                </a:solidFill>
                <a:round/>
                <a:headEnd/>
                <a:tailEnd type="triangle" w="med" len="sm"/>
              </a:ln>
            </p:spPr>
            <p:txBody>
              <a:bodyPr/>
              <a:lstStyle/>
              <a:p>
                <a:endParaRPr lang="en-US"/>
              </a:p>
            </p:txBody>
          </p:sp>
          <p:sp>
            <p:nvSpPr>
              <p:cNvPr id="175" name="Line 59"/>
              <p:cNvSpPr>
                <a:spLocks noChangeShapeType="1"/>
              </p:cNvSpPr>
              <p:nvPr/>
            </p:nvSpPr>
            <p:spPr bwMode="auto">
              <a:xfrm flipH="1" flipV="1">
                <a:off x="4191000" y="31089600"/>
                <a:ext cx="457200" cy="685800"/>
              </a:xfrm>
              <a:prstGeom prst="line">
                <a:avLst/>
              </a:prstGeom>
              <a:grpFill/>
              <a:ln w="88900">
                <a:solidFill>
                  <a:schemeClr val="accent2">
                    <a:lumMod val="75000"/>
                  </a:schemeClr>
                </a:solidFill>
                <a:round/>
                <a:headEnd/>
                <a:tailEnd type="triangle" w="med" len="sm"/>
              </a:ln>
            </p:spPr>
            <p:txBody>
              <a:bodyPr/>
              <a:lstStyle/>
              <a:p>
                <a:endParaRPr lang="en-US"/>
              </a:p>
            </p:txBody>
          </p:sp>
          <p:sp>
            <p:nvSpPr>
              <p:cNvPr id="176" name="Line 59"/>
              <p:cNvSpPr>
                <a:spLocks noChangeShapeType="1"/>
              </p:cNvSpPr>
              <p:nvPr/>
            </p:nvSpPr>
            <p:spPr bwMode="auto">
              <a:xfrm flipH="1" flipV="1">
                <a:off x="6934200" y="31165800"/>
                <a:ext cx="457200" cy="685800"/>
              </a:xfrm>
              <a:prstGeom prst="line">
                <a:avLst/>
              </a:prstGeom>
              <a:grpFill/>
              <a:ln w="88900">
                <a:solidFill>
                  <a:schemeClr val="accent2">
                    <a:lumMod val="75000"/>
                  </a:schemeClr>
                </a:solidFill>
                <a:round/>
                <a:headEnd/>
                <a:tailEnd type="triangle" w="med" len="sm"/>
              </a:ln>
            </p:spPr>
            <p:txBody>
              <a:bodyPr/>
              <a:lstStyle/>
              <a:p>
                <a:endParaRPr lang="en-US"/>
              </a:p>
            </p:txBody>
          </p:sp>
          <p:sp>
            <p:nvSpPr>
              <p:cNvPr id="177" name="Line 59"/>
              <p:cNvSpPr>
                <a:spLocks noChangeShapeType="1"/>
              </p:cNvSpPr>
              <p:nvPr/>
            </p:nvSpPr>
            <p:spPr bwMode="auto">
              <a:xfrm flipH="1" flipV="1">
                <a:off x="9753600" y="31165800"/>
                <a:ext cx="457200" cy="685800"/>
              </a:xfrm>
              <a:prstGeom prst="line">
                <a:avLst/>
              </a:prstGeom>
              <a:grpFill/>
              <a:ln w="88900">
                <a:solidFill>
                  <a:schemeClr val="accent2">
                    <a:lumMod val="75000"/>
                  </a:schemeClr>
                </a:solidFill>
                <a:round/>
                <a:headEnd/>
                <a:tailEnd type="triangle" w="med" len="sm"/>
              </a:ln>
            </p:spPr>
            <p:txBody>
              <a:bodyPr/>
              <a:lstStyle/>
              <a:p>
                <a:endParaRPr lang="en-US"/>
              </a:p>
            </p:txBody>
          </p:sp>
          <p:sp>
            <p:nvSpPr>
              <p:cNvPr id="178" name="Line 59"/>
              <p:cNvSpPr>
                <a:spLocks noChangeShapeType="1"/>
              </p:cNvSpPr>
              <p:nvPr/>
            </p:nvSpPr>
            <p:spPr bwMode="auto">
              <a:xfrm flipV="1">
                <a:off x="4953000" y="29946600"/>
                <a:ext cx="457200" cy="533400"/>
              </a:xfrm>
              <a:prstGeom prst="line">
                <a:avLst/>
              </a:prstGeom>
              <a:grpFill/>
              <a:ln w="88900">
                <a:solidFill>
                  <a:srgbClr val="FFFF00"/>
                </a:solidFill>
                <a:round/>
                <a:headEnd/>
                <a:tailEnd type="triangle" w="med" len="sm"/>
              </a:ln>
            </p:spPr>
            <p:txBody>
              <a:bodyPr/>
              <a:lstStyle/>
              <a:p>
                <a:endParaRPr lang="en-US"/>
              </a:p>
            </p:txBody>
          </p:sp>
          <p:sp>
            <p:nvSpPr>
              <p:cNvPr id="180" name="Line 59"/>
              <p:cNvSpPr>
                <a:spLocks noChangeShapeType="1"/>
              </p:cNvSpPr>
              <p:nvPr/>
            </p:nvSpPr>
            <p:spPr bwMode="auto">
              <a:xfrm flipV="1">
                <a:off x="8382000" y="30022800"/>
                <a:ext cx="457200" cy="533400"/>
              </a:xfrm>
              <a:prstGeom prst="line">
                <a:avLst/>
              </a:prstGeom>
              <a:grpFill/>
              <a:ln w="88900">
                <a:solidFill>
                  <a:srgbClr val="FFFF00"/>
                </a:solidFill>
                <a:round/>
                <a:headEnd/>
                <a:tailEnd type="triangle" w="med" len="sm"/>
              </a:ln>
            </p:spPr>
            <p:txBody>
              <a:bodyPr/>
              <a:lstStyle/>
              <a:p>
                <a:endParaRPr lang="en-US"/>
              </a:p>
            </p:txBody>
          </p:sp>
          <p:sp>
            <p:nvSpPr>
              <p:cNvPr id="181" name="Line 59"/>
              <p:cNvSpPr>
                <a:spLocks noChangeShapeType="1"/>
              </p:cNvSpPr>
              <p:nvPr/>
            </p:nvSpPr>
            <p:spPr bwMode="auto">
              <a:xfrm flipV="1">
                <a:off x="11201400" y="29794200"/>
                <a:ext cx="457200" cy="533400"/>
              </a:xfrm>
              <a:prstGeom prst="line">
                <a:avLst/>
              </a:prstGeom>
              <a:grpFill/>
              <a:ln w="88900">
                <a:solidFill>
                  <a:srgbClr val="FFFF00"/>
                </a:solidFill>
                <a:round/>
                <a:headEnd/>
                <a:tailEnd type="triangle" w="med" len="sm"/>
              </a:ln>
            </p:spPr>
            <p:txBody>
              <a:bodyPr/>
              <a:lstStyle/>
              <a:p>
                <a:endParaRPr lang="en-US"/>
              </a:p>
            </p:txBody>
          </p:sp>
          <p:sp>
            <p:nvSpPr>
              <p:cNvPr id="182" name="Line 59"/>
              <p:cNvSpPr>
                <a:spLocks noChangeShapeType="1"/>
              </p:cNvSpPr>
              <p:nvPr/>
            </p:nvSpPr>
            <p:spPr bwMode="auto">
              <a:xfrm flipV="1">
                <a:off x="2286000" y="29946600"/>
                <a:ext cx="457200" cy="533400"/>
              </a:xfrm>
              <a:prstGeom prst="line">
                <a:avLst/>
              </a:prstGeom>
              <a:grpFill/>
              <a:ln w="88900" cap="sq">
                <a:solidFill>
                  <a:srgbClr val="FFFF00"/>
                </a:solidFill>
                <a:prstDash val="solid"/>
                <a:round/>
                <a:headEnd/>
                <a:tailEnd type="triangle" w="med" len="sm"/>
              </a:ln>
              <a:effectLst/>
            </p:spPr>
            <p:txBody>
              <a:bodyPr/>
              <a:lstStyle/>
              <a:p>
                <a:endParaRPr lang="en-US"/>
              </a:p>
            </p:txBody>
          </p:sp>
        </p:grpSp>
        <p:sp>
          <p:nvSpPr>
            <p:cNvPr id="184" name="Rectangle 132"/>
            <p:cNvSpPr>
              <a:spLocks noChangeArrowheads="1"/>
            </p:cNvSpPr>
            <p:nvPr/>
          </p:nvSpPr>
          <p:spPr bwMode="auto">
            <a:xfrm>
              <a:off x="12268200" y="25603200"/>
              <a:ext cx="2821066" cy="2037616"/>
            </a:xfrm>
            <a:prstGeom prst="rect">
              <a:avLst/>
            </a:prstGeom>
            <a:noFill/>
            <a:ln w="9525">
              <a:noFill/>
              <a:miter lim="800000"/>
              <a:headEnd/>
              <a:tailEnd/>
            </a:ln>
          </p:spPr>
          <p:txBody>
            <a:bodyPr wrap="square" anchor="ctr">
              <a:spAutoFit/>
            </a:bodyPr>
            <a:lstStyle/>
            <a:p>
              <a:pPr eaLnBrk="0" hangingPunct="0"/>
              <a:r>
                <a:rPr lang="en-US" sz="2000" b="1" dirty="0" smtClean="0">
                  <a:latin typeface="Arial" pitchFamily="34" charset="0"/>
                  <a:ea typeface="Calibri" pitchFamily="34" charset="0"/>
                  <a:cs typeface="Arial" pitchFamily="34" charset="0"/>
                </a:rPr>
                <a:t>MTM images showing ripples in the OH emission observed on September 18-19, 2009.</a:t>
              </a:r>
              <a:endParaRPr lang="en-US" sz="2000" b="1" dirty="0">
                <a:latin typeface="Arial" pitchFamily="34" charset="0"/>
                <a:ea typeface="Calibri" pitchFamily="34" charset="0"/>
                <a:cs typeface="Arial" pitchFamily="34" charset="0"/>
              </a:endParaRPr>
            </a:p>
          </p:txBody>
        </p:sp>
      </p:grpSp>
      <p:pic>
        <p:nvPicPr>
          <p:cNvPr id="16" name="Picture 43"/>
          <p:cNvPicPr>
            <a:picLocks noChangeAspect="1" noChangeArrowheads="1"/>
          </p:cNvPicPr>
          <p:nvPr/>
        </p:nvPicPr>
        <p:blipFill>
          <a:blip r:embed="rId16" cstate="print"/>
          <a:srcRect b="49455"/>
          <a:stretch>
            <a:fillRect/>
          </a:stretch>
        </p:blipFill>
        <p:spPr bwMode="auto">
          <a:xfrm>
            <a:off x="457200" y="28879800"/>
            <a:ext cx="7657873" cy="2590800"/>
          </a:xfrm>
          <a:prstGeom prst="rect">
            <a:avLst/>
          </a:prstGeom>
          <a:noFill/>
          <a:ln w="9525">
            <a:noFill/>
            <a:miter lim="800000"/>
            <a:headEnd/>
            <a:tailEnd/>
          </a:ln>
          <a:effectLst/>
        </p:spPr>
      </p:pic>
      <p:sp>
        <p:nvSpPr>
          <p:cNvPr id="156" name="Text Box 293"/>
          <p:cNvSpPr txBox="1">
            <a:spLocks noChangeArrowheads="1"/>
          </p:cNvSpPr>
          <p:nvPr/>
        </p:nvSpPr>
        <p:spPr bwMode="auto">
          <a:xfrm>
            <a:off x="29260800" y="22936200"/>
            <a:ext cx="14173200" cy="769441"/>
          </a:xfrm>
          <a:prstGeom prst="rect">
            <a:avLst/>
          </a:prstGeom>
          <a:solidFill>
            <a:srgbClr val="91D04C"/>
          </a:solidFill>
          <a:ln w="9525">
            <a:solidFill>
              <a:schemeClr val="accent1"/>
            </a:solidFill>
            <a:miter lim="800000"/>
            <a:headEnd/>
            <a:tailEnd/>
          </a:ln>
        </p:spPr>
        <p:txBody>
          <a:bodyPr wrap="square">
            <a:spAutoFit/>
          </a:bodyPr>
          <a:lstStyle/>
          <a:p>
            <a:pPr algn="ctr" defTabSz="4389438">
              <a:spcBef>
                <a:spcPct val="50000"/>
              </a:spcBef>
            </a:pPr>
            <a:r>
              <a:rPr lang="en-US" sz="4400" b="1" dirty="0" smtClean="0"/>
              <a:t>Summary and Future Work</a:t>
            </a:r>
            <a:endParaRPr lang="en-US" sz="4400" b="1" dirty="0"/>
          </a:p>
        </p:txBody>
      </p:sp>
      <p:sp>
        <p:nvSpPr>
          <p:cNvPr id="102" name="Text Box 293"/>
          <p:cNvSpPr txBox="1">
            <a:spLocks noChangeArrowheads="1"/>
          </p:cNvSpPr>
          <p:nvPr/>
        </p:nvSpPr>
        <p:spPr bwMode="auto">
          <a:xfrm>
            <a:off x="457200" y="12344400"/>
            <a:ext cx="14173200" cy="769441"/>
          </a:xfrm>
          <a:prstGeom prst="rect">
            <a:avLst/>
          </a:prstGeom>
          <a:solidFill>
            <a:srgbClr val="91D04C"/>
          </a:solidFill>
          <a:ln w="9525">
            <a:solidFill>
              <a:schemeClr val="accent1"/>
            </a:solidFill>
            <a:miter lim="800000"/>
            <a:headEnd/>
            <a:tailEnd/>
          </a:ln>
        </p:spPr>
        <p:txBody>
          <a:bodyPr wrap="square">
            <a:spAutoFit/>
          </a:bodyPr>
          <a:lstStyle/>
          <a:p>
            <a:pPr algn="ctr" defTabSz="4389438">
              <a:spcBef>
                <a:spcPct val="50000"/>
              </a:spcBef>
            </a:pPr>
            <a:r>
              <a:rPr lang="en-US" sz="4400" b="1" dirty="0" smtClean="0"/>
              <a:t>Instrumentation</a:t>
            </a:r>
          </a:p>
        </p:txBody>
      </p:sp>
      <p:sp>
        <p:nvSpPr>
          <p:cNvPr id="103" name="Text Box 293"/>
          <p:cNvSpPr txBox="1">
            <a:spLocks noChangeArrowheads="1"/>
          </p:cNvSpPr>
          <p:nvPr/>
        </p:nvSpPr>
        <p:spPr bwMode="auto">
          <a:xfrm>
            <a:off x="29260800" y="4572000"/>
            <a:ext cx="14173200" cy="769441"/>
          </a:xfrm>
          <a:prstGeom prst="rect">
            <a:avLst/>
          </a:prstGeom>
          <a:solidFill>
            <a:srgbClr val="91D04C"/>
          </a:solidFill>
          <a:ln w="9525">
            <a:solidFill>
              <a:schemeClr val="accent1"/>
            </a:solidFill>
            <a:miter lim="800000"/>
            <a:headEnd/>
            <a:tailEnd/>
          </a:ln>
        </p:spPr>
        <p:txBody>
          <a:bodyPr wrap="square">
            <a:spAutoFit/>
          </a:bodyPr>
          <a:lstStyle/>
          <a:p>
            <a:pPr algn="ctr" defTabSz="4389438">
              <a:spcBef>
                <a:spcPct val="50000"/>
              </a:spcBef>
            </a:pPr>
            <a:r>
              <a:rPr lang="en-US" sz="4400" b="1" dirty="0" smtClean="0"/>
              <a:t>Seasonal Results to Date</a:t>
            </a:r>
          </a:p>
        </p:txBody>
      </p:sp>
      <p:sp>
        <p:nvSpPr>
          <p:cNvPr id="104" name="Text Box 293"/>
          <p:cNvSpPr txBox="1">
            <a:spLocks noChangeArrowheads="1"/>
          </p:cNvSpPr>
          <p:nvPr/>
        </p:nvSpPr>
        <p:spPr bwMode="auto">
          <a:xfrm>
            <a:off x="457200" y="4572000"/>
            <a:ext cx="14173200" cy="769441"/>
          </a:xfrm>
          <a:prstGeom prst="rect">
            <a:avLst/>
          </a:prstGeom>
          <a:solidFill>
            <a:srgbClr val="91D04C"/>
          </a:solidFill>
          <a:ln w="9525">
            <a:solidFill>
              <a:schemeClr val="accent1"/>
            </a:solidFill>
            <a:miter lim="800000"/>
            <a:headEnd/>
            <a:tailEnd/>
          </a:ln>
        </p:spPr>
        <p:txBody>
          <a:bodyPr wrap="square">
            <a:spAutoFit/>
          </a:bodyPr>
          <a:lstStyle/>
          <a:p>
            <a:pPr algn="ctr" defTabSz="4389438">
              <a:spcBef>
                <a:spcPct val="50000"/>
              </a:spcBef>
            </a:pPr>
            <a:r>
              <a:rPr lang="en-US" sz="4400" b="1" dirty="0" smtClean="0"/>
              <a:t>Introduction</a:t>
            </a:r>
          </a:p>
        </p:txBody>
      </p:sp>
      <p:pic>
        <p:nvPicPr>
          <p:cNvPr id="192" name="Picture 191" descr="vertical_logo_white.eps"/>
          <p:cNvPicPr>
            <a:picLocks noChangeAspect="1"/>
          </p:cNvPicPr>
          <p:nvPr/>
        </p:nvPicPr>
        <p:blipFill>
          <a:blip r:embed="rId17" cstate="print"/>
          <a:stretch>
            <a:fillRect/>
          </a:stretch>
        </p:blipFill>
        <p:spPr>
          <a:xfrm>
            <a:off x="990600" y="838200"/>
            <a:ext cx="4798454" cy="3048000"/>
          </a:xfrm>
          <a:prstGeom prst="rect">
            <a:avLst/>
          </a:prstGeom>
        </p:spPr>
      </p:pic>
      <p:sp>
        <p:nvSpPr>
          <p:cNvPr id="194" name="Text Box 293"/>
          <p:cNvSpPr txBox="1">
            <a:spLocks noChangeArrowheads="1"/>
          </p:cNvSpPr>
          <p:nvPr/>
        </p:nvSpPr>
        <p:spPr bwMode="auto">
          <a:xfrm>
            <a:off x="457200" y="19118759"/>
            <a:ext cx="14173200" cy="769441"/>
          </a:xfrm>
          <a:prstGeom prst="rect">
            <a:avLst/>
          </a:prstGeom>
          <a:solidFill>
            <a:srgbClr val="91D04C"/>
          </a:solidFill>
          <a:ln w="9525">
            <a:solidFill>
              <a:schemeClr val="accent1"/>
            </a:solidFill>
            <a:miter lim="800000"/>
            <a:headEnd/>
            <a:tailEnd/>
          </a:ln>
        </p:spPr>
        <p:txBody>
          <a:bodyPr wrap="square">
            <a:spAutoFit/>
          </a:bodyPr>
          <a:lstStyle/>
          <a:p>
            <a:pPr algn="ctr" defTabSz="4389438">
              <a:spcBef>
                <a:spcPct val="50000"/>
              </a:spcBef>
            </a:pPr>
            <a:r>
              <a:rPr lang="en-US" sz="4400" b="1" dirty="0" smtClean="0"/>
              <a:t>Method</a:t>
            </a:r>
          </a:p>
        </p:txBody>
      </p:sp>
      <p:sp>
        <p:nvSpPr>
          <p:cNvPr id="97" name="TextBox 96"/>
          <p:cNvSpPr txBox="1"/>
          <p:nvPr/>
        </p:nvSpPr>
        <p:spPr>
          <a:xfrm>
            <a:off x="457200" y="5486400"/>
            <a:ext cx="14173200" cy="6740307"/>
          </a:xfrm>
          <a:prstGeom prst="rect">
            <a:avLst/>
          </a:prstGeom>
          <a:solidFill>
            <a:schemeClr val="bg1">
              <a:alpha val="80000"/>
            </a:schemeClr>
          </a:solidFill>
          <a:ln>
            <a:noFill/>
          </a:ln>
        </p:spPr>
        <p:txBody>
          <a:bodyPr wrap="square" rtlCol="0">
            <a:spAutoFit/>
          </a:bodyPr>
          <a:lstStyle/>
          <a:p>
            <a:pPr algn="just"/>
            <a:r>
              <a:rPr lang="en-US" sz="2400" dirty="0" smtClean="0"/>
              <a:t>The Andes region is an excellent natural laboratory for investigating gravity wave influences on the Upper Mesospheric and Lower </a:t>
            </a:r>
            <a:r>
              <a:rPr lang="en-US" sz="2400" dirty="0" err="1" smtClean="0"/>
              <a:t>Thermospheric</a:t>
            </a:r>
            <a:r>
              <a:rPr lang="en-US" sz="2400" dirty="0" smtClean="0"/>
              <a:t> (MLT) dynamics. The instrument suite that comprised the very successful Maui-MALT program was recently re-located to a new  Andes </a:t>
            </a:r>
            <a:r>
              <a:rPr lang="en-US" sz="2400" dirty="0" err="1" smtClean="0"/>
              <a:t>Lidar</a:t>
            </a:r>
            <a:r>
              <a:rPr lang="en-US" sz="2400" dirty="0" smtClean="0"/>
              <a:t> Observatory (ALO) located near the Cerro </a:t>
            </a:r>
            <a:r>
              <a:rPr lang="en-US" sz="2400" dirty="0" err="1" smtClean="0"/>
              <a:t>Pachon</a:t>
            </a:r>
            <a:r>
              <a:rPr lang="en-US" sz="2400" dirty="0" smtClean="0"/>
              <a:t> telescopes, Chile (30.2°S, 70.7°W) to obtain in-depth seasonal measurements of MLT dynamics over the Andes mountains. As part of the instrument set the Utah State University (USU) CEDAR Mesospheric Temperature </a:t>
            </a:r>
            <a:r>
              <a:rPr lang="en-US" sz="2400" dirty="0" err="1" smtClean="0"/>
              <a:t>Mapper</a:t>
            </a:r>
            <a:r>
              <a:rPr lang="en-US" sz="2400" dirty="0" smtClean="0"/>
              <a:t> (MTM) has operated continuously since August 2009 measuring the near infrared OH(6,2) band and the O</a:t>
            </a:r>
            <a:r>
              <a:rPr lang="en-US" sz="2400" baseline="-25000" dirty="0" smtClean="0"/>
              <a:t>2</a:t>
            </a:r>
            <a:r>
              <a:rPr lang="en-US" sz="2400" dirty="0" smtClean="0"/>
              <a:t>(0,1) Atmospheric band intensity and temperature perturbations. The primary goals of the program are to:</a:t>
            </a:r>
          </a:p>
          <a:p>
            <a:pPr algn="just"/>
            <a:endParaRPr lang="en-US" sz="2400" dirty="0" smtClean="0"/>
          </a:p>
          <a:p>
            <a:pPr marL="798513" lvl="1" indent="-341313" algn="just">
              <a:buFont typeface="Wingdings" pitchFamily="2" charset="2"/>
              <a:buChar char="v"/>
              <a:tabLst>
                <a:tab pos="682625" algn="l"/>
                <a:tab pos="1146175" algn="l"/>
              </a:tabLst>
            </a:pPr>
            <a:r>
              <a:rPr lang="en-US" sz="2400" dirty="0" smtClean="0"/>
              <a:t>Quantify the impact and seasonal variability of a broad spectrum of waves over the Andes using coordinated wave, wind, and temperature measurements</a:t>
            </a:r>
          </a:p>
          <a:p>
            <a:pPr marL="798513" lvl="1" indent="-341313" algn="just">
              <a:buFont typeface="Wingdings" pitchFamily="2" charset="2"/>
              <a:buChar char="v"/>
            </a:pPr>
            <a:r>
              <a:rPr lang="en-US" sz="2400" dirty="0" smtClean="0"/>
              <a:t>Perform an in-depth investigation of mountain waves present at MLT heights during winter months, quantifying their characteristics and associated momentum fluxes</a:t>
            </a:r>
          </a:p>
          <a:p>
            <a:pPr marL="798513" lvl="1" indent="-341313" algn="just">
              <a:buFont typeface="Wingdings" pitchFamily="2" charset="2"/>
              <a:buChar char="v"/>
            </a:pPr>
            <a:r>
              <a:rPr lang="en-US" sz="2400" dirty="0" smtClean="0"/>
              <a:t>Compare with similar measurements during the summertime due to convective forces</a:t>
            </a:r>
          </a:p>
          <a:p>
            <a:pPr algn="just"/>
            <a:endParaRPr lang="en-US" sz="2400" dirty="0" smtClean="0"/>
          </a:p>
          <a:p>
            <a:pPr algn="just"/>
            <a:r>
              <a:rPr lang="en-US" sz="2400" dirty="0" smtClean="0"/>
              <a:t>This poster focuses on an initial analysis of nightly OH (6,2) band intensity and rotational temperatures and their seasonal variability (10 months of data to date), as well as selected gravity wave events illustrating the high wave activity and its diversity. </a:t>
            </a:r>
          </a:p>
        </p:txBody>
      </p:sp>
      <p:sp>
        <p:nvSpPr>
          <p:cNvPr id="105" name="TextBox 104"/>
          <p:cNvSpPr txBox="1"/>
          <p:nvPr/>
        </p:nvSpPr>
        <p:spPr>
          <a:xfrm>
            <a:off x="457200" y="13283148"/>
            <a:ext cx="14173200" cy="4154984"/>
          </a:xfrm>
          <a:prstGeom prst="rect">
            <a:avLst/>
          </a:prstGeom>
          <a:solidFill>
            <a:schemeClr val="bg1">
              <a:alpha val="80000"/>
            </a:schemeClr>
          </a:solidFill>
        </p:spPr>
        <p:txBody>
          <a:bodyPr wrap="square" rtlCol="0">
            <a:spAutoFit/>
          </a:bodyPr>
          <a:lstStyle/>
          <a:p>
            <a:pPr marL="0" lvl="2" algn="just"/>
            <a:r>
              <a:rPr lang="en-US" sz="2400" dirty="0" smtClean="0"/>
              <a:t>The USU CEDAR Mesospheric Temperature </a:t>
            </a:r>
            <a:r>
              <a:rPr lang="en-US" sz="2400" dirty="0" err="1" smtClean="0"/>
              <a:t>Mapper</a:t>
            </a:r>
            <a:r>
              <a:rPr lang="en-US" sz="2400" dirty="0" smtClean="0"/>
              <a:t> (MTM) is a high performance CCD imaging system designed to provide accurate mesospheric temperature and intensity measurements on gravity waves using precise observations of the OH (6,2) band and 0</a:t>
            </a:r>
            <a:r>
              <a:rPr lang="en-US" sz="2400" baseline="-25000" dirty="0" smtClean="0"/>
              <a:t>2</a:t>
            </a:r>
            <a:r>
              <a:rPr lang="en-US" sz="2400" dirty="0" smtClean="0"/>
              <a:t> (0,1) airglow emissions at nominal altitudes of ~87 and ~94 km. The MTM utilizes a high performance 1024 x 1024 pixel, bare CCD array. The collected data allows for a unique capability to quantify wave propagation, wave growth and dissipation at MLT heights. The camera uses a wide-angle </a:t>
            </a:r>
            <a:r>
              <a:rPr lang="en-US" sz="2400" dirty="0" err="1" smtClean="0"/>
              <a:t>telecentric</a:t>
            </a:r>
            <a:r>
              <a:rPr lang="en-US" sz="2400" dirty="0" smtClean="0"/>
              <a:t> lens system to observe selected emission lines in the OH and the 0</a:t>
            </a:r>
            <a:r>
              <a:rPr lang="en-US" sz="2400" baseline="-25000" dirty="0" smtClean="0"/>
              <a:t>2</a:t>
            </a:r>
            <a:r>
              <a:rPr lang="en-US" sz="2400" dirty="0" smtClean="0"/>
              <a:t> bands: </a:t>
            </a:r>
          </a:p>
          <a:p>
            <a:pPr algn="just"/>
            <a:endParaRPr lang="en-US" sz="2400" dirty="0" smtClean="0"/>
          </a:p>
          <a:p>
            <a:pPr lvl="2" algn="just"/>
            <a:r>
              <a:rPr lang="en-US" sz="2400" b="1" dirty="0" smtClean="0"/>
              <a:t>	NIR OH (6,2) (~87 km) </a:t>
            </a:r>
          </a:p>
          <a:p>
            <a:pPr lvl="3" algn="just">
              <a:buFont typeface="Arial" pitchFamily="34" charset="0"/>
              <a:buChar char="•"/>
            </a:pPr>
            <a:r>
              <a:rPr lang="en-US" sz="2400" dirty="0" smtClean="0"/>
              <a:t> P</a:t>
            </a:r>
            <a:r>
              <a:rPr lang="en-US" sz="2400" baseline="-25000" dirty="0" smtClean="0"/>
              <a:t>1</a:t>
            </a:r>
            <a:r>
              <a:rPr lang="en-US" sz="2400" dirty="0" smtClean="0"/>
              <a:t>(2) λ-doublet at 840.0 nm</a:t>
            </a:r>
          </a:p>
          <a:p>
            <a:pPr lvl="3" algn="just">
              <a:buFont typeface="Arial" pitchFamily="34" charset="0"/>
              <a:buChar char="•"/>
            </a:pPr>
            <a:r>
              <a:rPr lang="en-US" sz="2400" dirty="0" smtClean="0"/>
              <a:t> P</a:t>
            </a:r>
            <a:r>
              <a:rPr lang="en-US" sz="2400" baseline="-25000" dirty="0" smtClean="0"/>
              <a:t>1</a:t>
            </a:r>
            <a:r>
              <a:rPr lang="en-US" sz="2400" dirty="0" smtClean="0"/>
              <a:t>(4) λ-doublet at 846.5 nm</a:t>
            </a:r>
          </a:p>
        </p:txBody>
      </p:sp>
      <p:sp>
        <p:nvSpPr>
          <p:cNvPr id="109" name="TextBox 108"/>
          <p:cNvSpPr txBox="1"/>
          <p:nvPr/>
        </p:nvSpPr>
        <p:spPr>
          <a:xfrm>
            <a:off x="29260800" y="23850600"/>
            <a:ext cx="14173200" cy="8586966"/>
          </a:xfrm>
          <a:prstGeom prst="rect">
            <a:avLst/>
          </a:prstGeom>
          <a:solidFill>
            <a:schemeClr val="bg1">
              <a:alpha val="80000"/>
            </a:schemeClr>
          </a:solidFill>
        </p:spPr>
        <p:txBody>
          <a:bodyPr wrap="square" rtlCol="0">
            <a:spAutoFit/>
          </a:bodyPr>
          <a:lstStyle/>
          <a:p>
            <a:pPr algn="just">
              <a:buFont typeface="Wingdings" pitchFamily="2" charset="2"/>
              <a:buChar char="v"/>
            </a:pPr>
            <a:r>
              <a:rPr lang="en-US" sz="2400" dirty="0" smtClean="0"/>
              <a:t>The 10 months of mesospheric OH temperature data acquired to date exhibit unexpected short-term oscillations that persist during the seasons. This is unlike that expected from superposed annual and semi-annual oscillation observed at other sites of similar latitudes (e.g. </a:t>
            </a:r>
            <a:r>
              <a:rPr lang="en-US" sz="2400" dirty="0" err="1" smtClean="0"/>
              <a:t>Starfire</a:t>
            </a:r>
            <a:r>
              <a:rPr lang="en-US" sz="2400" dirty="0" smtClean="0"/>
              <a:t> Optical Range, NM).  Similar variability (not shown) appears to be present in OH spectrometer data from El </a:t>
            </a:r>
            <a:r>
              <a:rPr lang="en-US" sz="2400" dirty="0" err="1" smtClean="0"/>
              <a:t>Leoncito</a:t>
            </a:r>
            <a:r>
              <a:rPr lang="en-US" sz="2400" dirty="0" smtClean="0"/>
              <a:t>, Argentina (J. </a:t>
            </a:r>
            <a:r>
              <a:rPr lang="en-US" sz="2400" dirty="0" err="1" smtClean="0"/>
              <a:t>Scheer</a:t>
            </a:r>
            <a:r>
              <a:rPr lang="en-US" sz="2400" dirty="0" smtClean="0"/>
              <a:t>, private communication). Further measurements will help quantify the seasonal variability at this important site.</a:t>
            </a:r>
          </a:p>
          <a:p>
            <a:pPr algn="just">
              <a:buFont typeface="Wingdings" pitchFamily="2" charset="2"/>
              <a:buChar char="v"/>
            </a:pPr>
            <a:r>
              <a:rPr lang="en-US" sz="2400" dirty="0" smtClean="0"/>
              <a:t>Nocturnal variations at Cerro </a:t>
            </a:r>
            <a:r>
              <a:rPr lang="en-US" sz="2400" dirty="0" err="1" smtClean="0"/>
              <a:t>Pachon</a:t>
            </a:r>
            <a:r>
              <a:rPr lang="en-US" sz="2400" dirty="0" smtClean="0"/>
              <a:t> are highly variable and at times can exhibit large amplitudes, exceeding 40 K during the course of a night observations. Other nights show evidence for large amplitude gravity waves in intensity and temperature data with periods of ~1-2 hours.</a:t>
            </a:r>
          </a:p>
          <a:p>
            <a:pPr algn="just">
              <a:buFont typeface="Wingdings" pitchFamily="2" charset="2"/>
              <a:buChar char="v"/>
            </a:pPr>
            <a:r>
              <a:rPr lang="en-US" sz="2400" dirty="0" smtClean="0"/>
              <a:t>MTM image data also reveal a wealth of short-period (&lt; 1 hour) gravity waves as well as an abundance of ripple instability structures indicating that the mesosphere over the Andes mountain region is very dynamic. No evidence to date of Mountain Waves but they only penetrate into the mesosphere during the winter months </a:t>
            </a:r>
            <a:r>
              <a:rPr lang="en-US" sz="2400" dirty="0" err="1" smtClean="0"/>
              <a:t>ans</a:t>
            </a:r>
            <a:r>
              <a:rPr lang="en-US" sz="2400" dirty="0" smtClean="0"/>
              <a:t> we have yet to observe this period.</a:t>
            </a:r>
          </a:p>
          <a:p>
            <a:pPr algn="just">
              <a:buFont typeface="Wingdings" pitchFamily="2" charset="2"/>
              <a:buChar char="v"/>
            </a:pPr>
            <a:r>
              <a:rPr lang="en-US" sz="2400" dirty="0" smtClean="0"/>
              <a:t>Detailed comparison of MTM temperature data with Na </a:t>
            </a:r>
            <a:r>
              <a:rPr lang="en-US" sz="2400" dirty="0" err="1" smtClean="0"/>
              <a:t>lidar</a:t>
            </a:r>
            <a:r>
              <a:rPr lang="en-US" sz="2400" dirty="0" smtClean="0"/>
              <a:t> temperature measurements as well as ongoing OH spectrometer measurements at El </a:t>
            </a:r>
            <a:r>
              <a:rPr lang="en-US" sz="2400" dirty="0" err="1" smtClean="0"/>
              <a:t>Leincito</a:t>
            </a:r>
            <a:r>
              <a:rPr lang="en-US" sz="2400" dirty="0" smtClean="0"/>
              <a:t>, Argentina. We will also perform a detailed comparison with SABER temperatures from the TIMED satellite as we conducted during the Maui-MALT program.</a:t>
            </a:r>
          </a:p>
          <a:p>
            <a:pPr algn="just">
              <a:buFont typeface="Wingdings" pitchFamily="2" charset="2"/>
              <a:buChar char="v"/>
            </a:pPr>
            <a:r>
              <a:rPr lang="en-US" sz="2400" dirty="0" smtClean="0"/>
              <a:t>Investigation of long-and short period gravity waves using MTM and collaborative Na </a:t>
            </a:r>
            <a:r>
              <a:rPr lang="en-US" sz="2400" dirty="0" err="1" smtClean="0"/>
              <a:t>lidar</a:t>
            </a:r>
            <a:r>
              <a:rPr lang="en-US" sz="2400" dirty="0" smtClean="0"/>
              <a:t> and meteor radar winds to investigate intrinsic wave characteristics, propagation and momentum fluxes.</a:t>
            </a:r>
          </a:p>
          <a:p>
            <a:pPr algn="just">
              <a:buFont typeface="Wingdings" pitchFamily="2" charset="2"/>
              <a:buChar char="v"/>
            </a:pPr>
            <a:r>
              <a:rPr lang="en-US" sz="2400" dirty="0" smtClean="0"/>
              <a:t>Comparative study of OH and O2 temperature data to investigate phase relationships of wave events and to study wave growth and/or dissipation.</a:t>
            </a:r>
          </a:p>
          <a:p>
            <a:pPr algn="just">
              <a:buFont typeface="Wingdings" pitchFamily="2" charset="2"/>
              <a:buChar char="v"/>
            </a:pPr>
            <a:r>
              <a:rPr lang="en-US" sz="2400" dirty="0" smtClean="0"/>
              <a:t>Ongoing seasonal measurements will be used to build a clearer understanding of the temperature variability and its intra-annual variability.</a:t>
            </a:r>
            <a:endParaRPr lang="en-US" sz="2400" dirty="0"/>
          </a:p>
        </p:txBody>
      </p:sp>
      <p:sp>
        <p:nvSpPr>
          <p:cNvPr id="113" name="TextBox 112"/>
          <p:cNvSpPr txBox="1"/>
          <p:nvPr/>
        </p:nvSpPr>
        <p:spPr>
          <a:xfrm>
            <a:off x="457200" y="20040600"/>
            <a:ext cx="14173200" cy="4893647"/>
          </a:xfrm>
          <a:prstGeom prst="rect">
            <a:avLst/>
          </a:prstGeom>
          <a:solidFill>
            <a:schemeClr val="bg1">
              <a:alpha val="80000"/>
            </a:schemeClr>
          </a:solidFill>
        </p:spPr>
        <p:txBody>
          <a:bodyPr wrap="square" rtlCol="0">
            <a:spAutoFit/>
          </a:bodyPr>
          <a:lstStyle/>
          <a:p>
            <a:pPr algn="just"/>
            <a:r>
              <a:rPr lang="en-US" sz="2400" dirty="0" smtClean="0"/>
              <a:t>The MTM took sequential 60 second exposures using narrow-band filters centered at 866.0 nm, 868.0 nm for the O</a:t>
            </a:r>
            <a:r>
              <a:rPr lang="en-US" sz="2400" baseline="-25000" dirty="0" smtClean="0"/>
              <a:t>2</a:t>
            </a:r>
            <a:r>
              <a:rPr lang="en-US" sz="2400" dirty="0" smtClean="0"/>
              <a:t> emission and centered on the P</a:t>
            </a:r>
            <a:r>
              <a:rPr lang="en-US" sz="2400" baseline="-25000" dirty="0" smtClean="0"/>
              <a:t>1</a:t>
            </a:r>
            <a:r>
              <a:rPr lang="en-US" sz="2400" dirty="0" smtClean="0"/>
              <a:t>(2),  and P</a:t>
            </a:r>
            <a:r>
              <a:rPr lang="en-US" sz="2400" baseline="-25000" dirty="0" smtClean="0"/>
              <a:t>1</a:t>
            </a:r>
            <a:r>
              <a:rPr lang="en-US" sz="2400" dirty="0" smtClean="0"/>
              <a:t>(4) lines for the OH (6,2) emission. In addition a background measurement and a dark image were also recorded resulting in a cadence time of ~5.5 minutes.  These data were recorded for ~25 days per month, except during the full moon period.  To date we have obtained nearly 10 months of data.</a:t>
            </a:r>
            <a:endParaRPr lang="en-US" sz="2400" dirty="0" smtClean="0">
              <a:solidFill>
                <a:srgbClr val="FF0000"/>
              </a:solidFill>
            </a:endParaRPr>
          </a:p>
          <a:p>
            <a:pPr algn="just"/>
            <a:endParaRPr lang="en-US" sz="2400" dirty="0" smtClean="0"/>
          </a:p>
          <a:p>
            <a:pPr algn="just"/>
            <a:r>
              <a:rPr lang="en-US" sz="2400" dirty="0" smtClean="0"/>
              <a:t>The data was analyzed using software developed at USU to determine the band intensity and rotational temperatures variability during each night. Rotational temperatures were computed separately for the OH and O</a:t>
            </a:r>
            <a:r>
              <a:rPr lang="en-US" sz="2400" baseline="-25000" dirty="0" smtClean="0"/>
              <a:t>2</a:t>
            </a:r>
            <a:r>
              <a:rPr lang="en-US" sz="2400" dirty="0" smtClean="0"/>
              <a:t> emissions using the well-established "ratio method." Comparisons of the MTM OH temperatures with those obtained by other well calibrated instruments (Na temperature </a:t>
            </a:r>
            <a:r>
              <a:rPr lang="en-US" sz="2400" dirty="0" err="1" smtClean="0"/>
              <a:t>lidars</a:t>
            </a:r>
            <a:r>
              <a:rPr lang="en-US" sz="2400" dirty="0" smtClean="0"/>
              <a:t>, AIM satellite, and FTIR spectrometers) indicate that our absolute temperatures referenced to the 87 km </a:t>
            </a:r>
            <a:r>
              <a:rPr lang="en-US" sz="2400" dirty="0" err="1" smtClean="0"/>
              <a:t>lidar</a:t>
            </a:r>
            <a:r>
              <a:rPr lang="en-US" sz="2400" dirty="0" smtClean="0"/>
              <a:t> temperatures are accurate to ± 5 K [Pendleton et al., 2000]. For this study we have focused our analysis on the OH emission.</a:t>
            </a:r>
          </a:p>
        </p:txBody>
      </p:sp>
      <p:sp>
        <p:nvSpPr>
          <p:cNvPr id="114" name="Text Box 293"/>
          <p:cNvSpPr txBox="1">
            <a:spLocks noChangeArrowheads="1"/>
          </p:cNvSpPr>
          <p:nvPr/>
        </p:nvSpPr>
        <p:spPr bwMode="auto">
          <a:xfrm>
            <a:off x="457200" y="25069800"/>
            <a:ext cx="14173200" cy="830997"/>
          </a:xfrm>
          <a:prstGeom prst="rect">
            <a:avLst/>
          </a:prstGeom>
          <a:solidFill>
            <a:srgbClr val="91D04C"/>
          </a:solidFill>
          <a:ln w="9525">
            <a:solidFill>
              <a:schemeClr val="accent1"/>
            </a:solidFill>
            <a:miter lim="800000"/>
            <a:headEnd/>
            <a:tailEnd/>
          </a:ln>
        </p:spPr>
        <p:txBody>
          <a:bodyPr wrap="square">
            <a:spAutoFit/>
          </a:bodyPr>
          <a:lstStyle/>
          <a:p>
            <a:pPr algn="ctr" defTabSz="4389438">
              <a:spcBef>
                <a:spcPct val="50000"/>
              </a:spcBef>
            </a:pPr>
            <a:r>
              <a:rPr lang="en-US" sz="4800" b="1" dirty="0" smtClean="0"/>
              <a:t>Gravity Waves and the Andes Mountains</a:t>
            </a:r>
          </a:p>
        </p:txBody>
      </p:sp>
      <p:sp>
        <p:nvSpPr>
          <p:cNvPr id="126" name="TextBox 125"/>
          <p:cNvSpPr txBox="1"/>
          <p:nvPr/>
        </p:nvSpPr>
        <p:spPr>
          <a:xfrm>
            <a:off x="8305800" y="28879800"/>
            <a:ext cx="6324600" cy="1631216"/>
          </a:xfrm>
          <a:prstGeom prst="rect">
            <a:avLst/>
          </a:prstGeom>
          <a:solidFill>
            <a:schemeClr val="bg1">
              <a:alpha val="80000"/>
            </a:schemeClr>
          </a:solidFill>
        </p:spPr>
        <p:txBody>
          <a:bodyPr wrap="square" rtlCol="0">
            <a:spAutoFit/>
          </a:bodyPr>
          <a:lstStyle/>
          <a:p>
            <a:pPr algn="just"/>
            <a:r>
              <a:rPr lang="en-US" sz="2000" dirty="0" smtClean="0"/>
              <a:t>OH all-sky Images showing unusual wave structures associated with the penetration of mountain waves into the mesosphere during the night of July 4, 2008. The wave pattern originated just westward of El </a:t>
            </a:r>
            <a:r>
              <a:rPr lang="en-US" sz="2000" dirty="0" err="1" smtClean="0"/>
              <a:t>Leoncito</a:t>
            </a:r>
            <a:r>
              <a:rPr lang="en-US" sz="2000" dirty="0" smtClean="0"/>
              <a:t>, Argentina (see map). </a:t>
            </a:r>
            <a:endParaRPr lang="en-US" sz="2000" dirty="0"/>
          </a:p>
        </p:txBody>
      </p:sp>
      <p:pic>
        <p:nvPicPr>
          <p:cNvPr id="127" name="Picture 126" descr="OHTemp_Aug09toJun10.jpg"/>
          <p:cNvPicPr>
            <a:picLocks/>
          </p:cNvPicPr>
          <p:nvPr/>
        </p:nvPicPr>
        <p:blipFill>
          <a:blip r:embed="rId18" cstate="print"/>
          <a:stretch>
            <a:fillRect/>
          </a:stretch>
        </p:blipFill>
        <p:spPr>
          <a:xfrm>
            <a:off x="30403800" y="11582400"/>
            <a:ext cx="11929872" cy="5120767"/>
          </a:xfrm>
          <a:prstGeom prst="rect">
            <a:avLst/>
          </a:prstGeom>
        </p:spPr>
      </p:pic>
      <p:pic>
        <p:nvPicPr>
          <p:cNvPr id="128" name="Picture 127" descr="OHBandInt_Aug09toJun10.jpg"/>
          <p:cNvPicPr>
            <a:picLocks noChangeAspect="1"/>
          </p:cNvPicPr>
          <p:nvPr/>
        </p:nvPicPr>
        <p:blipFill>
          <a:blip r:embed="rId19" cstate="print"/>
          <a:stretch>
            <a:fillRect/>
          </a:stretch>
        </p:blipFill>
        <p:spPr>
          <a:xfrm>
            <a:off x="30403800" y="5638800"/>
            <a:ext cx="11912600" cy="5105400"/>
          </a:xfrm>
          <a:prstGeom prst="rect">
            <a:avLst/>
          </a:prstGeom>
        </p:spPr>
      </p:pic>
      <p:sp>
        <p:nvSpPr>
          <p:cNvPr id="130" name="TextBox 129"/>
          <p:cNvSpPr txBox="1"/>
          <p:nvPr/>
        </p:nvSpPr>
        <p:spPr>
          <a:xfrm>
            <a:off x="457200" y="31656516"/>
            <a:ext cx="14173200" cy="1077218"/>
          </a:xfrm>
          <a:prstGeom prst="rect">
            <a:avLst/>
          </a:prstGeom>
          <a:solidFill>
            <a:schemeClr val="bg1">
              <a:alpha val="80000"/>
            </a:schemeClr>
          </a:solidFill>
        </p:spPr>
        <p:txBody>
          <a:bodyPr wrap="square" rtlCol="0">
            <a:spAutoFit/>
          </a:bodyPr>
          <a:lstStyle/>
          <a:p>
            <a:r>
              <a:rPr lang="en-US" sz="2400" b="1" dirty="0" smtClean="0"/>
              <a:t>Reference</a:t>
            </a:r>
          </a:p>
          <a:p>
            <a:r>
              <a:rPr lang="en-US" sz="2000" dirty="0" smtClean="0"/>
              <a:t>Smith, </a:t>
            </a:r>
            <a:r>
              <a:rPr lang="en-US" sz="2000" dirty="0" err="1" smtClean="0"/>
              <a:t>S.,Baumgardner</a:t>
            </a:r>
            <a:r>
              <a:rPr lang="en-US" sz="2000" dirty="0" smtClean="0"/>
              <a:t>, </a:t>
            </a:r>
            <a:r>
              <a:rPr lang="en-US" sz="2000" dirty="0" err="1" smtClean="0"/>
              <a:t>J.,Mendillo</a:t>
            </a:r>
            <a:r>
              <a:rPr lang="en-US" sz="2000" dirty="0" smtClean="0"/>
              <a:t>, M., Evidence of mesospheric gravity-waves generated by </a:t>
            </a:r>
            <a:r>
              <a:rPr lang="en-US" sz="2000" dirty="0" err="1" smtClean="0"/>
              <a:t>orographic</a:t>
            </a:r>
            <a:r>
              <a:rPr lang="en-US" sz="2000" dirty="0" smtClean="0"/>
              <a:t> forcing in the troposphere, Geophysical Research Letters, Vol. 36, 2009</a:t>
            </a:r>
          </a:p>
        </p:txBody>
      </p:sp>
      <p:sp>
        <p:nvSpPr>
          <p:cNvPr id="131" name="TextBox 130"/>
          <p:cNvSpPr txBox="1"/>
          <p:nvPr/>
        </p:nvSpPr>
        <p:spPr>
          <a:xfrm>
            <a:off x="457200" y="26060400"/>
            <a:ext cx="14173200" cy="2677656"/>
          </a:xfrm>
          <a:prstGeom prst="rect">
            <a:avLst/>
          </a:prstGeom>
          <a:solidFill>
            <a:schemeClr val="bg1">
              <a:alpha val="80000"/>
            </a:schemeClr>
          </a:solidFill>
        </p:spPr>
        <p:txBody>
          <a:bodyPr wrap="square" rtlCol="0">
            <a:spAutoFit/>
          </a:bodyPr>
          <a:lstStyle/>
          <a:p>
            <a:pPr algn="just"/>
            <a:r>
              <a:rPr lang="en-US" sz="2400" dirty="0" smtClean="0"/>
              <a:t>The Andes region is an excellent natural laboratory for investigating gravity wave influences on the Upper MLT: during the summer months the majority of gravity waves result from deep convection arising from thunderstorms over the continent to the east. In winter this convective activity is expected to be replaced by strong </a:t>
            </a:r>
            <a:r>
              <a:rPr lang="en-US" sz="2400" dirty="0" err="1" smtClean="0"/>
              <a:t>orographic</a:t>
            </a:r>
            <a:r>
              <a:rPr lang="en-US" sz="2400" dirty="0" smtClean="0"/>
              <a:t> forcing due to intense prevailing zonal winds blowing eastward from the Pacific Ocean and suddenly encountering the towering Andes mountain range (6000m). This creates large amplitude mountain waves that have been measured well into the stratosphere and occasionally into the mesosphere (Smith et al., 2009). </a:t>
            </a:r>
            <a:endParaRPr lang="en-US" sz="2400" dirty="0"/>
          </a:p>
        </p:txBody>
      </p:sp>
      <p:sp>
        <p:nvSpPr>
          <p:cNvPr id="132" name="TextBox 131"/>
          <p:cNvSpPr txBox="1"/>
          <p:nvPr/>
        </p:nvSpPr>
        <p:spPr>
          <a:xfrm>
            <a:off x="30403800" y="10668000"/>
            <a:ext cx="11887200" cy="707886"/>
          </a:xfrm>
          <a:prstGeom prst="rect">
            <a:avLst/>
          </a:prstGeom>
          <a:solidFill>
            <a:schemeClr val="bg1"/>
          </a:solidFill>
        </p:spPr>
        <p:txBody>
          <a:bodyPr wrap="square" rtlCol="0">
            <a:spAutoFit/>
          </a:bodyPr>
          <a:lstStyle/>
          <a:p>
            <a:r>
              <a:rPr lang="en-US" sz="2000" dirty="0" smtClean="0"/>
              <a:t>Plot showing the nightly averaged OH band intensity from mid August 2009 to early June 2010. The “error bars” depict nocturnal variation in emission intensity. </a:t>
            </a:r>
            <a:endParaRPr lang="en-US" sz="2000" dirty="0"/>
          </a:p>
        </p:txBody>
      </p:sp>
      <p:sp>
        <p:nvSpPr>
          <p:cNvPr id="133" name="TextBox 132"/>
          <p:cNvSpPr txBox="1"/>
          <p:nvPr/>
        </p:nvSpPr>
        <p:spPr>
          <a:xfrm>
            <a:off x="30403800" y="16611600"/>
            <a:ext cx="11963400" cy="1015663"/>
          </a:xfrm>
          <a:prstGeom prst="rect">
            <a:avLst/>
          </a:prstGeom>
          <a:solidFill>
            <a:schemeClr val="bg1"/>
          </a:solidFill>
        </p:spPr>
        <p:txBody>
          <a:bodyPr wrap="square" rtlCol="0">
            <a:spAutoFit/>
          </a:bodyPr>
          <a:lstStyle/>
          <a:p>
            <a:pPr algn="just"/>
            <a:r>
              <a:rPr lang="en-US" sz="2000" dirty="0" smtClean="0"/>
              <a:t>Plot of the nightly averaged OH rotational temperature corresponding to intensity data (plotted above) for the ~10 month period observations to date. Note the unusual wave-like variations in the seasonal intensity and temperature variability.</a:t>
            </a:r>
            <a:endParaRPr lang="en-US" sz="2000" dirty="0"/>
          </a:p>
        </p:txBody>
      </p:sp>
      <p:sp>
        <p:nvSpPr>
          <p:cNvPr id="136" name="TextBox 135"/>
          <p:cNvSpPr txBox="1"/>
          <p:nvPr/>
        </p:nvSpPr>
        <p:spPr>
          <a:xfrm>
            <a:off x="9220200" y="16230600"/>
            <a:ext cx="3581400" cy="1200329"/>
          </a:xfrm>
          <a:prstGeom prst="rect">
            <a:avLst/>
          </a:prstGeom>
          <a:noFill/>
        </p:spPr>
        <p:txBody>
          <a:bodyPr wrap="square" rtlCol="0">
            <a:spAutoFit/>
          </a:bodyPr>
          <a:lstStyle/>
          <a:p>
            <a:pPr lvl="1" algn="just"/>
            <a:r>
              <a:rPr lang="en-US" sz="2400" b="1" dirty="0" smtClean="0"/>
              <a:t>0</a:t>
            </a:r>
            <a:r>
              <a:rPr lang="en-US" sz="2400" b="1" baseline="-25000" dirty="0" smtClean="0"/>
              <a:t>2</a:t>
            </a:r>
            <a:r>
              <a:rPr lang="en-US" sz="2400" b="1" dirty="0" smtClean="0"/>
              <a:t> (0,1) (~94 km)</a:t>
            </a:r>
            <a:r>
              <a:rPr lang="en-US" sz="2400" dirty="0" smtClean="0"/>
              <a:t> </a:t>
            </a:r>
          </a:p>
          <a:p>
            <a:pPr lvl="2" algn="just">
              <a:buFont typeface="Arial" pitchFamily="34" charset="0"/>
              <a:buChar char="•"/>
            </a:pPr>
            <a:r>
              <a:rPr lang="en-US" sz="2400" dirty="0" smtClean="0"/>
              <a:t> 866.0 nm</a:t>
            </a:r>
          </a:p>
          <a:p>
            <a:pPr lvl="2" algn="just">
              <a:buFont typeface="Arial" pitchFamily="34" charset="0"/>
              <a:buChar char="•"/>
            </a:pPr>
            <a:r>
              <a:rPr lang="en-US" sz="2400" dirty="0" smtClean="0"/>
              <a:t> 868.0 nm</a:t>
            </a:r>
            <a:endParaRPr lang="en-US" dirty="0"/>
          </a:p>
        </p:txBody>
      </p:sp>
      <p:grpSp>
        <p:nvGrpSpPr>
          <p:cNvPr id="141" name="Group 140"/>
          <p:cNvGrpSpPr/>
          <p:nvPr/>
        </p:nvGrpSpPr>
        <p:grpSpPr>
          <a:xfrm>
            <a:off x="457200" y="17526000"/>
            <a:ext cx="14173200" cy="1600200"/>
            <a:chOff x="457199" y="17271449"/>
            <a:chExt cx="16459202" cy="1549951"/>
          </a:xfrm>
        </p:grpSpPr>
        <p:pic>
          <p:nvPicPr>
            <p:cNvPr id="1100" name="Picture 141"/>
            <p:cNvPicPr>
              <a:picLocks noChangeAspect="1" noChangeArrowheads="1"/>
            </p:cNvPicPr>
            <p:nvPr/>
          </p:nvPicPr>
          <p:blipFill>
            <a:blip r:embed="rId20" cstate="print"/>
            <a:srcRect/>
            <a:stretch>
              <a:fillRect/>
            </a:stretch>
          </p:blipFill>
          <p:spPr bwMode="auto">
            <a:xfrm>
              <a:off x="457200" y="17271449"/>
              <a:ext cx="16459201" cy="1473751"/>
            </a:xfrm>
            <a:prstGeom prst="rect">
              <a:avLst/>
            </a:prstGeom>
            <a:noFill/>
            <a:ln w="9525">
              <a:noFill/>
              <a:miter lim="800000"/>
              <a:headEnd/>
              <a:tailEnd/>
            </a:ln>
          </p:spPr>
        </p:pic>
        <p:sp>
          <p:nvSpPr>
            <p:cNvPr id="139" name="TextBox 138"/>
            <p:cNvSpPr txBox="1"/>
            <p:nvPr/>
          </p:nvSpPr>
          <p:spPr>
            <a:xfrm>
              <a:off x="457199" y="18452068"/>
              <a:ext cx="5456582" cy="369332"/>
            </a:xfrm>
            <a:prstGeom prst="rect">
              <a:avLst/>
            </a:prstGeom>
            <a:noFill/>
          </p:spPr>
          <p:txBody>
            <a:bodyPr wrap="square" rtlCol="0">
              <a:spAutoFit/>
            </a:bodyPr>
            <a:lstStyle/>
            <a:p>
              <a:r>
                <a:rPr lang="en-US" sz="1800" b="1" dirty="0" smtClean="0">
                  <a:solidFill>
                    <a:schemeClr val="bg1"/>
                  </a:solidFill>
                </a:rPr>
                <a:t>Panoramic view from roof of ALO</a:t>
              </a:r>
              <a:endParaRPr lang="en-US" sz="1800" b="1" dirty="0">
                <a:solidFill>
                  <a:schemeClr val="bg1"/>
                </a:solidFill>
              </a:endParaRPr>
            </a:p>
          </p:txBody>
        </p:sp>
      </p:grpSp>
      <p:sp>
        <p:nvSpPr>
          <p:cNvPr id="140" name="TextBox 139"/>
          <p:cNvSpPr txBox="1"/>
          <p:nvPr/>
        </p:nvSpPr>
        <p:spPr>
          <a:xfrm>
            <a:off x="17373600" y="14154090"/>
            <a:ext cx="2057400" cy="400110"/>
          </a:xfrm>
          <a:prstGeom prst="rect">
            <a:avLst/>
          </a:prstGeom>
          <a:noFill/>
        </p:spPr>
        <p:txBody>
          <a:bodyPr wrap="square" rtlCol="0">
            <a:spAutoFit/>
          </a:bodyPr>
          <a:lstStyle/>
          <a:p>
            <a:r>
              <a:rPr lang="en-US" sz="2000" b="1" dirty="0" smtClean="0">
                <a:solidFill>
                  <a:schemeClr val="bg1"/>
                </a:solidFill>
              </a:rPr>
              <a:t>ALO</a:t>
            </a:r>
            <a:endParaRPr lang="en-US" sz="2000" b="1" dirty="0">
              <a:solidFill>
                <a:schemeClr val="bg1"/>
              </a:solidFill>
            </a:endParaRPr>
          </a:p>
        </p:txBody>
      </p:sp>
      <p:sp>
        <p:nvSpPr>
          <p:cNvPr id="143" name="TextBox 142"/>
          <p:cNvSpPr txBox="1"/>
          <p:nvPr/>
        </p:nvSpPr>
        <p:spPr>
          <a:xfrm>
            <a:off x="15468600" y="25298400"/>
            <a:ext cx="8915400" cy="769441"/>
          </a:xfrm>
          <a:prstGeom prst="rect">
            <a:avLst/>
          </a:prstGeom>
          <a:noFill/>
        </p:spPr>
        <p:txBody>
          <a:bodyPr wrap="square" rtlCol="0">
            <a:spAutoFit/>
          </a:bodyPr>
          <a:lstStyle/>
          <a:p>
            <a:r>
              <a:rPr lang="en-US" sz="4400" b="1" dirty="0" smtClean="0"/>
              <a:t>Example MTM Wave Data</a:t>
            </a:r>
            <a:endParaRPr lang="en-US" sz="4400" b="1" dirty="0"/>
          </a:p>
        </p:txBody>
      </p:sp>
      <p:sp>
        <p:nvSpPr>
          <p:cNvPr id="144" name="TextBox 143"/>
          <p:cNvSpPr txBox="1"/>
          <p:nvPr/>
        </p:nvSpPr>
        <p:spPr>
          <a:xfrm>
            <a:off x="16459200" y="16230600"/>
            <a:ext cx="6400800" cy="769441"/>
          </a:xfrm>
          <a:prstGeom prst="rect">
            <a:avLst/>
          </a:prstGeom>
          <a:noFill/>
        </p:spPr>
        <p:txBody>
          <a:bodyPr wrap="square" rtlCol="0">
            <a:spAutoFit/>
          </a:bodyPr>
          <a:lstStyle/>
          <a:p>
            <a:r>
              <a:rPr lang="en-US" sz="4400" b="1" dirty="0" smtClean="0"/>
              <a:t>Example Data Analysis</a:t>
            </a:r>
            <a:endParaRPr lang="en-US" sz="4400" b="1" dirty="0"/>
          </a:p>
        </p:txBody>
      </p:sp>
      <p:grpSp>
        <p:nvGrpSpPr>
          <p:cNvPr id="96" name="Group 95"/>
          <p:cNvGrpSpPr/>
          <p:nvPr/>
        </p:nvGrpSpPr>
        <p:grpSpPr>
          <a:xfrm>
            <a:off x="16459199" y="16916401"/>
            <a:ext cx="10972802" cy="8026062"/>
            <a:chOff x="18090775" y="15239998"/>
            <a:chExt cx="8606119" cy="10166344"/>
          </a:xfrm>
        </p:grpSpPr>
        <p:sp>
          <p:nvSpPr>
            <p:cNvPr id="94" name="Rectangle 93"/>
            <p:cNvSpPr/>
            <p:nvPr/>
          </p:nvSpPr>
          <p:spPr bwMode="auto">
            <a:xfrm>
              <a:off x="18090776" y="15239998"/>
              <a:ext cx="8606118" cy="101345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grpSp>
          <p:nvGrpSpPr>
            <p:cNvPr id="121" name="Group 120"/>
            <p:cNvGrpSpPr/>
            <p:nvPr/>
          </p:nvGrpSpPr>
          <p:grpSpPr>
            <a:xfrm>
              <a:off x="18336557" y="21031195"/>
              <a:ext cx="7966541" cy="3260725"/>
              <a:chOff x="18357354" y="20912274"/>
              <a:chExt cx="7967971" cy="3406372"/>
            </a:xfrm>
          </p:grpSpPr>
          <p:graphicFrame>
            <p:nvGraphicFramePr>
              <p:cNvPr id="1051" name="Object 145"/>
              <p:cNvGraphicFramePr>
                <a:graphicFrameLocks noChangeAspect="1"/>
              </p:cNvGraphicFramePr>
              <p:nvPr/>
            </p:nvGraphicFramePr>
            <p:xfrm>
              <a:off x="22594685" y="20912275"/>
              <a:ext cx="3730640" cy="3406371"/>
            </p:xfrm>
            <a:graphic>
              <a:graphicData uri="http://schemas.openxmlformats.org/presentationml/2006/ole">
                <p:oleObj spid="_x0000_s1051" name="Graph" r:id="rId21" imgW="3746880" imgH="3048480" progId="Origin50.Graph">
                  <p:embed/>
                </p:oleObj>
              </a:graphicData>
            </a:graphic>
          </p:graphicFrame>
          <p:graphicFrame>
            <p:nvGraphicFramePr>
              <p:cNvPr id="1050" name="Object 144"/>
              <p:cNvGraphicFramePr>
                <a:graphicFrameLocks noChangeAspect="1"/>
              </p:cNvGraphicFramePr>
              <p:nvPr/>
            </p:nvGraphicFramePr>
            <p:xfrm>
              <a:off x="18357354" y="20912274"/>
              <a:ext cx="3998230" cy="3406371"/>
            </p:xfrm>
            <a:graphic>
              <a:graphicData uri="http://schemas.openxmlformats.org/presentationml/2006/ole">
                <p:oleObj spid="_x0000_s1050" name="Graph" r:id="rId22" imgW="3892320" imgH="3049920" progId="Origin50.Graph">
                  <p:embed/>
                </p:oleObj>
              </a:graphicData>
            </a:graphic>
          </p:graphicFrame>
        </p:grpSp>
        <p:graphicFrame>
          <p:nvGraphicFramePr>
            <p:cNvPr id="1088" name="Object 64"/>
            <p:cNvGraphicFramePr>
              <a:graphicFrameLocks noChangeAspect="1"/>
            </p:cNvGraphicFramePr>
            <p:nvPr/>
          </p:nvGraphicFramePr>
          <p:xfrm>
            <a:off x="18210305" y="15532103"/>
            <a:ext cx="8088733" cy="5595613"/>
          </p:xfrm>
          <a:graphic>
            <a:graphicData uri="http://schemas.openxmlformats.org/presentationml/2006/ole">
              <p:oleObj spid="_x0000_s1088" name="Graph" r:id="rId23" imgW="3839040" imgH="3009600" progId="Origin50.Graph">
                <p:embed/>
              </p:oleObj>
            </a:graphicData>
          </a:graphic>
        </p:graphicFrame>
        <p:sp>
          <p:nvSpPr>
            <p:cNvPr id="145" name="TextBox 144"/>
            <p:cNvSpPr txBox="1"/>
            <p:nvPr/>
          </p:nvSpPr>
          <p:spPr>
            <a:xfrm>
              <a:off x="18090775" y="24119836"/>
              <a:ext cx="8606117" cy="1286506"/>
            </a:xfrm>
            <a:prstGeom prst="rect">
              <a:avLst/>
            </a:prstGeom>
            <a:noFill/>
          </p:spPr>
          <p:txBody>
            <a:bodyPr wrap="square" rtlCol="0">
              <a:spAutoFit/>
            </a:bodyPr>
            <a:lstStyle/>
            <a:p>
              <a:pPr algn="just"/>
              <a:r>
                <a:rPr lang="en-US" sz="2000" dirty="0" smtClean="0"/>
                <a:t>These two figures show the results in band intensity (left) and rotational temperature derived from the data as a function of UT time. Note the strong wave activity in intensity with weaker signatures in temperature on this night.</a:t>
              </a:r>
              <a:endParaRPr lang="en-US" sz="2000" dirty="0"/>
            </a:p>
          </p:txBody>
        </p:sp>
      </p:grpSp>
      <p:graphicFrame>
        <p:nvGraphicFramePr>
          <p:cNvPr id="1089" name="Object 65"/>
          <p:cNvGraphicFramePr>
            <a:graphicFrameLocks noChangeAspect="1"/>
          </p:cNvGraphicFramePr>
          <p:nvPr/>
        </p:nvGraphicFramePr>
        <p:xfrm>
          <a:off x="30403800" y="17830800"/>
          <a:ext cx="5909529" cy="3636725"/>
        </p:xfrm>
        <a:graphic>
          <a:graphicData uri="http://schemas.openxmlformats.org/presentationml/2006/ole">
            <p:oleObj spid="_x0000_s1089" name="Graph" r:id="rId24" imgW="3944160" imgH="3049920" progId="Origin50.Graph">
              <p:embed/>
            </p:oleObj>
          </a:graphicData>
        </a:graphic>
      </p:graphicFrame>
      <p:graphicFrame>
        <p:nvGraphicFramePr>
          <p:cNvPr id="1090" name="Object 66"/>
          <p:cNvGraphicFramePr>
            <a:graphicFrameLocks noChangeAspect="1"/>
          </p:cNvGraphicFramePr>
          <p:nvPr/>
        </p:nvGraphicFramePr>
        <p:xfrm>
          <a:off x="36423600" y="17830800"/>
          <a:ext cx="5842375" cy="3657600"/>
        </p:xfrm>
        <a:graphic>
          <a:graphicData uri="http://schemas.openxmlformats.org/presentationml/2006/ole">
            <p:oleObj spid="_x0000_s1090" name="Graph" r:id="rId25" imgW="3746880" imgH="3048480" progId="Origin50.Graph">
              <p:embed/>
            </p:oleObj>
          </a:graphicData>
        </a:graphic>
      </p:graphicFrame>
      <p:sp>
        <p:nvSpPr>
          <p:cNvPr id="98" name="TextBox 97"/>
          <p:cNvSpPr txBox="1"/>
          <p:nvPr/>
        </p:nvSpPr>
        <p:spPr>
          <a:xfrm>
            <a:off x="30403800" y="21412200"/>
            <a:ext cx="11887200" cy="1323439"/>
          </a:xfrm>
          <a:prstGeom prst="rect">
            <a:avLst/>
          </a:prstGeom>
          <a:solidFill>
            <a:schemeClr val="bg1"/>
          </a:solidFill>
        </p:spPr>
        <p:txBody>
          <a:bodyPr wrap="square" rtlCol="0">
            <a:spAutoFit/>
          </a:bodyPr>
          <a:lstStyle/>
          <a:p>
            <a:pPr algn="just"/>
            <a:r>
              <a:rPr lang="en-US" sz="2000" dirty="0" smtClean="0"/>
              <a:t>Example showing a large amplitude perturbation in the intensity and temperature data recorded on the 13 January  2010, UT.  The temperature variation is large ~40 K during the night. The associated intensity change is also large and lags behind the temperature perturbation suggesting a long-period gravity wave or tidal harmonic.  </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4596</TotalTime>
  <Words>836</Words>
  <Application>Microsoft Office PowerPoint</Application>
  <PresentationFormat>Custom</PresentationFormat>
  <Paragraphs>52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Graph</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Intra-Annual Comparison of Mesospheric Gravity Waves Over Halley and Rothera Stations, Antarctica</dc:title>
  <dc:creator>Kim Nielsen</dc:creator>
  <cp:lastModifiedBy>Jon</cp:lastModifiedBy>
  <cp:revision>334</cp:revision>
  <dcterms:created xsi:type="dcterms:W3CDTF">2009-06-11T23:33:03Z</dcterms:created>
  <dcterms:modified xsi:type="dcterms:W3CDTF">2012-02-10T23:45:44Z</dcterms:modified>
</cp:coreProperties>
</file>