
<file path=[Content_Types].xml><?xml version="1.0" encoding="utf-8"?>
<Types xmlns="http://schemas.openxmlformats.org/package/2006/content-types">
  <Default Extension="png" ContentType="image/png"/>
  <Default Extension="jpeg" ContentType="image/jpeg"/>
  <Default Extension="xls" ContentType="application/vnd.ms-excel"/>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drawings/drawing1.xml" ContentType="application/vnd.openxmlformats-officedocument.drawingml.chartshapes+xml"/>
  <Override PartName="/ppt/charts/chart2.xml" ContentType="application/vnd.openxmlformats-officedocument.drawingml.chart+xml"/>
  <Override PartName="/ppt/drawings/drawing2.xml" ContentType="application/vnd.openxmlformats-officedocument.drawingml.chartshapes+xml"/>
  <Override PartName="/ppt/charts/chart3.xml" ContentType="application/vnd.openxmlformats-officedocument.drawingml.chart+xml"/>
  <Override PartName="/ppt/drawings/drawing3.xml" ContentType="application/vnd.openxmlformats-officedocument.drawingml.chartshapes+xml"/>
  <Override PartName="/ppt/charts/chart4.xml" ContentType="application/vnd.openxmlformats-officedocument.drawingml.chart+xml"/>
  <Override PartName="/ppt/drawings/drawing4.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handoutMasterIdLst>
    <p:handoutMasterId r:id="rId4"/>
  </p:handoutMasterIdLst>
  <p:sldIdLst>
    <p:sldId id="256" r:id="rId2"/>
  </p:sldIdLst>
  <p:sldSz cx="51206400" cy="32918400"/>
  <p:notesSz cx="8991600" cy="7102475"/>
  <p:defaultTextStyle>
    <a:defPPr>
      <a:defRPr lang="en-US"/>
    </a:defPPr>
    <a:lvl1pPr algn="l" rtl="0" fontAlgn="base">
      <a:spcBef>
        <a:spcPct val="0"/>
      </a:spcBef>
      <a:spcAft>
        <a:spcPct val="0"/>
      </a:spcAft>
      <a:defRPr sz="9300" kern="1200">
        <a:solidFill>
          <a:schemeClr val="tx1"/>
        </a:solidFill>
        <a:latin typeface="Arial" pitchFamily="80" charset="0"/>
        <a:ea typeface="ＭＳ Ｐゴシック" pitchFamily="80" charset="-128"/>
        <a:cs typeface="ＭＳ Ｐゴシック" pitchFamily="80" charset="-128"/>
      </a:defRPr>
    </a:lvl1pPr>
    <a:lvl2pPr marL="457200" algn="l" rtl="0" fontAlgn="base">
      <a:spcBef>
        <a:spcPct val="0"/>
      </a:spcBef>
      <a:spcAft>
        <a:spcPct val="0"/>
      </a:spcAft>
      <a:defRPr sz="9300" kern="1200">
        <a:solidFill>
          <a:schemeClr val="tx1"/>
        </a:solidFill>
        <a:latin typeface="Arial" pitchFamily="80" charset="0"/>
        <a:ea typeface="ＭＳ Ｐゴシック" pitchFamily="80" charset="-128"/>
        <a:cs typeface="ＭＳ Ｐゴシック" pitchFamily="80" charset="-128"/>
      </a:defRPr>
    </a:lvl2pPr>
    <a:lvl3pPr marL="914400" algn="l" rtl="0" fontAlgn="base">
      <a:spcBef>
        <a:spcPct val="0"/>
      </a:spcBef>
      <a:spcAft>
        <a:spcPct val="0"/>
      </a:spcAft>
      <a:defRPr sz="9300" kern="1200">
        <a:solidFill>
          <a:schemeClr val="tx1"/>
        </a:solidFill>
        <a:latin typeface="Arial" pitchFamily="80" charset="0"/>
        <a:ea typeface="ＭＳ Ｐゴシック" pitchFamily="80" charset="-128"/>
        <a:cs typeface="ＭＳ Ｐゴシック" pitchFamily="80" charset="-128"/>
      </a:defRPr>
    </a:lvl3pPr>
    <a:lvl4pPr marL="1371600" algn="l" rtl="0" fontAlgn="base">
      <a:spcBef>
        <a:spcPct val="0"/>
      </a:spcBef>
      <a:spcAft>
        <a:spcPct val="0"/>
      </a:spcAft>
      <a:defRPr sz="9300" kern="1200">
        <a:solidFill>
          <a:schemeClr val="tx1"/>
        </a:solidFill>
        <a:latin typeface="Arial" pitchFamily="80" charset="0"/>
        <a:ea typeface="ＭＳ Ｐゴシック" pitchFamily="80" charset="-128"/>
        <a:cs typeface="ＭＳ Ｐゴシック" pitchFamily="80" charset="-128"/>
      </a:defRPr>
    </a:lvl4pPr>
    <a:lvl5pPr marL="1828800" algn="l" rtl="0" fontAlgn="base">
      <a:spcBef>
        <a:spcPct val="0"/>
      </a:spcBef>
      <a:spcAft>
        <a:spcPct val="0"/>
      </a:spcAft>
      <a:defRPr sz="9300" kern="1200">
        <a:solidFill>
          <a:schemeClr val="tx1"/>
        </a:solidFill>
        <a:latin typeface="Arial" pitchFamily="80" charset="0"/>
        <a:ea typeface="ＭＳ Ｐゴシック" pitchFamily="80" charset="-128"/>
        <a:cs typeface="ＭＳ Ｐゴシック" pitchFamily="80" charset="-128"/>
      </a:defRPr>
    </a:lvl5pPr>
    <a:lvl6pPr marL="2286000" algn="l" defTabSz="457200" rtl="0" eaLnBrk="1" latinLnBrk="0" hangingPunct="1">
      <a:defRPr sz="9300" kern="1200">
        <a:solidFill>
          <a:schemeClr val="tx1"/>
        </a:solidFill>
        <a:latin typeface="Arial" pitchFamily="80" charset="0"/>
        <a:ea typeface="ＭＳ Ｐゴシック" pitchFamily="80" charset="-128"/>
        <a:cs typeface="ＭＳ Ｐゴシック" pitchFamily="80" charset="-128"/>
      </a:defRPr>
    </a:lvl6pPr>
    <a:lvl7pPr marL="2743200" algn="l" defTabSz="457200" rtl="0" eaLnBrk="1" latinLnBrk="0" hangingPunct="1">
      <a:defRPr sz="9300" kern="1200">
        <a:solidFill>
          <a:schemeClr val="tx1"/>
        </a:solidFill>
        <a:latin typeface="Arial" pitchFamily="80" charset="0"/>
        <a:ea typeface="ＭＳ Ｐゴシック" pitchFamily="80" charset="-128"/>
        <a:cs typeface="ＭＳ Ｐゴシック" pitchFamily="80" charset="-128"/>
      </a:defRPr>
    </a:lvl7pPr>
    <a:lvl8pPr marL="3200400" algn="l" defTabSz="457200" rtl="0" eaLnBrk="1" latinLnBrk="0" hangingPunct="1">
      <a:defRPr sz="9300" kern="1200">
        <a:solidFill>
          <a:schemeClr val="tx1"/>
        </a:solidFill>
        <a:latin typeface="Arial" pitchFamily="80" charset="0"/>
        <a:ea typeface="ＭＳ Ｐゴシック" pitchFamily="80" charset="-128"/>
        <a:cs typeface="ＭＳ Ｐゴシック" pitchFamily="80" charset="-128"/>
      </a:defRPr>
    </a:lvl8pPr>
    <a:lvl9pPr marL="3657600" algn="l" defTabSz="457200" rtl="0" eaLnBrk="1" latinLnBrk="0" hangingPunct="1">
      <a:defRPr sz="9300" kern="1200">
        <a:solidFill>
          <a:schemeClr val="tx1"/>
        </a:solidFill>
        <a:latin typeface="Arial" pitchFamily="80" charset="0"/>
        <a:ea typeface="ＭＳ Ｐゴシック" pitchFamily="80" charset="-128"/>
        <a:cs typeface="ＭＳ Ｐゴシック" pitchFamily="80" charset="-128"/>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99FF"/>
    <a:srgbClr val="6581FF"/>
    <a:srgbClr val="90C2EC"/>
    <a:srgbClr val="53B5FF"/>
    <a:srgbClr val="008000"/>
    <a:srgbClr val="009900"/>
    <a:srgbClr val="0066CC"/>
    <a:srgbClr val="FFBF3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5620"/>
    <p:restoredTop sz="94660"/>
  </p:normalViewPr>
  <p:slideViewPr>
    <p:cSldViewPr snapToGrid="0">
      <p:cViewPr>
        <p:scale>
          <a:sx n="20" d="100"/>
          <a:sy n="20" d="100"/>
        </p:scale>
        <p:origin x="-1830" y="-510"/>
      </p:cViewPr>
      <p:guideLst>
        <p:guide orient="horz" pos="19864"/>
        <p:guide pos="20582"/>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93" d="100"/>
          <a:sy n="93" d="100"/>
        </p:scale>
        <p:origin x="-1037" y="-72"/>
      </p:cViewPr>
      <p:guideLst>
        <p:guide orient="horz" pos="2237"/>
        <p:guide pos="283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Book1" TargetMode="External"/></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2" Type="http://schemas.openxmlformats.org/officeDocument/2006/relationships/chartUserShapes" Target="../drawings/drawing3.xml"/><Relationship Id="rId1" Type="http://schemas.openxmlformats.org/officeDocument/2006/relationships/package" Target="../embeddings/Microsoft_Excel_Worksheet2.xlsx"/></Relationships>
</file>

<file path=ppt/charts/_rels/chart4.xml.rels><?xml version="1.0" encoding="UTF-8" standalone="yes"?>
<Relationships xmlns="http://schemas.openxmlformats.org/package/2006/relationships"><Relationship Id="rId2" Type="http://schemas.openxmlformats.org/officeDocument/2006/relationships/chartUserShapes" Target="../drawings/drawing4.xml"/><Relationship Id="rId1" Type="http://schemas.openxmlformats.org/officeDocument/2006/relationships/package" Target="../embeddings/Microsoft_Excel_Worksheet3.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sz="1800" b="1" i="0" u="none" strike="noStrike" baseline="0" dirty="0" smtClean="0">
                <a:effectLst/>
              </a:rPr>
              <a:t>Rab5 promotes  </a:t>
            </a:r>
            <a:r>
              <a:rPr lang="en-US" sz="1800" b="1" i="0" u="none" strike="noStrike" baseline="0" dirty="0" err="1" smtClean="0">
                <a:effectLst/>
              </a:rPr>
              <a:t>tumorigenesis</a:t>
            </a:r>
            <a:r>
              <a:rPr lang="en-US" sz="1800" b="1" i="0" u="none" strike="noStrike" baseline="0" dirty="0" smtClean="0">
                <a:effectLst/>
              </a:rPr>
              <a:t> in breast cancer cells. </a:t>
            </a:r>
            <a:endParaRPr lang="en-US" dirty="0"/>
          </a:p>
        </c:rich>
      </c:tx>
      <c:layout/>
      <c:overlay val="0"/>
    </c:title>
    <c:autoTitleDeleted val="0"/>
    <c:plotArea>
      <c:layout>
        <c:manualLayout>
          <c:layoutTarget val="inner"/>
          <c:xMode val="edge"/>
          <c:yMode val="edge"/>
          <c:x val="8.6071741032370905E-2"/>
          <c:y val="4.5201090709288003E-2"/>
          <c:w val="0.88337270341207397"/>
          <c:h val="0.78766752216264502"/>
        </c:manualLayout>
      </c:layout>
      <c:barChart>
        <c:barDir val="col"/>
        <c:grouping val="clustered"/>
        <c:varyColors val="0"/>
        <c:ser>
          <c:idx val="0"/>
          <c:order val="0"/>
          <c:spPr>
            <a:solidFill>
              <a:schemeClr val="tx1"/>
            </a:solidFill>
          </c:spPr>
          <c:invertIfNegative val="0"/>
          <c:errBars>
            <c:errBarType val="both"/>
            <c:errValType val="cust"/>
            <c:noEndCap val="0"/>
            <c:plus>
              <c:numRef>
                <c:f>Sheet1!$N$7:$T$7</c:f>
                <c:numCache>
                  <c:formatCode>General</c:formatCode>
                  <c:ptCount val="7"/>
                  <c:pt idx="0">
                    <c:v>4.1633319989322661</c:v>
                  </c:pt>
                  <c:pt idx="1">
                    <c:v>11.5325625946708</c:v>
                  </c:pt>
                  <c:pt idx="2">
                    <c:v>1.1547005383792519</c:v>
                  </c:pt>
                  <c:pt idx="4">
                    <c:v>15.04437879519566</c:v>
                  </c:pt>
                  <c:pt idx="5">
                    <c:v>10.26320287889377</c:v>
                  </c:pt>
                  <c:pt idx="6">
                    <c:v>3.0550504633038869</c:v>
                  </c:pt>
                </c:numCache>
              </c:numRef>
            </c:plus>
            <c:minus>
              <c:numRef>
                <c:f>Sheet1!$N$7:$T$7</c:f>
                <c:numCache>
                  <c:formatCode>General</c:formatCode>
                  <c:ptCount val="7"/>
                  <c:pt idx="0">
                    <c:v>4.1633319989322661</c:v>
                  </c:pt>
                  <c:pt idx="1">
                    <c:v>11.5325625946708</c:v>
                  </c:pt>
                  <c:pt idx="2">
                    <c:v>1.1547005383792519</c:v>
                  </c:pt>
                  <c:pt idx="4">
                    <c:v>15.04437879519566</c:v>
                  </c:pt>
                  <c:pt idx="5">
                    <c:v>10.26320287889377</c:v>
                  </c:pt>
                  <c:pt idx="6">
                    <c:v>3.0550504633038869</c:v>
                  </c:pt>
                </c:numCache>
              </c:numRef>
            </c:minus>
          </c:errBars>
          <c:cat>
            <c:strRef>
              <c:f>Sheet1!$N$5:$T$5</c:f>
              <c:strCache>
                <c:ptCount val="7"/>
                <c:pt idx="0">
                  <c:v>Q79L</c:v>
                </c:pt>
                <c:pt idx="1">
                  <c:v>WT</c:v>
                </c:pt>
                <c:pt idx="2">
                  <c:v>S34N</c:v>
                </c:pt>
                <c:pt idx="4">
                  <c:v>Q79L</c:v>
                </c:pt>
                <c:pt idx="5">
                  <c:v>WT</c:v>
                </c:pt>
                <c:pt idx="6">
                  <c:v>S34N</c:v>
                </c:pt>
              </c:strCache>
            </c:strRef>
          </c:cat>
          <c:val>
            <c:numRef>
              <c:f>Sheet1!$N$6:$T$6</c:f>
              <c:numCache>
                <c:formatCode>General</c:formatCode>
                <c:ptCount val="7"/>
                <c:pt idx="0">
                  <c:v>53.666666666666544</c:v>
                </c:pt>
                <c:pt idx="1">
                  <c:v>36</c:v>
                </c:pt>
                <c:pt idx="2">
                  <c:v>4.3333333333333401</c:v>
                </c:pt>
                <c:pt idx="4">
                  <c:v>124.3333333333332</c:v>
                </c:pt>
                <c:pt idx="5">
                  <c:v>83.666666666666671</c:v>
                </c:pt>
                <c:pt idx="6">
                  <c:v>11.33333333333333</c:v>
                </c:pt>
              </c:numCache>
            </c:numRef>
          </c:val>
        </c:ser>
        <c:dLbls>
          <c:showLegendKey val="0"/>
          <c:showVal val="0"/>
          <c:showCatName val="0"/>
          <c:showSerName val="0"/>
          <c:showPercent val="0"/>
          <c:showBubbleSize val="0"/>
        </c:dLbls>
        <c:gapWidth val="150"/>
        <c:axId val="66741760"/>
        <c:axId val="66743296"/>
      </c:barChart>
      <c:catAx>
        <c:axId val="66741760"/>
        <c:scaling>
          <c:orientation val="minMax"/>
        </c:scaling>
        <c:delete val="0"/>
        <c:axPos val="b"/>
        <c:majorTickMark val="out"/>
        <c:minorTickMark val="none"/>
        <c:tickLblPos val="nextTo"/>
        <c:crossAx val="66743296"/>
        <c:crosses val="autoZero"/>
        <c:auto val="1"/>
        <c:lblAlgn val="ctr"/>
        <c:lblOffset val="100"/>
        <c:noMultiLvlLbl val="0"/>
      </c:catAx>
      <c:valAx>
        <c:axId val="66743296"/>
        <c:scaling>
          <c:orientation val="minMax"/>
        </c:scaling>
        <c:delete val="0"/>
        <c:axPos val="l"/>
        <c:title>
          <c:tx>
            <c:rich>
              <a:bodyPr rot="-5400000" vert="horz"/>
              <a:lstStyle/>
              <a:p>
                <a:pPr>
                  <a:defRPr/>
                </a:pPr>
                <a:r>
                  <a:rPr lang="en-US" dirty="0" smtClean="0"/>
                  <a:t>Number</a:t>
                </a:r>
                <a:r>
                  <a:rPr lang="en-US" baseline="0" dirty="0" smtClean="0"/>
                  <a:t> </a:t>
                </a:r>
                <a:r>
                  <a:rPr lang="en-US" dirty="0" smtClean="0"/>
                  <a:t>of </a:t>
                </a:r>
                <a:r>
                  <a:rPr lang="en-US" dirty="0" err="1" smtClean="0"/>
                  <a:t>coloies</a:t>
                </a:r>
                <a:r>
                  <a:rPr lang="en-US" baseline="0" dirty="0" smtClean="0"/>
                  <a:t> </a:t>
                </a:r>
                <a:r>
                  <a:rPr lang="en-US" baseline="0" dirty="0" err="1" smtClean="0"/>
                  <a:t>couted</a:t>
                </a:r>
                <a:endParaRPr lang="en-US" dirty="0"/>
              </a:p>
            </c:rich>
          </c:tx>
          <c:layout/>
          <c:overlay val="0"/>
        </c:title>
        <c:numFmt formatCode="General" sourceLinked="1"/>
        <c:majorTickMark val="out"/>
        <c:minorTickMark val="none"/>
        <c:tickLblPos val="nextTo"/>
        <c:crossAx val="66741760"/>
        <c:crosses val="autoZero"/>
        <c:crossBetween val="between"/>
      </c:valAx>
      <c:spPr>
        <a:solidFill>
          <a:schemeClr val="accent3">
            <a:lumMod val="95000"/>
          </a:schemeClr>
        </a:solidFill>
      </c:spPr>
    </c:plotArea>
    <c:plotVisOnly val="1"/>
    <c:dispBlanksAs val="gap"/>
    <c:showDLblsOverMax val="0"/>
  </c:chart>
  <c:spPr>
    <a:solidFill>
      <a:schemeClr val="accent3">
        <a:lumMod val="95000"/>
      </a:schemeClr>
    </a:solidFill>
  </c:spPr>
  <c:externalData r:id="rId1">
    <c:autoUpdate val="0"/>
  </c:externalData>
  <c:userShapes r:id="rId2"/>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519" b="1" i="0" u="none" strike="noStrike" baseline="0">
                <a:solidFill>
                  <a:srgbClr val="000000"/>
                </a:solidFill>
                <a:latin typeface="Calibri"/>
                <a:ea typeface="Calibri"/>
                <a:cs typeface="Calibri"/>
              </a:defRPr>
            </a:pPr>
            <a:r>
              <a:rPr lang="en-US" dirty="0"/>
              <a:t>MCF7 cells acquire migratory status in the presence of IGFI </a:t>
            </a:r>
          </a:p>
        </c:rich>
      </c:tx>
      <c:layout>
        <c:manualLayout>
          <c:xMode val="edge"/>
          <c:yMode val="edge"/>
          <c:x val="0.11237365520662684"/>
          <c:y val="3.6750693054408388E-2"/>
        </c:manualLayout>
      </c:layout>
      <c:overlay val="0"/>
      <c:spPr>
        <a:noFill/>
        <a:ln w="27568">
          <a:noFill/>
        </a:ln>
      </c:spPr>
    </c:title>
    <c:autoTitleDeleted val="0"/>
    <c:plotArea>
      <c:layout/>
      <c:barChart>
        <c:barDir val="col"/>
        <c:grouping val="clustered"/>
        <c:varyColors val="0"/>
        <c:ser>
          <c:idx val="0"/>
          <c:order val="0"/>
          <c:spPr>
            <a:solidFill>
              <a:srgbClr val="000000"/>
            </a:solidFill>
            <a:ln w="27568">
              <a:noFill/>
            </a:ln>
          </c:spPr>
          <c:invertIfNegative val="0"/>
          <c:errBars>
            <c:errBarType val="both"/>
            <c:errValType val="cust"/>
            <c:noEndCap val="0"/>
            <c:plus>
              <c:numRef>
                <c:f>'Cell migration cell lines'!$K$3:$N$3</c:f>
                <c:numCache>
                  <c:formatCode>General</c:formatCode>
                  <c:ptCount val="4"/>
                  <c:pt idx="0">
                    <c:v>0</c:v>
                  </c:pt>
                  <c:pt idx="1">
                    <c:v>0.46100000000000002</c:v>
                  </c:pt>
                  <c:pt idx="2">
                    <c:v>2.41</c:v>
                  </c:pt>
                  <c:pt idx="3">
                    <c:v>4.66</c:v>
                  </c:pt>
                </c:numCache>
              </c:numRef>
            </c:plus>
            <c:minus>
              <c:numRef>
                <c:f>'Cell migration cell lines'!$K$3:$N$3</c:f>
                <c:numCache>
                  <c:formatCode>General</c:formatCode>
                  <c:ptCount val="4"/>
                  <c:pt idx="0">
                    <c:v>0</c:v>
                  </c:pt>
                  <c:pt idx="1">
                    <c:v>0.46100000000000002</c:v>
                  </c:pt>
                  <c:pt idx="2">
                    <c:v>2.41</c:v>
                  </c:pt>
                  <c:pt idx="3">
                    <c:v>4.66</c:v>
                  </c:pt>
                </c:numCache>
              </c:numRef>
            </c:minus>
            <c:spPr>
              <a:ln w="3446">
                <a:solidFill>
                  <a:srgbClr val="000000"/>
                </a:solidFill>
                <a:prstDash val="solid"/>
              </a:ln>
            </c:spPr>
          </c:errBars>
          <c:cat>
            <c:strRef>
              <c:f>'Cell migration cell lines'!$K$1:$N$1</c:f>
              <c:strCache>
                <c:ptCount val="4"/>
                <c:pt idx="0">
                  <c:v>GFP  -IGFI</c:v>
                </c:pt>
                <c:pt idx="1">
                  <c:v>GFP+ IGFI</c:v>
                </c:pt>
                <c:pt idx="2">
                  <c:v>Rab5:WT+IGFI</c:v>
                </c:pt>
                <c:pt idx="3">
                  <c:v>Rab5:S34N+IGFI</c:v>
                </c:pt>
              </c:strCache>
            </c:strRef>
          </c:cat>
          <c:val>
            <c:numRef>
              <c:f>'Cell migration cell lines'!$K$2:$N$2</c:f>
              <c:numCache>
                <c:formatCode>General</c:formatCode>
                <c:ptCount val="4"/>
                <c:pt idx="0">
                  <c:v>0</c:v>
                </c:pt>
                <c:pt idx="1">
                  <c:v>21.799999999999997</c:v>
                </c:pt>
                <c:pt idx="2">
                  <c:v>49.599999999999994</c:v>
                </c:pt>
                <c:pt idx="3">
                  <c:v>9</c:v>
                </c:pt>
              </c:numCache>
            </c:numRef>
          </c:val>
        </c:ser>
        <c:dLbls>
          <c:showLegendKey val="0"/>
          <c:showVal val="0"/>
          <c:showCatName val="0"/>
          <c:showSerName val="0"/>
          <c:showPercent val="0"/>
          <c:showBubbleSize val="0"/>
        </c:dLbls>
        <c:gapWidth val="150"/>
        <c:axId val="72229248"/>
        <c:axId val="72231168"/>
      </c:barChart>
      <c:catAx>
        <c:axId val="72229248"/>
        <c:scaling>
          <c:orientation val="minMax"/>
        </c:scaling>
        <c:delete val="0"/>
        <c:axPos val="b"/>
        <c:title>
          <c:tx>
            <c:rich>
              <a:bodyPr/>
              <a:lstStyle/>
              <a:p>
                <a:pPr>
                  <a:defRPr sz="1085" b="1" i="0" u="none" strike="noStrike" baseline="0">
                    <a:solidFill>
                      <a:srgbClr val="000000"/>
                    </a:solidFill>
                    <a:latin typeface="Calibri"/>
                    <a:ea typeface="Calibri"/>
                    <a:cs typeface="Calibri"/>
                  </a:defRPr>
                </a:pPr>
                <a:r>
                  <a:rPr lang="en-US"/>
                  <a:t>cell line</a:t>
                </a:r>
              </a:p>
            </c:rich>
          </c:tx>
          <c:layout/>
          <c:overlay val="0"/>
          <c:spPr>
            <a:noFill/>
            <a:ln w="27568">
              <a:noFill/>
            </a:ln>
          </c:spPr>
        </c:title>
        <c:numFmt formatCode="General" sourceLinked="1"/>
        <c:majorTickMark val="none"/>
        <c:minorTickMark val="none"/>
        <c:tickLblPos val="low"/>
        <c:spPr>
          <a:ln w="3446">
            <a:solidFill>
              <a:srgbClr val="808080"/>
            </a:solidFill>
            <a:prstDash val="solid"/>
          </a:ln>
        </c:spPr>
        <c:crossAx val="72231168"/>
        <c:crosses val="autoZero"/>
        <c:auto val="1"/>
        <c:lblAlgn val="ctr"/>
        <c:lblOffset val="100"/>
        <c:noMultiLvlLbl val="0"/>
      </c:catAx>
      <c:valAx>
        <c:axId val="72231168"/>
        <c:scaling>
          <c:orientation val="minMax"/>
        </c:scaling>
        <c:delete val="0"/>
        <c:axPos val="l"/>
        <c:title>
          <c:tx>
            <c:rich>
              <a:bodyPr/>
              <a:lstStyle/>
              <a:p>
                <a:pPr>
                  <a:defRPr sz="868" b="1" i="0" u="none" strike="noStrike" baseline="0">
                    <a:solidFill>
                      <a:srgbClr val="000000"/>
                    </a:solidFill>
                    <a:latin typeface="Calibri"/>
                    <a:ea typeface="Calibri"/>
                    <a:cs typeface="Calibri"/>
                  </a:defRPr>
                </a:pPr>
                <a:r>
                  <a:rPr lang="en-US" dirty="0"/>
                  <a:t>Relative percentage absorbance to GFP control</a:t>
                </a:r>
              </a:p>
            </c:rich>
          </c:tx>
          <c:layout/>
          <c:overlay val="0"/>
          <c:spPr>
            <a:noFill/>
            <a:ln w="27568">
              <a:noFill/>
            </a:ln>
          </c:spPr>
        </c:title>
        <c:numFmt formatCode="General" sourceLinked="1"/>
        <c:majorTickMark val="out"/>
        <c:minorTickMark val="none"/>
        <c:tickLblPos val="nextTo"/>
        <c:spPr>
          <a:ln w="3446">
            <a:solidFill>
              <a:srgbClr val="808080"/>
            </a:solidFill>
            <a:prstDash val="solid"/>
          </a:ln>
        </c:spPr>
        <c:crossAx val="72229248"/>
        <c:crosses val="autoZero"/>
        <c:crossBetween val="between"/>
      </c:valAx>
      <c:spPr>
        <a:noFill/>
        <a:ln w="27568">
          <a:noFill/>
        </a:ln>
      </c:spPr>
    </c:plotArea>
    <c:plotVisOnly val="1"/>
    <c:dispBlanksAs val="gap"/>
    <c:showDLblsOverMax val="0"/>
  </c:chart>
  <c:spPr>
    <a:solidFill>
      <a:schemeClr val="accent3">
        <a:lumMod val="95000"/>
      </a:schemeClr>
    </a:solidFill>
    <a:ln w="3446">
      <a:solidFill>
        <a:srgbClr val="808080"/>
      </a:solidFill>
      <a:prstDash val="solid"/>
    </a:ln>
  </c:spPr>
  <c:externalData r:id="rId1">
    <c:autoUpdate val="0"/>
  </c:externalData>
  <c:userShapes r:id="rId2"/>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1"/>
    </mc:Choice>
    <mc:Fallback>
      <c:style val="1"/>
    </mc:Fallback>
  </mc:AlternateContent>
  <c:chart>
    <c:title>
      <c:tx>
        <c:rich>
          <a:bodyPr/>
          <a:lstStyle/>
          <a:p>
            <a:pPr>
              <a:defRPr sz="1400" b="1" i="0" u="none" strike="noStrike" baseline="0">
                <a:solidFill>
                  <a:srgbClr val="000000"/>
                </a:solidFill>
                <a:latin typeface="Calibri"/>
                <a:ea typeface="Calibri"/>
                <a:cs typeface="Calibri"/>
              </a:defRPr>
            </a:pPr>
            <a:r>
              <a:rPr lang="en-US" sz="1400" dirty="0"/>
              <a:t>IGFI increases cell invasion via Rab5 activation in MCF7 breast cancer cells</a:t>
            </a:r>
          </a:p>
        </c:rich>
      </c:tx>
      <c:layout>
        <c:manualLayout>
          <c:xMode val="edge"/>
          <c:yMode val="edge"/>
          <c:x val="0.15803538120460922"/>
          <c:y val="2.204414258680417E-2"/>
        </c:manualLayout>
      </c:layout>
      <c:overlay val="0"/>
      <c:spPr>
        <a:noFill/>
        <a:ln w="23658">
          <a:noFill/>
        </a:ln>
      </c:spPr>
    </c:title>
    <c:autoTitleDeleted val="0"/>
    <c:plotArea>
      <c:layout>
        <c:manualLayout>
          <c:layoutTarget val="inner"/>
          <c:xMode val="edge"/>
          <c:yMode val="edge"/>
          <c:x val="0.13387531018600801"/>
          <c:y val="0.11268870839887959"/>
          <c:w val="0.83556903408466499"/>
          <c:h val="0.81356234542723038"/>
        </c:manualLayout>
      </c:layout>
      <c:barChart>
        <c:barDir val="col"/>
        <c:grouping val="clustered"/>
        <c:varyColors val="0"/>
        <c:ser>
          <c:idx val="0"/>
          <c:order val="0"/>
          <c:spPr>
            <a:solidFill>
              <a:srgbClr val="000000"/>
            </a:solidFill>
            <a:ln w="23658">
              <a:noFill/>
            </a:ln>
          </c:spPr>
          <c:invertIfNegative val="0"/>
          <c:errBars>
            <c:errBarType val="both"/>
            <c:errValType val="cust"/>
            <c:noEndCap val="0"/>
            <c:plus>
              <c:numRef>
                <c:f>'cell invasion cell lines'!$M$5:$P$5</c:f>
                <c:numCache>
                  <c:formatCode>General</c:formatCode>
                  <c:ptCount val="4"/>
                  <c:pt idx="0">
                    <c:v>0</c:v>
                  </c:pt>
                  <c:pt idx="1">
                    <c:v>2.41</c:v>
                  </c:pt>
                  <c:pt idx="2">
                    <c:v>3.8</c:v>
                  </c:pt>
                  <c:pt idx="3">
                    <c:v>0.73</c:v>
                  </c:pt>
                </c:numCache>
              </c:numRef>
            </c:plus>
            <c:minus>
              <c:numRef>
                <c:f>'cell invasion cell lines'!$M$5:$P$5</c:f>
                <c:numCache>
                  <c:formatCode>General</c:formatCode>
                  <c:ptCount val="4"/>
                  <c:pt idx="0">
                    <c:v>0</c:v>
                  </c:pt>
                  <c:pt idx="1">
                    <c:v>2.41</c:v>
                  </c:pt>
                  <c:pt idx="2">
                    <c:v>3.8</c:v>
                  </c:pt>
                  <c:pt idx="3">
                    <c:v>0.73</c:v>
                  </c:pt>
                </c:numCache>
              </c:numRef>
            </c:minus>
            <c:spPr>
              <a:ln w="2957">
                <a:solidFill>
                  <a:srgbClr val="000000"/>
                </a:solidFill>
                <a:prstDash val="solid"/>
              </a:ln>
            </c:spPr>
          </c:errBars>
          <c:cat>
            <c:strRef>
              <c:f>'cell invasion cell lines'!$M$3:$P$3</c:f>
              <c:strCache>
                <c:ptCount val="4"/>
                <c:pt idx="0">
                  <c:v>GFP  -IGFI</c:v>
                </c:pt>
                <c:pt idx="1">
                  <c:v>GFP+ IGFI</c:v>
                </c:pt>
                <c:pt idx="2">
                  <c:v>Rab5:WT+IGFI</c:v>
                </c:pt>
                <c:pt idx="3">
                  <c:v>Rab5:S34N+IGFI</c:v>
                </c:pt>
              </c:strCache>
            </c:strRef>
          </c:cat>
          <c:val>
            <c:numRef>
              <c:f>'cell invasion cell lines'!$M$4:$P$4</c:f>
              <c:numCache>
                <c:formatCode>General</c:formatCode>
                <c:ptCount val="4"/>
                <c:pt idx="0">
                  <c:v>0</c:v>
                </c:pt>
                <c:pt idx="1">
                  <c:v>25.400000000000006</c:v>
                </c:pt>
                <c:pt idx="2">
                  <c:v>77.699999999999989</c:v>
                </c:pt>
                <c:pt idx="3">
                  <c:v>20.299999999999997</c:v>
                </c:pt>
              </c:numCache>
            </c:numRef>
          </c:val>
        </c:ser>
        <c:dLbls>
          <c:showLegendKey val="0"/>
          <c:showVal val="0"/>
          <c:showCatName val="0"/>
          <c:showSerName val="0"/>
          <c:showPercent val="0"/>
          <c:showBubbleSize val="0"/>
        </c:dLbls>
        <c:gapWidth val="150"/>
        <c:axId val="75362304"/>
        <c:axId val="75364224"/>
      </c:barChart>
      <c:catAx>
        <c:axId val="75362304"/>
        <c:scaling>
          <c:orientation val="minMax"/>
        </c:scaling>
        <c:delete val="0"/>
        <c:axPos val="b"/>
        <c:title>
          <c:tx>
            <c:rich>
              <a:bodyPr/>
              <a:lstStyle/>
              <a:p>
                <a:pPr>
                  <a:defRPr sz="931" b="1" i="0" u="none" strike="noStrike" baseline="0">
                    <a:solidFill>
                      <a:srgbClr val="000000"/>
                    </a:solidFill>
                    <a:latin typeface="Calibri"/>
                    <a:ea typeface="Calibri"/>
                    <a:cs typeface="Calibri"/>
                  </a:defRPr>
                </a:pPr>
                <a:r>
                  <a:rPr lang="en-US"/>
                  <a:t>cell line</a:t>
                </a:r>
              </a:p>
            </c:rich>
          </c:tx>
          <c:layout/>
          <c:overlay val="0"/>
          <c:spPr>
            <a:noFill/>
            <a:ln w="23658">
              <a:noFill/>
            </a:ln>
          </c:spPr>
        </c:title>
        <c:numFmt formatCode="General" sourceLinked="1"/>
        <c:majorTickMark val="none"/>
        <c:minorTickMark val="none"/>
        <c:tickLblPos val="nextTo"/>
        <c:spPr>
          <a:ln w="2957">
            <a:solidFill>
              <a:srgbClr val="808080"/>
            </a:solidFill>
            <a:prstDash val="solid"/>
          </a:ln>
        </c:spPr>
        <c:crossAx val="75364224"/>
        <c:crosses val="autoZero"/>
        <c:auto val="1"/>
        <c:lblAlgn val="ctr"/>
        <c:lblOffset val="100"/>
        <c:noMultiLvlLbl val="0"/>
      </c:catAx>
      <c:valAx>
        <c:axId val="75364224"/>
        <c:scaling>
          <c:orientation val="minMax"/>
        </c:scaling>
        <c:delete val="0"/>
        <c:axPos val="l"/>
        <c:title>
          <c:tx>
            <c:rich>
              <a:bodyPr/>
              <a:lstStyle/>
              <a:p>
                <a:pPr>
                  <a:defRPr sz="745" b="1" i="0" u="none" strike="noStrike" baseline="0">
                    <a:solidFill>
                      <a:srgbClr val="000000"/>
                    </a:solidFill>
                    <a:latin typeface="Calibri"/>
                    <a:ea typeface="Calibri"/>
                    <a:cs typeface="Calibri"/>
                  </a:defRPr>
                </a:pPr>
                <a:r>
                  <a:rPr lang="en-US"/>
                  <a:t>Relative %  change in absorbance compared to GFP control</a:t>
                </a:r>
              </a:p>
            </c:rich>
          </c:tx>
          <c:layout>
            <c:manualLayout>
              <c:xMode val="edge"/>
              <c:yMode val="edge"/>
              <c:x val="2.2425634295713037E-2"/>
              <c:y val="0.27235860223354436"/>
            </c:manualLayout>
          </c:layout>
          <c:overlay val="0"/>
          <c:spPr>
            <a:noFill/>
            <a:ln w="23658">
              <a:noFill/>
            </a:ln>
          </c:spPr>
        </c:title>
        <c:numFmt formatCode="General" sourceLinked="1"/>
        <c:majorTickMark val="out"/>
        <c:minorTickMark val="none"/>
        <c:tickLblPos val="nextTo"/>
        <c:spPr>
          <a:ln w="2957">
            <a:solidFill>
              <a:srgbClr val="808080"/>
            </a:solidFill>
            <a:prstDash val="solid"/>
          </a:ln>
        </c:spPr>
        <c:crossAx val="75362304"/>
        <c:crosses val="autoZero"/>
        <c:crossBetween val="between"/>
      </c:valAx>
      <c:spPr>
        <a:solidFill>
          <a:schemeClr val="accent3">
            <a:lumMod val="95000"/>
          </a:schemeClr>
        </a:solidFill>
        <a:ln w="23658">
          <a:noFill/>
        </a:ln>
      </c:spPr>
    </c:plotArea>
    <c:plotVisOnly val="1"/>
    <c:dispBlanksAs val="gap"/>
    <c:showDLblsOverMax val="0"/>
  </c:chart>
  <c:spPr>
    <a:solidFill>
      <a:schemeClr val="accent3">
        <a:lumMod val="95000"/>
      </a:schemeClr>
    </a:solidFill>
    <a:ln w="2957">
      <a:solidFill>
        <a:srgbClr val="808080"/>
      </a:solidFill>
      <a:prstDash val="solid"/>
    </a:ln>
  </c:spPr>
  <c:externalData r:id="rId1">
    <c:autoUpdate val="0"/>
  </c:externalData>
  <c:userShapes r:id="rId2"/>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399" b="1" i="0" u="none" strike="noStrike" baseline="0">
                <a:solidFill>
                  <a:srgbClr val="000000"/>
                </a:solidFill>
                <a:latin typeface="Calibri"/>
                <a:ea typeface="Calibri"/>
                <a:cs typeface="Calibri"/>
              </a:defRPr>
            </a:pPr>
            <a:r>
              <a:rPr lang="en-US" dirty="0"/>
              <a:t>IGFI stimulation enhances Rab5 protein </a:t>
            </a:r>
            <a:r>
              <a:rPr lang="en-US" dirty="0" err="1" smtClean="0"/>
              <a:t>expressionin</a:t>
            </a:r>
            <a:r>
              <a:rPr lang="en-US" dirty="0" smtClean="0"/>
              <a:t> breast </a:t>
            </a:r>
            <a:r>
              <a:rPr lang="en-US" dirty="0"/>
              <a:t>cancer cells
</a:t>
            </a:r>
          </a:p>
        </c:rich>
      </c:tx>
      <c:layout/>
      <c:overlay val="0"/>
      <c:spPr>
        <a:noFill/>
        <a:ln w="25387">
          <a:noFill/>
        </a:ln>
      </c:spPr>
    </c:title>
    <c:autoTitleDeleted val="0"/>
    <c:plotArea>
      <c:layout/>
      <c:barChart>
        <c:barDir val="col"/>
        <c:grouping val="clustered"/>
        <c:varyColors val="0"/>
        <c:ser>
          <c:idx val="0"/>
          <c:order val="0"/>
          <c:spPr>
            <a:solidFill>
              <a:srgbClr val="000000"/>
            </a:solidFill>
            <a:ln w="25387">
              <a:noFill/>
            </a:ln>
          </c:spPr>
          <c:invertIfNegative val="0"/>
          <c:errBars>
            <c:errBarType val="both"/>
            <c:errValType val="cust"/>
            <c:noEndCap val="0"/>
            <c:plus>
              <c:numRef>
                <c:f>Sheet1!$C$22:$D$22</c:f>
                <c:numCache>
                  <c:formatCode>General</c:formatCode>
                  <c:ptCount val="2"/>
                  <c:pt idx="0">
                    <c:v>25.054083990159171</c:v>
                  </c:pt>
                  <c:pt idx="1">
                    <c:v>16.163357573090266</c:v>
                  </c:pt>
                </c:numCache>
              </c:numRef>
            </c:plus>
            <c:minus>
              <c:numRef>
                <c:f>Sheet1!$C$22:$D$22</c:f>
                <c:numCache>
                  <c:formatCode>General</c:formatCode>
                  <c:ptCount val="2"/>
                  <c:pt idx="0">
                    <c:v>25.054083990159171</c:v>
                  </c:pt>
                  <c:pt idx="1">
                    <c:v>16.163357573090266</c:v>
                  </c:pt>
                </c:numCache>
              </c:numRef>
            </c:minus>
            <c:spPr>
              <a:ln w="3173">
                <a:solidFill>
                  <a:srgbClr val="000000"/>
                </a:solidFill>
                <a:prstDash val="solid"/>
              </a:ln>
            </c:spPr>
          </c:errBars>
          <c:cat>
            <c:strRef>
              <c:f>Sheet1!$C$16:$D$16</c:f>
              <c:strCache>
                <c:ptCount val="2"/>
                <c:pt idx="0">
                  <c:v>Control</c:v>
                </c:pt>
                <c:pt idx="1">
                  <c:v>IGFI</c:v>
                </c:pt>
              </c:strCache>
            </c:strRef>
          </c:cat>
          <c:val>
            <c:numRef>
              <c:f>Sheet1!$C$21:$D$21</c:f>
              <c:numCache>
                <c:formatCode>General</c:formatCode>
                <c:ptCount val="2"/>
                <c:pt idx="0">
                  <c:v>100</c:v>
                </c:pt>
                <c:pt idx="1">
                  <c:v>465.45486277869094</c:v>
                </c:pt>
              </c:numCache>
            </c:numRef>
          </c:val>
        </c:ser>
        <c:dLbls>
          <c:showLegendKey val="0"/>
          <c:showVal val="0"/>
          <c:showCatName val="0"/>
          <c:showSerName val="0"/>
          <c:showPercent val="0"/>
          <c:showBubbleSize val="0"/>
        </c:dLbls>
        <c:gapWidth val="150"/>
        <c:axId val="76798592"/>
        <c:axId val="76858112"/>
      </c:barChart>
      <c:catAx>
        <c:axId val="76798592"/>
        <c:scaling>
          <c:orientation val="minMax"/>
        </c:scaling>
        <c:delete val="0"/>
        <c:axPos val="b"/>
        <c:title>
          <c:tx>
            <c:rich>
              <a:bodyPr/>
              <a:lstStyle/>
              <a:p>
                <a:pPr>
                  <a:defRPr sz="999" b="1" i="0" u="none" strike="noStrike" baseline="0">
                    <a:solidFill>
                      <a:srgbClr val="000000"/>
                    </a:solidFill>
                    <a:latin typeface="Calibri"/>
                    <a:ea typeface="Calibri"/>
                    <a:cs typeface="Calibri"/>
                  </a:defRPr>
                </a:pPr>
                <a:r>
                  <a:rPr lang="en-US"/>
                  <a:t>treatment</a:t>
                </a:r>
              </a:p>
            </c:rich>
          </c:tx>
          <c:layout/>
          <c:overlay val="0"/>
          <c:spPr>
            <a:noFill/>
            <a:ln w="25387">
              <a:noFill/>
            </a:ln>
          </c:spPr>
        </c:title>
        <c:numFmt formatCode="General" sourceLinked="1"/>
        <c:majorTickMark val="out"/>
        <c:minorTickMark val="none"/>
        <c:tickLblPos val="nextTo"/>
        <c:spPr>
          <a:ln w="3173">
            <a:solidFill>
              <a:srgbClr val="808080"/>
            </a:solidFill>
            <a:prstDash val="solid"/>
          </a:ln>
        </c:spPr>
        <c:crossAx val="76858112"/>
        <c:crosses val="autoZero"/>
        <c:auto val="1"/>
        <c:lblAlgn val="ctr"/>
        <c:lblOffset val="100"/>
        <c:noMultiLvlLbl val="0"/>
      </c:catAx>
      <c:valAx>
        <c:axId val="76858112"/>
        <c:scaling>
          <c:orientation val="minMax"/>
        </c:scaling>
        <c:delete val="0"/>
        <c:axPos val="l"/>
        <c:title>
          <c:tx>
            <c:rich>
              <a:bodyPr/>
              <a:lstStyle/>
              <a:p>
                <a:pPr>
                  <a:defRPr sz="999" b="1" i="0" u="none" strike="noStrike" baseline="0">
                    <a:solidFill>
                      <a:srgbClr val="000000"/>
                    </a:solidFill>
                    <a:latin typeface="Calibri"/>
                    <a:ea typeface="Calibri"/>
                    <a:cs typeface="Calibri"/>
                  </a:defRPr>
                </a:pPr>
                <a:r>
                  <a:rPr lang="en-US"/>
                  <a:t>Percent relative intensity to control</a:t>
                </a:r>
              </a:p>
            </c:rich>
          </c:tx>
          <c:layout/>
          <c:overlay val="0"/>
          <c:spPr>
            <a:noFill/>
            <a:ln w="25387">
              <a:noFill/>
            </a:ln>
          </c:spPr>
        </c:title>
        <c:numFmt formatCode="General" sourceLinked="1"/>
        <c:majorTickMark val="out"/>
        <c:minorTickMark val="none"/>
        <c:tickLblPos val="nextTo"/>
        <c:spPr>
          <a:ln w="3173">
            <a:solidFill>
              <a:srgbClr val="808080"/>
            </a:solidFill>
            <a:prstDash val="solid"/>
          </a:ln>
        </c:spPr>
        <c:crossAx val="76798592"/>
        <c:crosses val="autoZero"/>
        <c:crossBetween val="between"/>
      </c:valAx>
      <c:spPr>
        <a:solidFill>
          <a:srgbClr val="FFFFFF"/>
        </a:solidFill>
        <a:ln w="25387">
          <a:noFill/>
        </a:ln>
      </c:spPr>
    </c:plotArea>
    <c:plotVisOnly val="1"/>
    <c:dispBlanksAs val="gap"/>
    <c:showDLblsOverMax val="0"/>
  </c:chart>
  <c:spPr>
    <a:solidFill>
      <a:srgbClr val="FFFFFF"/>
    </a:solidFill>
    <a:ln w="3173">
      <a:solidFill>
        <a:srgbClr val="808080"/>
      </a:solidFill>
      <a:prstDash val="solid"/>
    </a:ln>
  </c:spPr>
  <c:externalData r:id="rId1">
    <c:autoUpdate val="0"/>
  </c:externalData>
  <c:userShapes r:id="rId2"/>
</c:chartSpace>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drawings/drawing1.xml><?xml version="1.0" encoding="utf-8"?>
<c:userShapes xmlns:c="http://schemas.openxmlformats.org/drawingml/2006/chart">
  <cdr:relSizeAnchor xmlns:cdr="http://schemas.openxmlformats.org/drawingml/2006/chartDrawing">
    <cdr:from>
      <cdr:x>0.2375</cdr:x>
      <cdr:y>0.91577</cdr:y>
    </cdr:from>
    <cdr:to>
      <cdr:x>0.44583</cdr:x>
      <cdr:y>0.99389</cdr:y>
    </cdr:to>
    <cdr:sp macro="" textlink="">
      <cdr:nvSpPr>
        <cdr:cNvPr id="2" name="TextBox 1"/>
        <cdr:cNvSpPr txBox="1"/>
      </cdr:nvSpPr>
      <cdr:spPr>
        <a:xfrm xmlns:a="http://schemas.openxmlformats.org/drawingml/2006/main">
          <a:off x="1085850" y="2856682"/>
          <a:ext cx="952500" cy="243706"/>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pPr algn="ctr"/>
          <a:r>
            <a:rPr lang="en-US" sz="1100"/>
            <a:t>control</a:t>
          </a:r>
        </a:p>
      </cdr:txBody>
    </cdr:sp>
  </cdr:relSizeAnchor>
  <cdr:relSizeAnchor xmlns:cdr="http://schemas.openxmlformats.org/drawingml/2006/chartDrawing">
    <cdr:from>
      <cdr:x>0.67361</cdr:x>
      <cdr:y>0.90355</cdr:y>
    </cdr:from>
    <cdr:to>
      <cdr:x>0.88194</cdr:x>
      <cdr:y>0.98168</cdr:y>
    </cdr:to>
    <cdr:sp macro="" textlink="">
      <cdr:nvSpPr>
        <cdr:cNvPr id="3" name="TextBox 1"/>
        <cdr:cNvSpPr txBox="1"/>
      </cdr:nvSpPr>
      <cdr:spPr>
        <a:xfrm xmlns:a="http://schemas.openxmlformats.org/drawingml/2006/main">
          <a:off x="3079750" y="2818582"/>
          <a:ext cx="952500" cy="243706"/>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1100"/>
            <a:t>IGF1</a:t>
          </a:r>
        </a:p>
      </cdr:txBody>
    </cdr:sp>
  </cdr:relSizeAnchor>
</c:userShapes>
</file>

<file path=ppt/drawings/drawing2.xml><?xml version="1.0" encoding="utf-8"?>
<c:userShapes xmlns:c="http://schemas.openxmlformats.org/drawingml/2006/chart">
  <cdr:relSizeAnchor xmlns:cdr="http://schemas.openxmlformats.org/drawingml/2006/chartDrawing">
    <cdr:from>
      <cdr:x>0.52042</cdr:x>
      <cdr:y>0.67467</cdr:y>
    </cdr:from>
    <cdr:to>
      <cdr:x>0.72142</cdr:x>
      <cdr:y>1</cdr:y>
    </cdr:to>
    <cdr:sp macro="" textlink="">
      <cdr:nvSpPr>
        <cdr:cNvPr id="2" name="TextBox 1"/>
        <cdr:cNvSpPr txBox="1"/>
      </cdr:nvSpPr>
      <cdr:spPr>
        <a:xfrm xmlns:a="http://schemas.openxmlformats.org/drawingml/2006/main">
          <a:off x="2390775" y="2776538"/>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a:p>
      </cdr:txBody>
    </cdr:sp>
  </cdr:relSizeAnchor>
  <cdr:relSizeAnchor xmlns:cdr="http://schemas.openxmlformats.org/drawingml/2006/chartDrawing">
    <cdr:from>
      <cdr:x>0.63992</cdr:x>
      <cdr:y>0.24747</cdr:y>
    </cdr:from>
    <cdr:to>
      <cdr:x>0.84092</cdr:x>
      <cdr:y>0.47989</cdr:y>
    </cdr:to>
    <cdr:sp macro="" textlink="">
      <cdr:nvSpPr>
        <cdr:cNvPr id="3" name="TextBox 2"/>
        <cdr:cNvSpPr txBox="1"/>
      </cdr:nvSpPr>
      <cdr:spPr>
        <a:xfrm xmlns:a="http://schemas.openxmlformats.org/drawingml/2006/main">
          <a:off x="2933700" y="900114"/>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a:p>
      </cdr:txBody>
    </cdr:sp>
  </cdr:relSizeAnchor>
  <cdr:relSizeAnchor xmlns:cdr="http://schemas.openxmlformats.org/drawingml/2006/chartDrawing">
    <cdr:from>
      <cdr:x>0.54879</cdr:x>
      <cdr:y>0.16953</cdr:y>
    </cdr:from>
    <cdr:to>
      <cdr:x>0.74979</cdr:x>
      <cdr:y>0.40169</cdr:y>
    </cdr:to>
    <cdr:sp macro="" textlink="">
      <cdr:nvSpPr>
        <cdr:cNvPr id="4" name="TextBox 3"/>
        <cdr:cNvSpPr txBox="1"/>
      </cdr:nvSpPr>
      <cdr:spPr>
        <a:xfrm xmlns:a="http://schemas.openxmlformats.org/drawingml/2006/main">
          <a:off x="2519343" y="1086768"/>
          <a:ext cx="914400" cy="1677085"/>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pPr algn="ctr" rtl="0">
            <a:defRPr sz="1000"/>
          </a:pPr>
          <a:r>
            <a:rPr lang="en-US" sz="1100" b="0" i="0" u="none" strike="noStrike" baseline="0">
              <a:solidFill>
                <a:srgbClr val="000000"/>
              </a:solidFill>
              <a:latin typeface="Calibri"/>
            </a:rPr>
            <a:t>**</a:t>
          </a:r>
        </a:p>
      </cdr:txBody>
    </cdr:sp>
  </cdr:relSizeAnchor>
</c:userShapes>
</file>

<file path=ppt/drawings/drawing3.xml><?xml version="1.0" encoding="utf-8"?>
<c:userShapes xmlns:c="http://schemas.openxmlformats.org/drawingml/2006/chart">
  <cdr:relSizeAnchor xmlns:cdr="http://schemas.openxmlformats.org/drawingml/2006/chartDrawing">
    <cdr:from>
      <cdr:x>0.82661</cdr:x>
      <cdr:y>0.65155</cdr:y>
    </cdr:from>
    <cdr:to>
      <cdr:x>0.92462</cdr:x>
      <cdr:y>0.75394</cdr:y>
    </cdr:to>
    <cdr:sp macro="" textlink="">
      <cdr:nvSpPr>
        <cdr:cNvPr id="2" name="TextBox 3"/>
        <cdr:cNvSpPr txBox="1"/>
      </cdr:nvSpPr>
      <cdr:spPr>
        <a:xfrm xmlns:a="http://schemas.openxmlformats.org/drawingml/2006/main">
          <a:off x="4187659" y="4650204"/>
          <a:ext cx="496527" cy="730772"/>
        </a:xfrm>
        <a:prstGeom xmlns:a="http://schemas.openxmlformats.org/drawingml/2006/main" prst="rect">
          <a:avLst/>
        </a:prstGeom>
        <a:noFill xmlns:a="http://schemas.openxmlformats.org/drawingml/2006/main"/>
        <a:ln xmlns:a="http://schemas.openxmlformats.org/drawingml/2006/main" w="9525" cmpd="sng">
          <a:noFill/>
        </a:l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dk1"/>
        </a:fontRef>
      </cdr:style>
      <cdr:txBody>
        <a:bodyPr xmlns:a="http://schemas.openxmlformats.org/drawingml/2006/main" wrap="square" rtlCol="0" anchor="t"/>
        <a:lstStyle xmlns:a="http://schemas.openxmlformats.org/drawingml/2006/main"/>
        <a:p xmlns:a="http://schemas.openxmlformats.org/drawingml/2006/main">
          <a:pPr algn="ctr" rtl="0">
            <a:defRPr sz="1000"/>
          </a:pPr>
          <a:r>
            <a:rPr lang="en-US" sz="1100" b="0" i="0" u="none" strike="noStrike" baseline="0">
              <a:solidFill>
                <a:srgbClr val="000000"/>
              </a:solidFill>
              <a:latin typeface="Calibri"/>
            </a:rPr>
            <a:t>+</a:t>
          </a:r>
        </a:p>
        <a:p xmlns:a="http://schemas.openxmlformats.org/drawingml/2006/main">
          <a:pPr algn="ctr" rtl="0">
            <a:defRPr sz="1000"/>
          </a:pPr>
          <a:r>
            <a:rPr lang="en-US" sz="1100" b="0" i="0" u="none" strike="noStrike" baseline="0">
              <a:solidFill>
                <a:srgbClr val="000000"/>
              </a:solidFill>
              <a:latin typeface="Calibri"/>
            </a:rPr>
            <a:t>**</a:t>
          </a:r>
        </a:p>
        <a:p xmlns:a="http://schemas.openxmlformats.org/drawingml/2006/main">
          <a:pPr algn="ctr" rtl="0">
            <a:defRPr sz="1000"/>
          </a:pPr>
          <a:endParaRPr lang="en-US" sz="1100" b="0" i="0" u="none" strike="noStrike" baseline="0">
            <a:solidFill>
              <a:srgbClr val="000000"/>
            </a:solidFill>
            <a:latin typeface="Calibri"/>
          </a:endParaRPr>
        </a:p>
      </cdr:txBody>
    </cdr:sp>
  </cdr:relSizeAnchor>
</c:userShapes>
</file>

<file path=ppt/drawings/drawing4.xml><?xml version="1.0" encoding="utf-8"?>
<c:userShapes xmlns:c="http://schemas.openxmlformats.org/drawingml/2006/chart">
  <cdr:relSizeAnchor xmlns:cdr="http://schemas.openxmlformats.org/drawingml/2006/chartDrawing">
    <cdr:from>
      <cdr:x>0.70758</cdr:x>
      <cdr:y>0.28622</cdr:y>
    </cdr:from>
    <cdr:to>
      <cdr:x>0.80967</cdr:x>
      <cdr:y>0.3679</cdr:y>
    </cdr:to>
    <cdr:sp macro="" textlink="">
      <cdr:nvSpPr>
        <cdr:cNvPr id="2" name="TextBox 1"/>
        <cdr:cNvSpPr txBox="1"/>
      </cdr:nvSpPr>
      <cdr:spPr>
        <a:xfrm xmlns:a="http://schemas.openxmlformats.org/drawingml/2006/main">
          <a:off x="3238500" y="981075"/>
          <a:ext cx="466725" cy="32385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rtl="0">
            <a:defRPr sz="1000"/>
          </a:pPr>
          <a:r>
            <a:rPr lang="en-US" sz="1100" b="0" i="0" u="none" strike="noStrike" baseline="0">
              <a:solidFill>
                <a:srgbClr val="000000"/>
              </a:solidFill>
              <a:latin typeface="Calibri"/>
            </a:rPr>
            <a:t>*</a:t>
          </a: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3895725" cy="3540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ea typeface="ＭＳ Ｐゴシック" charset="0"/>
                <a:cs typeface="ＭＳ Ｐゴシック" charset="0"/>
              </a:defRPr>
            </a:lvl1pPr>
          </a:lstStyle>
          <a:p>
            <a:pPr>
              <a:defRPr/>
            </a:pPr>
            <a:endParaRPr lang="en-US"/>
          </a:p>
        </p:txBody>
      </p:sp>
      <p:sp>
        <p:nvSpPr>
          <p:cNvPr id="5123" name="Rectangle 3"/>
          <p:cNvSpPr>
            <a:spLocks noGrp="1" noChangeArrowheads="1"/>
          </p:cNvSpPr>
          <p:nvPr>
            <p:ph type="dt" sz="quarter" idx="1"/>
          </p:nvPr>
        </p:nvSpPr>
        <p:spPr bwMode="auto">
          <a:xfrm>
            <a:off x="5092700" y="0"/>
            <a:ext cx="3897313" cy="3540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ea typeface="ＭＳ Ｐゴシック" charset="0"/>
                <a:cs typeface="ＭＳ Ｐゴシック" charset="0"/>
              </a:defRPr>
            </a:lvl1pPr>
          </a:lstStyle>
          <a:p>
            <a:pPr>
              <a:defRPr/>
            </a:pPr>
            <a:endParaRPr lang="en-US"/>
          </a:p>
        </p:txBody>
      </p:sp>
      <p:sp>
        <p:nvSpPr>
          <p:cNvPr id="5124" name="Rectangle 4"/>
          <p:cNvSpPr>
            <a:spLocks noGrp="1" noChangeArrowheads="1"/>
          </p:cNvSpPr>
          <p:nvPr>
            <p:ph type="ftr" sz="quarter" idx="2"/>
          </p:nvPr>
        </p:nvSpPr>
        <p:spPr bwMode="auto">
          <a:xfrm>
            <a:off x="0" y="6746875"/>
            <a:ext cx="3895725" cy="3540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ea typeface="ＭＳ Ｐゴシック" charset="0"/>
                <a:cs typeface="ＭＳ Ｐゴシック" charset="0"/>
              </a:defRPr>
            </a:lvl1pPr>
          </a:lstStyle>
          <a:p>
            <a:pPr>
              <a:defRPr/>
            </a:pPr>
            <a:endParaRPr lang="en-US"/>
          </a:p>
        </p:txBody>
      </p:sp>
      <p:sp>
        <p:nvSpPr>
          <p:cNvPr id="5125" name="Rectangle 5"/>
          <p:cNvSpPr>
            <a:spLocks noGrp="1" noChangeArrowheads="1"/>
          </p:cNvSpPr>
          <p:nvPr>
            <p:ph type="sldNum" sz="quarter" idx="3"/>
          </p:nvPr>
        </p:nvSpPr>
        <p:spPr bwMode="auto">
          <a:xfrm>
            <a:off x="5092700" y="6746875"/>
            <a:ext cx="3897313" cy="3540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pitchFamily="34" charset="0"/>
                <a:ea typeface="ＭＳ Ｐゴシック" pitchFamily="34" charset="-128"/>
                <a:cs typeface="+mn-cs"/>
              </a:defRPr>
            </a:lvl1pPr>
          </a:lstStyle>
          <a:p>
            <a:pPr>
              <a:defRPr/>
            </a:pPr>
            <a:fld id="{2D6616FC-DB05-4AC1-B0CE-7127DB17AC75}" type="slidenum">
              <a:rPr lang="en-US" altLang="en-US"/>
              <a:pPr>
                <a:defRPr/>
              </a:pPr>
              <a:t>‹#›</a:t>
            </a:fld>
            <a:endParaRPr lang="en-US" altLang="en-US"/>
          </a:p>
        </p:txBody>
      </p:sp>
    </p:spTree>
    <p:extLst>
      <p:ext uri="{BB962C8B-B14F-4D97-AF65-F5344CB8AC3E}">
        <p14:creationId xmlns:p14="http://schemas.microsoft.com/office/powerpoint/2010/main" val="299159794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3895725" cy="3540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ea typeface="ＭＳ Ｐゴシック" charset="0"/>
                <a:cs typeface="ＭＳ Ｐゴシック" charset="0"/>
              </a:defRPr>
            </a:lvl1pPr>
          </a:lstStyle>
          <a:p>
            <a:pPr>
              <a:defRPr/>
            </a:pPr>
            <a:endParaRPr lang="en-US"/>
          </a:p>
        </p:txBody>
      </p:sp>
      <p:sp>
        <p:nvSpPr>
          <p:cNvPr id="3075" name="Rectangle 3"/>
          <p:cNvSpPr>
            <a:spLocks noGrp="1" noChangeArrowheads="1"/>
          </p:cNvSpPr>
          <p:nvPr>
            <p:ph type="dt" idx="1"/>
          </p:nvPr>
        </p:nvSpPr>
        <p:spPr bwMode="auto">
          <a:xfrm>
            <a:off x="5092700" y="0"/>
            <a:ext cx="3897313" cy="3540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ea typeface="ＭＳ Ｐゴシック" charset="0"/>
                <a:cs typeface="ＭＳ Ｐゴシック" charset="0"/>
              </a:defRPr>
            </a:lvl1pPr>
          </a:lstStyle>
          <a:p>
            <a:pPr>
              <a:defRPr/>
            </a:pPr>
            <a:endParaRPr lang="en-US"/>
          </a:p>
        </p:txBody>
      </p:sp>
      <p:sp>
        <p:nvSpPr>
          <p:cNvPr id="13316" name="Rectangle 4"/>
          <p:cNvSpPr>
            <a:spLocks noGrp="1" noRot="1" noChangeAspect="1" noChangeArrowheads="1" noTextEdit="1"/>
          </p:cNvSpPr>
          <p:nvPr>
            <p:ph type="sldImg" idx="2"/>
          </p:nvPr>
        </p:nvSpPr>
        <p:spPr bwMode="auto">
          <a:xfrm>
            <a:off x="2425700" y="533400"/>
            <a:ext cx="4143375" cy="2663825"/>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900113" y="3373438"/>
            <a:ext cx="7191375" cy="319563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078" name="Rectangle 6"/>
          <p:cNvSpPr>
            <a:spLocks noGrp="1" noChangeArrowheads="1"/>
          </p:cNvSpPr>
          <p:nvPr>
            <p:ph type="ftr" sz="quarter" idx="4"/>
          </p:nvPr>
        </p:nvSpPr>
        <p:spPr bwMode="auto">
          <a:xfrm>
            <a:off x="0" y="6746875"/>
            <a:ext cx="3895725" cy="3540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ea typeface="ＭＳ Ｐゴシック" charset="0"/>
                <a:cs typeface="ＭＳ Ｐゴシック" charset="0"/>
              </a:defRPr>
            </a:lvl1pPr>
          </a:lstStyle>
          <a:p>
            <a:pPr>
              <a:defRPr/>
            </a:pPr>
            <a:endParaRPr lang="en-US"/>
          </a:p>
        </p:txBody>
      </p:sp>
      <p:sp>
        <p:nvSpPr>
          <p:cNvPr id="3079" name="Rectangle 7"/>
          <p:cNvSpPr>
            <a:spLocks noGrp="1" noChangeArrowheads="1"/>
          </p:cNvSpPr>
          <p:nvPr>
            <p:ph type="sldNum" sz="quarter" idx="5"/>
          </p:nvPr>
        </p:nvSpPr>
        <p:spPr bwMode="auto">
          <a:xfrm>
            <a:off x="5092700" y="6746875"/>
            <a:ext cx="3897313" cy="3540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pitchFamily="34" charset="0"/>
                <a:ea typeface="ＭＳ Ｐゴシック" pitchFamily="34" charset="-128"/>
                <a:cs typeface="+mn-cs"/>
              </a:defRPr>
            </a:lvl1pPr>
          </a:lstStyle>
          <a:p>
            <a:pPr>
              <a:defRPr/>
            </a:pPr>
            <a:fld id="{F8E23166-2A65-494E-AD3F-43545442ECB8}" type="slidenum">
              <a:rPr lang="en-US" altLang="en-US"/>
              <a:pPr>
                <a:defRPr/>
              </a:pPr>
              <a:t>‹#›</a:t>
            </a:fld>
            <a:endParaRPr lang="en-US" altLang="en-US"/>
          </a:p>
        </p:txBody>
      </p:sp>
    </p:spTree>
    <p:extLst>
      <p:ext uri="{BB962C8B-B14F-4D97-AF65-F5344CB8AC3E}">
        <p14:creationId xmlns:p14="http://schemas.microsoft.com/office/powerpoint/2010/main" val="88609349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7"/>
          <p:cNvSpPr>
            <a:spLocks noGrp="1" noChangeArrowheads="1"/>
          </p:cNvSpPr>
          <p:nvPr>
            <p:ph type="sldNum" sz="quarter" idx="5"/>
          </p:nvPr>
        </p:nvSpPr>
        <p:spPr>
          <a:noFill/>
        </p:spPr>
        <p:txBody>
          <a:bodyPr/>
          <a:lstStyle/>
          <a:p>
            <a:fld id="{E65AFBEB-C5EE-4EEC-801C-338091E1FCFA}" type="slidenum">
              <a:rPr lang="en-US" smtClean="0">
                <a:latin typeface="Arial" pitchFamily="80" charset="0"/>
                <a:ea typeface="ＭＳ Ｐゴシック" pitchFamily="80" charset="-128"/>
                <a:cs typeface="ＭＳ Ｐゴシック" pitchFamily="80" charset="-128"/>
              </a:rPr>
              <a:pPr/>
              <a:t>1</a:t>
            </a:fld>
            <a:endParaRPr lang="en-US" smtClean="0">
              <a:latin typeface="Arial" pitchFamily="80" charset="0"/>
              <a:ea typeface="ＭＳ Ｐゴシック" pitchFamily="80" charset="-128"/>
              <a:cs typeface="ＭＳ Ｐゴシック" pitchFamily="80" charset="-128"/>
            </a:endParaRPr>
          </a:p>
        </p:txBody>
      </p:sp>
      <p:sp>
        <p:nvSpPr>
          <p:cNvPr id="16386" name="Rectangle 2"/>
          <p:cNvSpPr>
            <a:spLocks noGrp="1" noRot="1" noChangeAspect="1" noChangeArrowheads="1" noTextEdit="1"/>
          </p:cNvSpPr>
          <p:nvPr>
            <p:ph type="sldImg"/>
          </p:nvPr>
        </p:nvSpPr>
        <p:spPr>
          <a:ln/>
        </p:spPr>
      </p:sp>
      <p:sp>
        <p:nvSpPr>
          <p:cNvPr id="16387" name="Rectangle 3"/>
          <p:cNvSpPr>
            <a:spLocks noGrp="1" noChangeArrowheads="1"/>
          </p:cNvSpPr>
          <p:nvPr>
            <p:ph type="body" idx="1"/>
          </p:nvPr>
        </p:nvSpPr>
        <p:spPr>
          <a:noFill/>
          <a:ln/>
        </p:spPr>
        <p:txBody>
          <a:bodyPr/>
          <a:lstStyle/>
          <a:p>
            <a:pPr eaLnBrk="1" hangingPunct="1"/>
            <a:endParaRPr lang="en-US" smtClean="0">
              <a:latin typeface="Arial" pitchFamily="80" charset="0"/>
              <a:ea typeface="ＭＳ Ｐゴシック" pitchFamily="80" charset="-128"/>
              <a:cs typeface="ＭＳ Ｐゴシック" pitchFamily="80"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840811" y="10226675"/>
            <a:ext cx="43524781" cy="7054850"/>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7681619" y="18653125"/>
            <a:ext cx="35843163" cy="841375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2559992" y="1317625"/>
            <a:ext cx="46086419" cy="54864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2559992" y="7680325"/>
            <a:ext cx="46086419" cy="21724938"/>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7125629" y="1317625"/>
            <a:ext cx="11520781" cy="28087638"/>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559991" y="1317625"/>
            <a:ext cx="34407593" cy="28087638"/>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59992" y="1317625"/>
            <a:ext cx="46086419" cy="54864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2559992" y="7680325"/>
            <a:ext cx="46086419" cy="21724938"/>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044951" y="21153439"/>
            <a:ext cx="43524781" cy="653732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4044951" y="13952538"/>
            <a:ext cx="43524781" cy="7200900"/>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2559992" y="1317625"/>
            <a:ext cx="46086419" cy="54864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2559992" y="7680325"/>
            <a:ext cx="22964187" cy="21724938"/>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5682222" y="7680325"/>
            <a:ext cx="22964188" cy="21724938"/>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559992" y="1317625"/>
            <a:ext cx="46086419" cy="54864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559991" y="7369176"/>
            <a:ext cx="22625049" cy="3070225"/>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59991" y="10439401"/>
            <a:ext cx="22625049" cy="18965863"/>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26011482" y="7369176"/>
            <a:ext cx="22634928" cy="3070225"/>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26011482" y="10439401"/>
            <a:ext cx="22634928" cy="18965863"/>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2559992" y="1317625"/>
            <a:ext cx="46086419" cy="5486400"/>
          </a:xfrm>
          <a:prstGeom prst="rect">
            <a:avLst/>
          </a:prstGeom>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59992" y="1311275"/>
            <a:ext cx="16846549" cy="5576888"/>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0020610" y="1311275"/>
            <a:ext cx="28625800" cy="28093988"/>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2559992" y="6888163"/>
            <a:ext cx="16846549" cy="22517100"/>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37470" y="23042564"/>
            <a:ext cx="30723181" cy="2720975"/>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0037470" y="2941639"/>
            <a:ext cx="30723181" cy="19750087"/>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0037470" y="25763539"/>
            <a:ext cx="30723181" cy="3862387"/>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5">
                <a:lumMod val="90000"/>
              </a:schemeClr>
            </a:gs>
            <a:gs pos="64000">
              <a:schemeClr val="bg1">
                <a:tint val="45000"/>
                <a:shade val="99000"/>
                <a:satMod val="350000"/>
              </a:schemeClr>
            </a:gs>
            <a:gs pos="92000">
              <a:schemeClr val="accent1">
                <a:lumMod val="75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defTabSz="4702175" rtl="0" eaLnBrk="0" fontAlgn="base" hangingPunct="0">
        <a:spcBef>
          <a:spcPct val="0"/>
        </a:spcBef>
        <a:spcAft>
          <a:spcPct val="0"/>
        </a:spcAft>
        <a:defRPr sz="22600">
          <a:solidFill>
            <a:schemeClr val="tx2"/>
          </a:solidFill>
          <a:latin typeface="+mj-lt"/>
          <a:ea typeface="ＭＳ Ｐゴシック" charset="-128"/>
          <a:cs typeface="ＭＳ Ｐゴシック" charset="-128"/>
        </a:defRPr>
      </a:lvl1pPr>
      <a:lvl2pPr algn="ctr" defTabSz="4702175" rtl="0" eaLnBrk="0" fontAlgn="base" hangingPunct="0">
        <a:spcBef>
          <a:spcPct val="0"/>
        </a:spcBef>
        <a:spcAft>
          <a:spcPct val="0"/>
        </a:spcAft>
        <a:defRPr sz="22600">
          <a:solidFill>
            <a:schemeClr val="tx2"/>
          </a:solidFill>
          <a:latin typeface="Arial" charset="0"/>
          <a:ea typeface="ＭＳ Ｐゴシック" charset="-128"/>
          <a:cs typeface="ＭＳ Ｐゴシック" charset="-128"/>
        </a:defRPr>
      </a:lvl2pPr>
      <a:lvl3pPr algn="ctr" defTabSz="4702175" rtl="0" eaLnBrk="0" fontAlgn="base" hangingPunct="0">
        <a:spcBef>
          <a:spcPct val="0"/>
        </a:spcBef>
        <a:spcAft>
          <a:spcPct val="0"/>
        </a:spcAft>
        <a:defRPr sz="22600">
          <a:solidFill>
            <a:schemeClr val="tx2"/>
          </a:solidFill>
          <a:latin typeface="Arial" charset="0"/>
          <a:ea typeface="ＭＳ Ｐゴシック" charset="-128"/>
          <a:cs typeface="ＭＳ Ｐゴシック" charset="-128"/>
        </a:defRPr>
      </a:lvl3pPr>
      <a:lvl4pPr algn="ctr" defTabSz="4702175" rtl="0" eaLnBrk="0" fontAlgn="base" hangingPunct="0">
        <a:spcBef>
          <a:spcPct val="0"/>
        </a:spcBef>
        <a:spcAft>
          <a:spcPct val="0"/>
        </a:spcAft>
        <a:defRPr sz="22600">
          <a:solidFill>
            <a:schemeClr val="tx2"/>
          </a:solidFill>
          <a:latin typeface="Arial" charset="0"/>
          <a:ea typeface="ＭＳ Ｐゴシック" charset="-128"/>
          <a:cs typeface="ＭＳ Ｐゴシック" charset="-128"/>
        </a:defRPr>
      </a:lvl4pPr>
      <a:lvl5pPr algn="ctr" defTabSz="4702175" rtl="0" eaLnBrk="0" fontAlgn="base" hangingPunct="0">
        <a:spcBef>
          <a:spcPct val="0"/>
        </a:spcBef>
        <a:spcAft>
          <a:spcPct val="0"/>
        </a:spcAft>
        <a:defRPr sz="22600">
          <a:solidFill>
            <a:schemeClr val="tx2"/>
          </a:solidFill>
          <a:latin typeface="Arial" charset="0"/>
          <a:ea typeface="ＭＳ Ｐゴシック" charset="-128"/>
          <a:cs typeface="ＭＳ Ｐゴシック" charset="-128"/>
        </a:defRPr>
      </a:lvl5pPr>
      <a:lvl6pPr marL="457200" algn="ctr" defTabSz="4702175" rtl="0" fontAlgn="base">
        <a:spcBef>
          <a:spcPct val="0"/>
        </a:spcBef>
        <a:spcAft>
          <a:spcPct val="0"/>
        </a:spcAft>
        <a:defRPr sz="22600">
          <a:solidFill>
            <a:schemeClr val="tx2"/>
          </a:solidFill>
          <a:latin typeface="Arial" charset="0"/>
        </a:defRPr>
      </a:lvl6pPr>
      <a:lvl7pPr marL="914400" algn="ctr" defTabSz="4702175" rtl="0" fontAlgn="base">
        <a:spcBef>
          <a:spcPct val="0"/>
        </a:spcBef>
        <a:spcAft>
          <a:spcPct val="0"/>
        </a:spcAft>
        <a:defRPr sz="22600">
          <a:solidFill>
            <a:schemeClr val="tx2"/>
          </a:solidFill>
          <a:latin typeface="Arial" charset="0"/>
        </a:defRPr>
      </a:lvl7pPr>
      <a:lvl8pPr marL="1371600" algn="ctr" defTabSz="4702175" rtl="0" fontAlgn="base">
        <a:spcBef>
          <a:spcPct val="0"/>
        </a:spcBef>
        <a:spcAft>
          <a:spcPct val="0"/>
        </a:spcAft>
        <a:defRPr sz="22600">
          <a:solidFill>
            <a:schemeClr val="tx2"/>
          </a:solidFill>
          <a:latin typeface="Arial" charset="0"/>
        </a:defRPr>
      </a:lvl8pPr>
      <a:lvl9pPr marL="1828800" algn="ctr" defTabSz="4702175" rtl="0" fontAlgn="base">
        <a:spcBef>
          <a:spcPct val="0"/>
        </a:spcBef>
        <a:spcAft>
          <a:spcPct val="0"/>
        </a:spcAft>
        <a:defRPr sz="22600">
          <a:solidFill>
            <a:schemeClr val="tx2"/>
          </a:solidFill>
          <a:latin typeface="Arial" charset="0"/>
        </a:defRPr>
      </a:lvl9pPr>
    </p:titleStyle>
    <p:bodyStyle>
      <a:lvl1pPr marL="1763713" indent="-1763713" algn="l" defTabSz="4702175" rtl="0" eaLnBrk="0" fontAlgn="base" hangingPunct="0">
        <a:spcBef>
          <a:spcPct val="20000"/>
        </a:spcBef>
        <a:spcAft>
          <a:spcPct val="0"/>
        </a:spcAft>
        <a:buChar char="•"/>
        <a:defRPr sz="16500">
          <a:solidFill>
            <a:schemeClr val="tx1"/>
          </a:solidFill>
          <a:latin typeface="+mn-lt"/>
          <a:ea typeface="ＭＳ Ｐゴシック" charset="-128"/>
          <a:cs typeface="ＭＳ Ｐゴシック" charset="-128"/>
        </a:defRPr>
      </a:lvl1pPr>
      <a:lvl2pPr marL="3821113" indent="-1470025" algn="l" defTabSz="4702175" rtl="0" eaLnBrk="0" fontAlgn="base" hangingPunct="0">
        <a:spcBef>
          <a:spcPct val="20000"/>
        </a:spcBef>
        <a:spcAft>
          <a:spcPct val="0"/>
        </a:spcAft>
        <a:buChar char="–"/>
        <a:defRPr sz="14400">
          <a:solidFill>
            <a:schemeClr val="tx1"/>
          </a:solidFill>
          <a:latin typeface="+mn-lt"/>
          <a:ea typeface="ＭＳ Ｐゴシック" charset="-128"/>
        </a:defRPr>
      </a:lvl2pPr>
      <a:lvl3pPr marL="5878513" indent="-1176338" algn="l" defTabSz="4702175" rtl="0" eaLnBrk="0" fontAlgn="base" hangingPunct="0">
        <a:spcBef>
          <a:spcPct val="20000"/>
        </a:spcBef>
        <a:spcAft>
          <a:spcPct val="0"/>
        </a:spcAft>
        <a:buChar char="•"/>
        <a:defRPr sz="12300">
          <a:solidFill>
            <a:schemeClr val="tx1"/>
          </a:solidFill>
          <a:latin typeface="+mn-lt"/>
          <a:ea typeface="ＭＳ Ｐゴシック" charset="-128"/>
        </a:defRPr>
      </a:lvl3pPr>
      <a:lvl4pPr marL="8229600" indent="-1176338" algn="l" defTabSz="4702175" rtl="0" eaLnBrk="0" fontAlgn="base" hangingPunct="0">
        <a:spcBef>
          <a:spcPct val="20000"/>
        </a:spcBef>
        <a:spcAft>
          <a:spcPct val="0"/>
        </a:spcAft>
        <a:buChar char="–"/>
        <a:defRPr sz="10300">
          <a:solidFill>
            <a:schemeClr val="tx1"/>
          </a:solidFill>
          <a:latin typeface="+mn-lt"/>
          <a:ea typeface="ＭＳ Ｐゴシック" charset="-128"/>
        </a:defRPr>
      </a:lvl4pPr>
      <a:lvl5pPr marL="10580688" indent="-1174750" algn="l" defTabSz="4702175" rtl="0" eaLnBrk="0" fontAlgn="base" hangingPunct="0">
        <a:spcBef>
          <a:spcPct val="20000"/>
        </a:spcBef>
        <a:spcAft>
          <a:spcPct val="0"/>
        </a:spcAft>
        <a:buChar char="»"/>
        <a:defRPr sz="10300">
          <a:solidFill>
            <a:schemeClr val="tx1"/>
          </a:solidFill>
          <a:latin typeface="+mn-lt"/>
          <a:ea typeface="ＭＳ Ｐゴシック" charset="-128"/>
        </a:defRPr>
      </a:lvl5pPr>
      <a:lvl6pPr marL="11037888" indent="-1174750" algn="l" defTabSz="4702175" rtl="0" fontAlgn="base">
        <a:spcBef>
          <a:spcPct val="20000"/>
        </a:spcBef>
        <a:spcAft>
          <a:spcPct val="0"/>
        </a:spcAft>
        <a:buChar char="»"/>
        <a:defRPr sz="10300">
          <a:solidFill>
            <a:schemeClr val="tx1"/>
          </a:solidFill>
          <a:latin typeface="+mn-lt"/>
        </a:defRPr>
      </a:lvl6pPr>
      <a:lvl7pPr marL="11495088" indent="-1174750" algn="l" defTabSz="4702175" rtl="0" fontAlgn="base">
        <a:spcBef>
          <a:spcPct val="20000"/>
        </a:spcBef>
        <a:spcAft>
          <a:spcPct val="0"/>
        </a:spcAft>
        <a:buChar char="»"/>
        <a:defRPr sz="10300">
          <a:solidFill>
            <a:schemeClr val="tx1"/>
          </a:solidFill>
          <a:latin typeface="+mn-lt"/>
        </a:defRPr>
      </a:lvl7pPr>
      <a:lvl8pPr marL="11952288" indent="-1174750" algn="l" defTabSz="4702175" rtl="0" fontAlgn="base">
        <a:spcBef>
          <a:spcPct val="20000"/>
        </a:spcBef>
        <a:spcAft>
          <a:spcPct val="0"/>
        </a:spcAft>
        <a:buChar char="»"/>
        <a:defRPr sz="10300">
          <a:solidFill>
            <a:schemeClr val="tx1"/>
          </a:solidFill>
          <a:latin typeface="+mn-lt"/>
        </a:defRPr>
      </a:lvl8pPr>
      <a:lvl9pPr marL="12409488" indent="-1174750" algn="l" defTabSz="4702175" rtl="0" fontAlgn="base">
        <a:spcBef>
          <a:spcPct val="20000"/>
        </a:spcBef>
        <a:spcAft>
          <a:spcPct val="0"/>
        </a:spcAft>
        <a:buChar char="»"/>
        <a:defRPr sz="103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1.png"/><Relationship Id="rId13" Type="http://schemas.openxmlformats.org/officeDocument/2006/relationships/image" Target="../media/image5.png"/><Relationship Id="rId3" Type="http://schemas.openxmlformats.org/officeDocument/2006/relationships/notesSlide" Target="../notesSlides/notesSlide1.xml"/><Relationship Id="rId7" Type="http://schemas.openxmlformats.org/officeDocument/2006/relationships/oleObject" Target="../embeddings/Microsoft_Excel_97-2003_Worksheet1.xls"/><Relationship Id="rId12" Type="http://schemas.openxmlformats.org/officeDocument/2006/relationships/image" Target="../media/image4.png"/><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chart" Target="../charts/chart1.xml"/><Relationship Id="rId11" Type="http://schemas.openxmlformats.org/officeDocument/2006/relationships/chart" Target="../charts/chart4.xml"/><Relationship Id="rId5" Type="http://schemas.openxmlformats.org/officeDocument/2006/relationships/image" Target="../media/image3.jpeg"/><Relationship Id="rId10" Type="http://schemas.openxmlformats.org/officeDocument/2006/relationships/chart" Target="../charts/chart3.xml"/><Relationship Id="rId4" Type="http://schemas.openxmlformats.org/officeDocument/2006/relationships/image" Target="../media/image2.jpeg"/><Relationship Id="rId9" Type="http://schemas.openxmlformats.org/officeDocument/2006/relationships/chart" Target="../charts/char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23000">
              <a:schemeClr val="accent1">
                <a:lumMod val="50000"/>
              </a:schemeClr>
            </a:gs>
            <a:gs pos="69000">
              <a:schemeClr val="bg1">
                <a:tint val="45000"/>
                <a:shade val="99000"/>
                <a:satMod val="350000"/>
              </a:schemeClr>
            </a:gs>
            <a:gs pos="100000">
              <a:schemeClr val="accent1">
                <a:lumMod val="75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15361" name="Text Box 5"/>
          <p:cNvSpPr txBox="1">
            <a:spLocks noChangeArrowheads="1"/>
          </p:cNvSpPr>
          <p:nvPr/>
        </p:nvSpPr>
        <p:spPr bwMode="auto">
          <a:xfrm>
            <a:off x="8108950" y="0"/>
            <a:ext cx="43097450" cy="1887538"/>
          </a:xfrm>
          <a:prstGeom prst="rect">
            <a:avLst/>
          </a:prstGeom>
          <a:noFill/>
          <a:ln w="9525">
            <a:noFill/>
            <a:miter lim="800000"/>
            <a:headEnd/>
            <a:tailEnd/>
          </a:ln>
        </p:spPr>
        <p:txBody>
          <a:bodyPr lIns="470258" tIns="235129" rIns="470258" bIns="235129">
            <a:prstTxWarp prst="textNoShape">
              <a:avLst/>
            </a:prstTxWarp>
            <a:spAutoFit/>
          </a:bodyPr>
          <a:lstStyle/>
          <a:p>
            <a:pPr defTabSz="4702175">
              <a:spcBef>
                <a:spcPct val="50000"/>
              </a:spcBef>
            </a:pPr>
            <a:endParaRPr lang="en-US"/>
          </a:p>
        </p:txBody>
      </p:sp>
      <p:sp>
        <p:nvSpPr>
          <p:cNvPr id="15362" name="Text Box 7"/>
          <p:cNvSpPr txBox="1">
            <a:spLocks noChangeArrowheads="1"/>
          </p:cNvSpPr>
          <p:nvPr/>
        </p:nvSpPr>
        <p:spPr bwMode="auto">
          <a:xfrm>
            <a:off x="7218345" y="722313"/>
            <a:ext cx="36957000" cy="1569660"/>
          </a:xfrm>
          <a:prstGeom prst="rect">
            <a:avLst/>
          </a:prstGeom>
          <a:noFill/>
          <a:ln w="9525">
            <a:noFill/>
            <a:miter lim="800000"/>
            <a:headEnd/>
            <a:tailEnd/>
          </a:ln>
        </p:spPr>
        <p:txBody>
          <a:bodyPr>
            <a:prstTxWarp prst="textNoShape">
              <a:avLst/>
            </a:prstTxWarp>
            <a:spAutoFit/>
          </a:bodyPr>
          <a:lstStyle/>
          <a:p>
            <a:pPr algn="ctr" eaLnBrk="0" hangingPunct="0"/>
            <a:r>
              <a:rPr lang="en-US" sz="9600" b="1" dirty="0">
                <a:latin typeface="Lucida Sans" pitchFamily="80" charset="0"/>
              </a:rPr>
              <a:t>Rab5 function in breast cancer cells</a:t>
            </a:r>
          </a:p>
        </p:txBody>
      </p:sp>
      <p:sp>
        <p:nvSpPr>
          <p:cNvPr id="15363" name="Text Box 7"/>
          <p:cNvSpPr txBox="1">
            <a:spLocks noChangeArrowheads="1"/>
          </p:cNvSpPr>
          <p:nvPr/>
        </p:nvSpPr>
        <p:spPr bwMode="auto">
          <a:xfrm>
            <a:off x="4899025" y="2243138"/>
            <a:ext cx="42210038" cy="3262312"/>
          </a:xfrm>
          <a:prstGeom prst="rect">
            <a:avLst/>
          </a:prstGeom>
          <a:noFill/>
          <a:ln w="9525">
            <a:noFill/>
            <a:miter lim="800000"/>
            <a:headEnd/>
            <a:tailEnd/>
          </a:ln>
        </p:spPr>
        <p:txBody>
          <a:bodyPr>
            <a:prstTxWarp prst="textNoShape">
              <a:avLst/>
            </a:prstTxWarp>
            <a:spAutoFit/>
          </a:bodyPr>
          <a:lstStyle/>
          <a:p>
            <a:pPr algn="ctr"/>
            <a:r>
              <a:rPr lang="en-US" sz="5100" dirty="0">
                <a:latin typeface="Lucida Sans" pitchFamily="80" charset="0"/>
              </a:rPr>
              <a:t>N. </a:t>
            </a:r>
            <a:r>
              <a:rPr lang="en-US" sz="5100" dirty="0" err="1">
                <a:latin typeface="Lucida Sans" pitchFamily="80" charset="0"/>
              </a:rPr>
              <a:t>Porther</a:t>
            </a:r>
            <a:r>
              <a:rPr lang="en-US" sz="5100" dirty="0">
                <a:latin typeface="Lucida Sans" pitchFamily="80" charset="0"/>
              </a:rPr>
              <a:t> and A. </a:t>
            </a:r>
            <a:r>
              <a:rPr lang="en-US" sz="5100" dirty="0" err="1">
                <a:latin typeface="Lucida Sans" pitchFamily="80" charset="0"/>
              </a:rPr>
              <a:t>Barbieri</a:t>
            </a:r>
            <a:endParaRPr lang="en-US" sz="5100" dirty="0">
              <a:latin typeface="Lucida Sans" pitchFamily="80" charset="0"/>
            </a:endParaRPr>
          </a:p>
          <a:p>
            <a:pPr algn="ctr"/>
            <a:r>
              <a:rPr lang="en-US" sz="5100" dirty="0">
                <a:latin typeface="Lucida Sans" pitchFamily="80" charset="0"/>
              </a:rPr>
              <a:t>Department of Biological Sciences, Florida International University, Miami, </a:t>
            </a:r>
            <a:r>
              <a:rPr lang="en-US" sz="5100" dirty="0" err="1">
                <a:latin typeface="Lucida Sans" pitchFamily="80" charset="0"/>
              </a:rPr>
              <a:t>Fl</a:t>
            </a:r>
            <a:r>
              <a:rPr lang="en-US" sz="5100" dirty="0">
                <a:latin typeface="Lucida Sans" pitchFamily="80" charset="0"/>
              </a:rPr>
              <a:t>, USA</a:t>
            </a:r>
          </a:p>
          <a:p>
            <a:pPr algn="ctr"/>
            <a:endParaRPr lang="en-US" sz="5200" dirty="0">
              <a:latin typeface="Calibri" pitchFamily="80" charset="0"/>
            </a:endParaRPr>
          </a:p>
          <a:p>
            <a:pPr algn="ctr"/>
            <a:endParaRPr lang="en-US" sz="5400" dirty="0">
              <a:latin typeface="Calibri" pitchFamily="80" charset="0"/>
            </a:endParaRPr>
          </a:p>
        </p:txBody>
      </p:sp>
      <p:sp>
        <p:nvSpPr>
          <p:cNvPr id="15364" name="Text Box 10"/>
          <p:cNvSpPr txBox="1">
            <a:spLocks noChangeArrowheads="1"/>
          </p:cNvSpPr>
          <p:nvPr/>
        </p:nvSpPr>
        <p:spPr bwMode="auto">
          <a:xfrm>
            <a:off x="1236663" y="5971381"/>
            <a:ext cx="15641637" cy="6124575"/>
          </a:xfrm>
          <a:prstGeom prst="rect">
            <a:avLst/>
          </a:prstGeom>
          <a:noFill/>
          <a:ln w="9525">
            <a:noFill/>
            <a:miter lim="800000"/>
            <a:headEnd/>
            <a:tailEnd/>
          </a:ln>
        </p:spPr>
        <p:txBody>
          <a:bodyPr>
            <a:prstTxWarp prst="textNoShape">
              <a:avLst/>
            </a:prstTxWarp>
            <a:spAutoFit/>
          </a:bodyPr>
          <a:lstStyle/>
          <a:p>
            <a:pPr algn="ctr"/>
            <a:r>
              <a:rPr lang="en-US" sz="2800" b="1" dirty="0">
                <a:latin typeface="Lucida Sans" pitchFamily="80" charset="0"/>
              </a:rPr>
              <a:t> </a:t>
            </a:r>
          </a:p>
          <a:p>
            <a:pPr algn="just" eaLnBrk="0" hangingPunct="0"/>
            <a:r>
              <a:rPr lang="en-US" sz="2800" dirty="0">
                <a:latin typeface="Lucida Sans" pitchFamily="80" charset="0"/>
              </a:rPr>
              <a:t>Metastasis is characterized pathologically by cell invasion, proliferation, migration and angiogenesis. Growth factors, which include epithelial growth factor (EGF), insulin growth factors I and II (IGFI and IGFII); have been associated with most if not all of the features of metastasis.  Our study has highlighted the possible role growth factors may have in mediating cancer metastasis via </a:t>
            </a:r>
            <a:r>
              <a:rPr lang="en-US" sz="2800" dirty="0" err="1">
                <a:latin typeface="Lucida Sans" pitchFamily="80" charset="0"/>
              </a:rPr>
              <a:t>Rab</a:t>
            </a:r>
            <a:r>
              <a:rPr lang="en-US" sz="2800" dirty="0">
                <a:latin typeface="Lucida Sans" pitchFamily="80" charset="0"/>
              </a:rPr>
              <a:t> </a:t>
            </a:r>
            <a:r>
              <a:rPr lang="en-US" sz="2800" dirty="0" err="1">
                <a:latin typeface="Lucida Sans" pitchFamily="80" charset="0"/>
              </a:rPr>
              <a:t>GTPses</a:t>
            </a:r>
            <a:r>
              <a:rPr lang="en-US" sz="2800" dirty="0">
                <a:latin typeface="Lucida Sans" pitchFamily="80" charset="0"/>
              </a:rPr>
              <a:t>.  We determined that the invasive and migratory properties of breast cancer cells were abrogated in cell lines that only expressed the inactive (GDP-bound) form of </a:t>
            </a:r>
            <a:r>
              <a:rPr lang="en-US" sz="2800" dirty="0" err="1">
                <a:latin typeface="Lucida Sans" pitchFamily="80" charset="0"/>
              </a:rPr>
              <a:t>Rab</a:t>
            </a:r>
            <a:r>
              <a:rPr lang="en-US" sz="2800" dirty="0">
                <a:latin typeface="Lucida Sans" pitchFamily="80" charset="0"/>
              </a:rPr>
              <a:t> 5 irrespective of growth factor stimulation. Breast cancer cell lines expressing the wild type and active (GTP-bound) form of </a:t>
            </a:r>
            <a:r>
              <a:rPr lang="en-US" sz="2800" dirty="0" err="1">
                <a:latin typeface="Lucida Sans" pitchFamily="80" charset="0"/>
              </a:rPr>
              <a:t>Rab</a:t>
            </a:r>
            <a:r>
              <a:rPr lang="en-US" sz="2800" dirty="0">
                <a:latin typeface="Lucida Sans" pitchFamily="80" charset="0"/>
              </a:rPr>
              <a:t> 5 were more invasive when exposed to growth factors. In addition, we observed that Rab5 was activated in cells incubated with IGF-I in a time and concentration dependent. Our data indicates that Rab5 activation may play an integral role in cell invasion, proliferation, migration particularly in response to growth factor stimulus.</a:t>
            </a:r>
            <a:endParaRPr lang="en-US" sz="2800" b="1" dirty="0">
              <a:latin typeface="Lucida Sans" pitchFamily="80" charset="0"/>
            </a:endParaRPr>
          </a:p>
        </p:txBody>
      </p:sp>
      <p:sp>
        <p:nvSpPr>
          <p:cNvPr id="15365" name="Text Box 10"/>
          <p:cNvSpPr txBox="1">
            <a:spLocks noChangeArrowheads="1"/>
          </p:cNvSpPr>
          <p:nvPr/>
        </p:nvSpPr>
        <p:spPr bwMode="auto">
          <a:xfrm>
            <a:off x="1236663" y="13608050"/>
            <a:ext cx="15646400" cy="17327563"/>
          </a:xfrm>
          <a:prstGeom prst="rect">
            <a:avLst/>
          </a:prstGeom>
          <a:noFill/>
          <a:ln w="9525">
            <a:noFill/>
            <a:miter lim="800000"/>
            <a:headEnd/>
            <a:tailEnd/>
          </a:ln>
        </p:spPr>
        <p:txBody>
          <a:bodyPr>
            <a:prstTxWarp prst="textNoShape">
              <a:avLst/>
            </a:prstTxWarp>
            <a:spAutoFit/>
          </a:bodyPr>
          <a:lstStyle/>
          <a:p>
            <a:pPr algn="just"/>
            <a:r>
              <a:rPr lang="en-US" sz="3200">
                <a:latin typeface="Lucida Sans" pitchFamily="80" charset="0"/>
              </a:rPr>
              <a:t>Metastasis is a multistep process that encompasses the modulation of membrane permeability and invasion, cell spreading, cell migration and proliferation of the extracellular matrix (ECM), increase in cell adhesion molecules and interaction, decrease in cell attachment –induced survival signals and propagation of nutrient supplies (blood vessels)(Fidler, 1990). In cancer, solid tumor cannot expand and spread without series of synchronized events. Changes in cell adhesion molecules</a:t>
            </a:r>
            <a:r>
              <a:rPr lang="en-US" sz="3200" baseline="30000">
                <a:latin typeface="Lucida Sans" pitchFamily="80" charset="0"/>
              </a:rPr>
              <a:t> </a:t>
            </a:r>
            <a:r>
              <a:rPr lang="en-US" sz="3200">
                <a:latin typeface="Lucida Sans" pitchFamily="80" charset="0"/>
              </a:rPr>
              <a:t>(integrins, cadherin-catenins) and protease expressions have been linked to tumor invasion and metastasis. It has also been determined that ligand-growth factor receptor interactions</a:t>
            </a:r>
            <a:r>
              <a:rPr lang="en-US" sz="3200" baseline="30000">
                <a:latin typeface="Lucida Sans" pitchFamily="80" charset="0"/>
              </a:rPr>
              <a:t> </a:t>
            </a:r>
            <a:r>
              <a:rPr lang="en-US" sz="3200">
                <a:latin typeface="Lucida Sans" pitchFamily="80" charset="0"/>
              </a:rPr>
              <a:t>have been associated with cancer development and metastasis.</a:t>
            </a:r>
          </a:p>
          <a:p>
            <a:pPr algn="just"/>
            <a:endParaRPr lang="en-US" sz="3200">
              <a:latin typeface="Lucida Sans" pitchFamily="80" charset="0"/>
            </a:endParaRPr>
          </a:p>
          <a:p>
            <a:pPr algn="just" eaLnBrk="0" hangingPunct="0"/>
            <a:r>
              <a:rPr lang="en-US" sz="3200">
                <a:latin typeface="Lucida Sans" pitchFamily="80" charset="0"/>
              </a:rPr>
              <a:t>Studies in flies (Drosophila) and mouse neurons have shown that cell migration can be mediated by endocytotic and trafficking mechanisms and dependent on Rab 5 and Rab 11 expression in epithelial cells(Shaye, Casanova, &amp; Llimargas, 2008; Kawauchi et al., 2010). Migration of cells in hepatocellular carcinoma was also dependent on VEGF/PDGF and EGF receptor mediated tyrosine kinase endocytosis, Rab 5(Fukui et al., 2007) and Rab 11(Janssens, Sung, &amp; Rorth, 2010; Jekely, Sung, Luque, &amp; Rorth, 2005). Other studies have also highlighted the role of Rab 5 in cell migration due to the activation of early endosomes and modulation of other GTPases such as Rho. Rab 25, a member of the Rab subfamily, play a critical role in translocating and recycling protein from endosomes to the plasma membrane and have been implicated in advanced stages of ovarian and breast cancers and have linked to an increase in malignancy and invasiveness of the epithelial cells by modulating cell proliferation (both anchorage dependent and independent cells) and suppressing apoptosis (Cheng et al., 2004a). Therefore, we can only deduce that since the Rab GTPases are heavily involved in cell migration and motility, their role in mediating metastasis in breast cancer is more than implied and need to fully examine.</a:t>
            </a:r>
          </a:p>
          <a:p>
            <a:pPr algn="just" eaLnBrk="0" hangingPunct="0"/>
            <a:endParaRPr lang="en-US" sz="3200">
              <a:latin typeface="Lucida Sans" pitchFamily="80" charset="0"/>
            </a:endParaRPr>
          </a:p>
          <a:p>
            <a:r>
              <a:rPr lang="en-US" sz="3200">
                <a:latin typeface="Lucida Sans" pitchFamily="80" charset="0"/>
              </a:rPr>
              <a:t>In this study, we investigated </a:t>
            </a:r>
            <a:r>
              <a:rPr lang="en-US" sz="3200" b="1">
                <a:latin typeface="Lucida Sans" pitchFamily="80" charset="0"/>
              </a:rPr>
              <a:t>the role of Rab5 GTPase in mediating phenotypic changes in the promotion of </a:t>
            </a:r>
            <a:r>
              <a:rPr lang="en-US" sz="3200">
                <a:latin typeface="Lucida Sans" pitchFamily="80" charset="0"/>
              </a:rPr>
              <a:t>proliferation, migration and invasion activities</a:t>
            </a:r>
            <a:r>
              <a:rPr lang="en-US" sz="3200" b="1">
                <a:latin typeface="Lucida Sans" pitchFamily="80" charset="0"/>
              </a:rPr>
              <a:t> in breast cancer cells in the presence of IGF-1.</a:t>
            </a:r>
            <a:endParaRPr lang="en-US" sz="3200">
              <a:latin typeface="Lucida Sans" pitchFamily="80" charset="0"/>
            </a:endParaRPr>
          </a:p>
          <a:p>
            <a:r>
              <a:rPr lang="en-US" sz="3200">
                <a:latin typeface="Lucida Sans" pitchFamily="80" charset="0"/>
              </a:rPr>
              <a:t> </a:t>
            </a:r>
          </a:p>
          <a:p>
            <a:pPr algn="just" eaLnBrk="0" hangingPunct="0"/>
            <a:endParaRPr lang="en-US" sz="3200">
              <a:latin typeface="Lucida Sans" pitchFamily="80" charset="0"/>
            </a:endParaRPr>
          </a:p>
        </p:txBody>
      </p:sp>
      <p:sp>
        <p:nvSpPr>
          <p:cNvPr id="15366" name="Text Box 19"/>
          <p:cNvSpPr txBox="1">
            <a:spLocks noChangeArrowheads="1"/>
          </p:cNvSpPr>
          <p:nvPr/>
        </p:nvSpPr>
        <p:spPr bwMode="auto">
          <a:xfrm>
            <a:off x="24714200" y="6402388"/>
            <a:ext cx="7975600" cy="5262562"/>
          </a:xfrm>
          <a:prstGeom prst="rect">
            <a:avLst/>
          </a:prstGeom>
          <a:noFill/>
          <a:ln w="9525">
            <a:noFill/>
            <a:miter lim="800000"/>
            <a:headEnd/>
            <a:tailEnd/>
          </a:ln>
        </p:spPr>
        <p:txBody>
          <a:bodyPr>
            <a:prstTxWarp prst="textNoShape">
              <a:avLst/>
            </a:prstTxWarp>
            <a:spAutoFit/>
          </a:bodyPr>
          <a:lstStyle/>
          <a:p>
            <a:pPr algn="just" defTabSz="4702175" eaLnBrk="0" hangingPunct="0"/>
            <a:r>
              <a:rPr lang="en-US" sz="2400" b="1">
                <a:latin typeface="Lucida Sans" pitchFamily="80" charset="0"/>
              </a:rPr>
              <a:t>Figure 1. IGFI enhances cell proliferation via Rab 5 activation. </a:t>
            </a:r>
            <a:r>
              <a:rPr lang="en-US" sz="2400">
                <a:latin typeface="Lucida Sans" pitchFamily="80" charset="0"/>
              </a:rPr>
              <a:t> Cell proliferation was assessed after 4 8hr incubation with vehicle or IGFI of cell culture, using the MTT proliferation assay (Sigma). Briefly after the incubation period, cells were added with 100 </a:t>
            </a:r>
            <a:r>
              <a:rPr lang="en-US" sz="2400">
                <a:latin typeface="Lucida Grande" pitchFamily="80" charset="0"/>
              </a:rPr>
              <a:t>μ</a:t>
            </a:r>
            <a:r>
              <a:rPr lang="en-US" sz="2400">
                <a:latin typeface="Lucida Sans" pitchFamily="80" charset="0"/>
              </a:rPr>
              <a:t>L of 5 mg/mL thiazolyl blue tetrazolium bromide (Sigma, St. Louis, MO) solution/well and were incubated further for 4 h in a humidified atmosphere (37°C in 5% CO</a:t>
            </a:r>
            <a:r>
              <a:rPr lang="en-US" sz="2400" baseline="-25000">
                <a:latin typeface="Lucida Sans" pitchFamily="80" charset="0"/>
              </a:rPr>
              <a:t>2</a:t>
            </a:r>
            <a:r>
              <a:rPr lang="en-US" sz="2400">
                <a:latin typeface="Lucida Sans" pitchFamily="80" charset="0"/>
              </a:rPr>
              <a:t>).  The absorbance was measured at 560 nm in a microplate reader. Cell proliferation was expressed as percentage  absorbance values compared with the vehicle control.</a:t>
            </a:r>
          </a:p>
          <a:p>
            <a:pPr algn="just" defTabSz="4702175" eaLnBrk="0" hangingPunct="0"/>
            <a:endParaRPr lang="en-US" sz="2400">
              <a:latin typeface="Lucida Sans" pitchFamily="80" charset="0"/>
            </a:endParaRPr>
          </a:p>
        </p:txBody>
      </p:sp>
      <p:sp>
        <p:nvSpPr>
          <p:cNvPr id="15367" name="Text Box 10"/>
          <p:cNvSpPr txBox="1">
            <a:spLocks noChangeArrowheads="1"/>
          </p:cNvSpPr>
          <p:nvPr/>
        </p:nvSpPr>
        <p:spPr bwMode="auto">
          <a:xfrm>
            <a:off x="34034413" y="6416675"/>
            <a:ext cx="15784512" cy="7971413"/>
          </a:xfrm>
          <a:prstGeom prst="rect">
            <a:avLst/>
          </a:prstGeom>
          <a:noFill/>
          <a:ln w="9525">
            <a:noFill/>
            <a:miter lim="800000"/>
            <a:headEnd/>
            <a:tailEnd/>
          </a:ln>
        </p:spPr>
        <p:txBody>
          <a:bodyPr>
            <a:prstTxWarp prst="textNoShape">
              <a:avLst/>
            </a:prstTxWarp>
            <a:spAutoFit/>
          </a:bodyPr>
          <a:lstStyle/>
          <a:p>
            <a:pPr algn="just" eaLnBrk="0" hangingPunct="0">
              <a:buFont typeface="Arial" pitchFamily="80" charset="0"/>
              <a:buChar char="•"/>
            </a:pPr>
            <a:r>
              <a:rPr lang="en-US" sz="3200" dirty="0" smtClean="0">
                <a:latin typeface="Lucida Sans" pitchFamily="80" charset="0"/>
              </a:rPr>
              <a:t> </a:t>
            </a:r>
            <a:r>
              <a:rPr lang="en-US" sz="3200" dirty="0">
                <a:latin typeface="Lucida Sans" pitchFamily="80" charset="0"/>
              </a:rPr>
              <a:t>Active Rab5 promoted cell proliferative in response to IGFI stimulation. </a:t>
            </a:r>
          </a:p>
          <a:p>
            <a:pPr algn="just" eaLnBrk="0" hangingPunct="0">
              <a:buFont typeface="Arial" pitchFamily="80" charset="0"/>
              <a:buChar char="•"/>
            </a:pPr>
            <a:r>
              <a:rPr lang="en-US" sz="3200" dirty="0">
                <a:latin typeface="Lucida Sans" pitchFamily="80" charset="0"/>
              </a:rPr>
              <a:t> Both the migratory and invasive status of MCF7 cells was augmented in the presence of IGFI, and abrogated when the constitutive inactive form of Rab5 (Rab5-GDP) was overexpressed. </a:t>
            </a:r>
          </a:p>
          <a:p>
            <a:pPr algn="just" eaLnBrk="0" hangingPunct="0">
              <a:buFont typeface="Arial" pitchFamily="80" charset="0"/>
              <a:buChar char="•"/>
            </a:pPr>
            <a:r>
              <a:rPr lang="en-US" sz="3200" dirty="0">
                <a:latin typeface="Lucida Sans" pitchFamily="80" charset="0"/>
              </a:rPr>
              <a:t> Rab5 activation is necessary in the promotion of </a:t>
            </a:r>
            <a:r>
              <a:rPr lang="en-US" sz="3200" dirty="0" err="1">
                <a:latin typeface="Lucida Sans" pitchFamily="80" charset="0"/>
              </a:rPr>
              <a:t>tumorigenesis</a:t>
            </a:r>
            <a:r>
              <a:rPr lang="en-US" sz="3200" dirty="0">
                <a:latin typeface="Lucida Sans" pitchFamily="80" charset="0"/>
              </a:rPr>
              <a:t> in breast cancer cells.</a:t>
            </a:r>
          </a:p>
          <a:p>
            <a:pPr algn="just" eaLnBrk="0" hangingPunct="0">
              <a:buFont typeface="Arial" pitchFamily="80" charset="0"/>
              <a:buChar char="•"/>
            </a:pPr>
            <a:r>
              <a:rPr lang="en-US" sz="3200" dirty="0">
                <a:latin typeface="Lucida Sans" pitchFamily="80" charset="0"/>
              </a:rPr>
              <a:t>IGFI stimulation trigger the </a:t>
            </a:r>
            <a:r>
              <a:rPr lang="en-US" sz="3200" dirty="0" err="1">
                <a:latin typeface="Lucida Sans" pitchFamily="80" charset="0"/>
              </a:rPr>
              <a:t>endocytic</a:t>
            </a:r>
            <a:r>
              <a:rPr lang="en-US" sz="3200" dirty="0">
                <a:latin typeface="Lucida Sans" pitchFamily="80" charset="0"/>
              </a:rPr>
              <a:t> pathway by </a:t>
            </a:r>
            <a:r>
              <a:rPr lang="en-US" sz="3200" dirty="0" err="1">
                <a:latin typeface="Lucida Sans" pitchFamily="80" charset="0"/>
              </a:rPr>
              <a:t>upregulating</a:t>
            </a:r>
            <a:r>
              <a:rPr lang="en-US" sz="3200" dirty="0">
                <a:latin typeface="Lucida Sans" pitchFamily="80" charset="0"/>
              </a:rPr>
              <a:t> active Rab5 expression.. </a:t>
            </a:r>
          </a:p>
          <a:p>
            <a:pPr algn="just" eaLnBrk="0" hangingPunct="0">
              <a:buFont typeface="Arial" pitchFamily="80" charset="0"/>
              <a:buChar char="•"/>
            </a:pPr>
            <a:r>
              <a:rPr lang="en-US" sz="3200" dirty="0">
                <a:latin typeface="Lucida Sans" pitchFamily="80" charset="0"/>
              </a:rPr>
              <a:t>Taken together, these data suggest that Rab5 may play an important role during IGFI signaling, in advancement of breast cancer.</a:t>
            </a:r>
          </a:p>
          <a:p>
            <a:pPr algn="just" eaLnBrk="0" hangingPunct="0">
              <a:buSzPct val="100000"/>
              <a:buFont typeface="Arial" pitchFamily="80" charset="0"/>
              <a:buChar char="•"/>
            </a:pPr>
            <a:endParaRPr lang="en-US" sz="3200" dirty="0">
              <a:solidFill>
                <a:srgbClr val="000000"/>
              </a:solidFill>
              <a:latin typeface="Lucida Sans" pitchFamily="80" charset="0"/>
            </a:endParaRPr>
          </a:p>
          <a:p>
            <a:pPr algn="just" eaLnBrk="0" hangingPunct="0">
              <a:buSzPct val="100000"/>
              <a:buFont typeface="Arial" pitchFamily="80" charset="0"/>
              <a:buChar char="•"/>
            </a:pPr>
            <a:endParaRPr lang="en-US" sz="3200" dirty="0">
              <a:solidFill>
                <a:srgbClr val="000000"/>
              </a:solidFill>
              <a:latin typeface="Lucida Sans" pitchFamily="80" charset="0"/>
            </a:endParaRPr>
          </a:p>
          <a:p>
            <a:pPr algn="just" eaLnBrk="0" hangingPunct="0">
              <a:buSzPct val="100000"/>
              <a:buFont typeface="Arial" pitchFamily="80" charset="0"/>
              <a:buChar char="•"/>
            </a:pPr>
            <a:endParaRPr lang="en-US" sz="3200" dirty="0">
              <a:solidFill>
                <a:srgbClr val="000000"/>
              </a:solidFill>
              <a:latin typeface="Lucida Sans" pitchFamily="80" charset="0"/>
            </a:endParaRPr>
          </a:p>
          <a:p>
            <a:pPr algn="just">
              <a:buFont typeface="Wingdings" pitchFamily="80" charset="2"/>
              <a:buChar char="§"/>
            </a:pPr>
            <a:endParaRPr lang="en-US" sz="3200" dirty="0">
              <a:latin typeface="Calibri" pitchFamily="80" charset="0"/>
            </a:endParaRPr>
          </a:p>
          <a:p>
            <a:pPr algn="just">
              <a:buFont typeface="Wingdings" pitchFamily="80" charset="2"/>
              <a:buChar char="§"/>
            </a:pPr>
            <a:endParaRPr lang="en-US" sz="3200" dirty="0">
              <a:solidFill>
                <a:srgbClr val="FF3300"/>
              </a:solidFill>
              <a:latin typeface="Calibri" pitchFamily="80" charset="0"/>
            </a:endParaRPr>
          </a:p>
          <a:p>
            <a:endParaRPr lang="en-US" sz="3200" dirty="0">
              <a:solidFill>
                <a:srgbClr val="FF3300"/>
              </a:solidFill>
              <a:latin typeface="Calibri" pitchFamily="80" charset="0"/>
            </a:endParaRPr>
          </a:p>
        </p:txBody>
      </p:sp>
      <p:sp>
        <p:nvSpPr>
          <p:cNvPr id="15368" name="Text Box 10"/>
          <p:cNvSpPr txBox="1">
            <a:spLocks noChangeArrowheads="1"/>
          </p:cNvSpPr>
          <p:nvPr/>
        </p:nvSpPr>
        <p:spPr bwMode="auto">
          <a:xfrm>
            <a:off x="34040763" y="15514638"/>
            <a:ext cx="15765462" cy="2554287"/>
          </a:xfrm>
          <a:prstGeom prst="rect">
            <a:avLst/>
          </a:prstGeom>
          <a:noFill/>
          <a:ln w="9525">
            <a:noFill/>
            <a:miter lim="800000"/>
            <a:headEnd/>
            <a:tailEnd/>
          </a:ln>
        </p:spPr>
        <p:txBody>
          <a:bodyPr>
            <a:prstTxWarp prst="textNoShape">
              <a:avLst/>
            </a:prstTxWarp>
            <a:spAutoFit/>
          </a:bodyPr>
          <a:lstStyle/>
          <a:p>
            <a:pPr algn="just"/>
            <a:r>
              <a:rPr lang="en-US" sz="3200" dirty="0">
                <a:latin typeface="Lucida Sans" pitchFamily="80" charset="0"/>
              </a:rPr>
              <a:t>This work was partially supported by the National Institutes of Health grants SC1DK084343 (to MAB). (The content is solely responsibility of the authors and does not necessarily represent the official views of the National Institute of Health.)</a:t>
            </a:r>
          </a:p>
          <a:p>
            <a:pPr algn="just"/>
            <a:endParaRPr lang="en-US" sz="3200" dirty="0">
              <a:latin typeface="Calibri" pitchFamily="80" charset="0"/>
            </a:endParaRPr>
          </a:p>
        </p:txBody>
      </p:sp>
      <p:sp>
        <p:nvSpPr>
          <p:cNvPr id="15369" name="Text Box 44"/>
          <p:cNvSpPr txBox="1">
            <a:spLocks noChangeArrowheads="1"/>
          </p:cNvSpPr>
          <p:nvPr/>
        </p:nvSpPr>
        <p:spPr bwMode="auto">
          <a:xfrm>
            <a:off x="989013" y="722313"/>
            <a:ext cx="9240837" cy="923925"/>
          </a:xfrm>
          <a:prstGeom prst="rect">
            <a:avLst/>
          </a:prstGeom>
          <a:noFill/>
          <a:ln w="9525">
            <a:noFill/>
            <a:miter lim="800000"/>
            <a:headEnd/>
            <a:tailEnd/>
          </a:ln>
        </p:spPr>
        <p:txBody>
          <a:bodyPr>
            <a:prstTxWarp prst="textNoShape">
              <a:avLst/>
            </a:prstTxWarp>
            <a:spAutoFit/>
          </a:bodyPr>
          <a:lstStyle/>
          <a:p>
            <a:pPr defTabSz="4702175">
              <a:spcBef>
                <a:spcPct val="50000"/>
              </a:spcBef>
            </a:pPr>
            <a:r>
              <a:rPr lang="en-US" sz="5400">
                <a:latin typeface="Lucida Sans" pitchFamily="80" charset="0"/>
              </a:rPr>
              <a:t> B442</a:t>
            </a:r>
          </a:p>
        </p:txBody>
      </p:sp>
      <p:pic>
        <p:nvPicPr>
          <p:cNvPr id="15370" name="Picture 46" descr="fiulogo_h_cmyksmaller"/>
          <p:cNvPicPr>
            <a:picLocks noChangeAspect="1" noChangeArrowheads="1"/>
          </p:cNvPicPr>
          <p:nvPr/>
        </p:nvPicPr>
        <p:blipFill>
          <a:blip r:embed="rId4"/>
          <a:srcRect/>
          <a:stretch>
            <a:fillRect/>
          </a:stretch>
        </p:blipFill>
        <p:spPr bwMode="auto">
          <a:xfrm>
            <a:off x="42056050" y="877888"/>
            <a:ext cx="7729538" cy="1398587"/>
          </a:xfrm>
          <a:prstGeom prst="rect">
            <a:avLst/>
          </a:prstGeom>
          <a:blipFill dpi="0" rotWithShape="1">
            <a:blip r:embed="rId5">
              <a:alphaModFix amt="41000"/>
            </a:blip>
            <a:srcRect/>
            <a:tile tx="0" ty="0" sx="100000" sy="100000" flip="none" algn="tl"/>
          </a:blipFill>
          <a:ln w="9525">
            <a:noFill/>
            <a:miter lim="800000"/>
            <a:headEnd/>
            <a:tailEnd/>
          </a:ln>
        </p:spPr>
      </p:pic>
      <p:sp>
        <p:nvSpPr>
          <p:cNvPr id="15371" name="Text Box 99"/>
          <p:cNvSpPr txBox="1">
            <a:spLocks noChangeArrowheads="1"/>
          </p:cNvSpPr>
          <p:nvPr/>
        </p:nvSpPr>
        <p:spPr bwMode="auto">
          <a:xfrm>
            <a:off x="44745275" y="21082000"/>
            <a:ext cx="5384800" cy="1509713"/>
          </a:xfrm>
          <a:prstGeom prst="rect">
            <a:avLst/>
          </a:prstGeom>
          <a:noFill/>
          <a:ln w="9525">
            <a:noFill/>
            <a:miter lim="800000"/>
            <a:headEnd/>
            <a:tailEnd/>
          </a:ln>
        </p:spPr>
        <p:txBody>
          <a:bodyPr>
            <a:prstTxWarp prst="textNoShape">
              <a:avLst/>
            </a:prstTxWarp>
            <a:spAutoFit/>
          </a:bodyPr>
          <a:lstStyle/>
          <a:p>
            <a:endParaRPr lang="en-US"/>
          </a:p>
        </p:txBody>
      </p:sp>
      <p:sp>
        <p:nvSpPr>
          <p:cNvPr id="15372" name="Text Box 10"/>
          <p:cNvSpPr txBox="1">
            <a:spLocks noChangeArrowheads="1"/>
          </p:cNvSpPr>
          <p:nvPr/>
        </p:nvSpPr>
        <p:spPr bwMode="auto">
          <a:xfrm>
            <a:off x="989013" y="5502193"/>
            <a:ext cx="15646400" cy="636587"/>
          </a:xfrm>
          <a:prstGeom prst="rect">
            <a:avLst/>
          </a:prstGeom>
          <a:gradFill flip="none" rotWithShape="1">
            <a:gsLst>
              <a:gs pos="0">
                <a:schemeClr val="accent1">
                  <a:lumMod val="75000"/>
                  <a:shade val="30000"/>
                  <a:satMod val="115000"/>
                </a:schemeClr>
              </a:gs>
              <a:gs pos="50000">
                <a:schemeClr val="accent1">
                  <a:lumMod val="75000"/>
                  <a:shade val="67500"/>
                  <a:satMod val="115000"/>
                </a:schemeClr>
              </a:gs>
              <a:gs pos="100000">
                <a:schemeClr val="accent1">
                  <a:lumMod val="75000"/>
                  <a:shade val="100000"/>
                  <a:satMod val="115000"/>
                </a:schemeClr>
              </a:gs>
            </a:gsLst>
            <a:lin ang="0" scaled="1"/>
            <a:tileRect/>
          </a:gradFill>
          <a:ln w="9525">
            <a:noFill/>
            <a:miter lim="800000"/>
            <a:headEnd/>
            <a:tailEnd/>
          </a:ln>
        </p:spPr>
        <p:txBody>
          <a:bodyPr lIns="95855" tIns="47927" rIns="95855" bIns="47927">
            <a:prstTxWarp prst="textNoShape">
              <a:avLst/>
            </a:prstTxWarp>
            <a:spAutoFit/>
          </a:bodyPr>
          <a:lstStyle/>
          <a:p>
            <a:pPr algn="ctr" defTabSz="4535488">
              <a:spcBef>
                <a:spcPct val="50000"/>
              </a:spcBef>
            </a:pPr>
            <a:r>
              <a:rPr lang="pt-BR" sz="3400" b="1" u="sng" dirty="0">
                <a:latin typeface="Lucida Sans" pitchFamily="80" charset="0"/>
              </a:rPr>
              <a:t>ABSTRACT</a:t>
            </a:r>
            <a:endParaRPr lang="en-US" sz="3200" dirty="0">
              <a:solidFill>
                <a:schemeClr val="bg1"/>
              </a:solidFill>
              <a:latin typeface="Lucida Sans" pitchFamily="80" charset="0"/>
            </a:endParaRPr>
          </a:p>
        </p:txBody>
      </p:sp>
      <p:sp>
        <p:nvSpPr>
          <p:cNvPr id="15373" name="Text Box 10"/>
          <p:cNvSpPr txBox="1">
            <a:spLocks noChangeArrowheads="1"/>
          </p:cNvSpPr>
          <p:nvPr/>
        </p:nvSpPr>
        <p:spPr bwMode="auto">
          <a:xfrm>
            <a:off x="1265238" y="12722225"/>
            <a:ext cx="15646400" cy="619125"/>
          </a:xfrm>
          <a:prstGeom prst="rect">
            <a:avLst/>
          </a:prstGeom>
          <a:gradFill flip="none" rotWithShape="1">
            <a:gsLst>
              <a:gs pos="0">
                <a:schemeClr val="accent1">
                  <a:lumMod val="75000"/>
                  <a:shade val="30000"/>
                  <a:satMod val="115000"/>
                </a:schemeClr>
              </a:gs>
              <a:gs pos="50000">
                <a:schemeClr val="accent1">
                  <a:lumMod val="75000"/>
                  <a:shade val="67500"/>
                  <a:satMod val="115000"/>
                </a:schemeClr>
              </a:gs>
              <a:gs pos="100000">
                <a:schemeClr val="accent1">
                  <a:lumMod val="75000"/>
                  <a:shade val="100000"/>
                  <a:satMod val="115000"/>
                </a:schemeClr>
              </a:gs>
            </a:gsLst>
            <a:lin ang="0" scaled="1"/>
            <a:tileRect/>
          </a:gradFill>
          <a:ln w="9525">
            <a:noFill/>
            <a:miter lim="800000"/>
            <a:headEnd/>
            <a:tailEnd/>
          </a:ln>
        </p:spPr>
        <p:txBody>
          <a:bodyPr lIns="95855" tIns="47927" rIns="95855" bIns="47927">
            <a:prstTxWarp prst="textNoShape">
              <a:avLst/>
            </a:prstTxWarp>
            <a:spAutoFit/>
          </a:bodyPr>
          <a:lstStyle/>
          <a:p>
            <a:pPr algn="ctr" defTabSz="4535488">
              <a:spcBef>
                <a:spcPct val="50000"/>
              </a:spcBef>
            </a:pPr>
            <a:r>
              <a:rPr lang="pt-BR" sz="3400" b="1" u="sng">
                <a:solidFill>
                  <a:srgbClr val="000000"/>
                </a:solidFill>
                <a:latin typeface="Lucida Sans" pitchFamily="80" charset="0"/>
              </a:rPr>
              <a:t>INTRODUCTION</a:t>
            </a:r>
            <a:endParaRPr lang="en-US" sz="3200">
              <a:solidFill>
                <a:srgbClr val="000000"/>
              </a:solidFill>
              <a:latin typeface="Lucida Sans" pitchFamily="80" charset="0"/>
            </a:endParaRPr>
          </a:p>
        </p:txBody>
      </p:sp>
      <p:sp>
        <p:nvSpPr>
          <p:cNvPr id="15374" name="Text Box 10"/>
          <p:cNvSpPr txBox="1">
            <a:spLocks noChangeArrowheads="1"/>
          </p:cNvSpPr>
          <p:nvPr/>
        </p:nvSpPr>
        <p:spPr bwMode="auto">
          <a:xfrm>
            <a:off x="34115375" y="14387513"/>
            <a:ext cx="15662275" cy="641350"/>
          </a:xfrm>
          <a:prstGeom prst="rect">
            <a:avLst/>
          </a:prstGeom>
          <a:gradFill flip="none" rotWithShape="1">
            <a:gsLst>
              <a:gs pos="0">
                <a:schemeClr val="accent1">
                  <a:lumMod val="75000"/>
                  <a:shade val="30000"/>
                  <a:satMod val="115000"/>
                </a:schemeClr>
              </a:gs>
              <a:gs pos="50000">
                <a:schemeClr val="accent1">
                  <a:lumMod val="75000"/>
                  <a:shade val="67500"/>
                  <a:satMod val="115000"/>
                </a:schemeClr>
              </a:gs>
              <a:gs pos="100000">
                <a:schemeClr val="accent1">
                  <a:lumMod val="75000"/>
                  <a:shade val="100000"/>
                  <a:satMod val="115000"/>
                </a:schemeClr>
              </a:gs>
            </a:gsLst>
            <a:lin ang="10800000" scaled="1"/>
            <a:tileRect/>
          </a:gradFill>
          <a:ln w="9525">
            <a:noFill/>
            <a:miter lim="800000"/>
            <a:headEnd/>
            <a:tailEnd/>
          </a:ln>
        </p:spPr>
        <p:txBody>
          <a:bodyPr lIns="95855" tIns="47927" rIns="95855" bIns="47927">
            <a:prstTxWarp prst="textNoShape">
              <a:avLst/>
            </a:prstTxWarp>
            <a:spAutoFit/>
          </a:bodyPr>
          <a:lstStyle/>
          <a:p>
            <a:pPr algn="ctr" defTabSz="4535488">
              <a:spcBef>
                <a:spcPct val="50000"/>
              </a:spcBef>
            </a:pPr>
            <a:r>
              <a:rPr lang="pt-BR" sz="3400" b="1" u="sng" dirty="0">
                <a:solidFill>
                  <a:srgbClr val="000000"/>
                </a:solidFill>
                <a:latin typeface="Lucida Sans" pitchFamily="80" charset="0"/>
              </a:rPr>
              <a:t>ACKNOWLEDGEMENTS</a:t>
            </a:r>
            <a:endParaRPr lang="en-US" sz="3200" dirty="0">
              <a:solidFill>
                <a:srgbClr val="000000"/>
              </a:solidFill>
              <a:latin typeface="Lucida Sans" pitchFamily="80" charset="0"/>
            </a:endParaRPr>
          </a:p>
        </p:txBody>
      </p:sp>
      <p:sp>
        <p:nvSpPr>
          <p:cNvPr id="15375" name="Text Box 10"/>
          <p:cNvSpPr txBox="1">
            <a:spLocks noChangeArrowheads="1"/>
          </p:cNvSpPr>
          <p:nvPr/>
        </p:nvSpPr>
        <p:spPr bwMode="auto">
          <a:xfrm>
            <a:off x="34336038" y="21591588"/>
            <a:ext cx="15662275" cy="620712"/>
          </a:xfrm>
          <a:prstGeom prst="rect">
            <a:avLst/>
          </a:prstGeom>
          <a:gradFill flip="none" rotWithShape="1">
            <a:gsLst>
              <a:gs pos="0">
                <a:schemeClr val="accent1">
                  <a:lumMod val="75000"/>
                  <a:shade val="30000"/>
                  <a:satMod val="115000"/>
                </a:schemeClr>
              </a:gs>
              <a:gs pos="50000">
                <a:schemeClr val="accent1">
                  <a:lumMod val="75000"/>
                  <a:shade val="67500"/>
                  <a:satMod val="115000"/>
                </a:schemeClr>
              </a:gs>
              <a:gs pos="100000">
                <a:schemeClr val="accent1">
                  <a:lumMod val="75000"/>
                  <a:shade val="100000"/>
                  <a:satMod val="115000"/>
                </a:schemeClr>
              </a:gs>
            </a:gsLst>
            <a:lin ang="10800000" scaled="1"/>
            <a:tileRect/>
          </a:gradFill>
          <a:ln w="9525">
            <a:noFill/>
            <a:miter lim="800000"/>
            <a:headEnd/>
            <a:tailEnd/>
          </a:ln>
        </p:spPr>
        <p:txBody>
          <a:bodyPr lIns="95855" tIns="47927" rIns="95855" bIns="47927">
            <a:prstTxWarp prst="textNoShape">
              <a:avLst/>
            </a:prstTxWarp>
            <a:spAutoFit/>
          </a:bodyPr>
          <a:lstStyle/>
          <a:p>
            <a:pPr algn="ctr" defTabSz="4535488">
              <a:spcBef>
                <a:spcPct val="50000"/>
              </a:spcBef>
            </a:pPr>
            <a:r>
              <a:rPr lang="pt-BR" sz="3400" b="1" u="sng">
                <a:solidFill>
                  <a:srgbClr val="000000"/>
                </a:solidFill>
                <a:latin typeface="Lucida Sans" pitchFamily="80" charset="0"/>
              </a:rPr>
              <a:t>REFERENCES</a:t>
            </a:r>
            <a:endParaRPr lang="en-US" sz="3200">
              <a:solidFill>
                <a:srgbClr val="000000"/>
              </a:solidFill>
              <a:latin typeface="Lucida Sans" pitchFamily="80" charset="0"/>
            </a:endParaRPr>
          </a:p>
        </p:txBody>
      </p:sp>
      <p:sp>
        <p:nvSpPr>
          <p:cNvPr id="15376" name="Text Box 10"/>
          <p:cNvSpPr txBox="1">
            <a:spLocks noChangeArrowheads="1"/>
          </p:cNvSpPr>
          <p:nvPr/>
        </p:nvSpPr>
        <p:spPr bwMode="auto">
          <a:xfrm>
            <a:off x="34301113" y="22210713"/>
            <a:ext cx="15816262" cy="8955087"/>
          </a:xfrm>
          <a:prstGeom prst="rect">
            <a:avLst/>
          </a:prstGeom>
          <a:noFill/>
          <a:ln w="9525">
            <a:noFill/>
            <a:miter lim="800000"/>
            <a:headEnd/>
            <a:tailEnd/>
          </a:ln>
        </p:spPr>
        <p:txBody>
          <a:bodyPr>
            <a:prstTxWarp prst="textNoShape">
              <a:avLst/>
            </a:prstTxWarp>
            <a:spAutoFit/>
          </a:bodyPr>
          <a:lstStyle/>
          <a:p>
            <a:endParaRPr lang="en-US" sz="2400" b="1">
              <a:latin typeface="Lucida Sans" pitchFamily="80" charset="0"/>
            </a:endParaRPr>
          </a:p>
          <a:p>
            <a:r>
              <a:rPr lang="en-US" sz="2400">
                <a:latin typeface="Lucida Sans" pitchFamily="80" charset="0"/>
              </a:rPr>
              <a:t>Shaye, D. D., Casanova, J., &amp; Llimargas, M. (2008). Modulation of intracellular trafficking regulates cell intercalation in the Drosophila trachea. </a:t>
            </a:r>
            <a:r>
              <a:rPr lang="en-US" sz="2400" i="1">
                <a:latin typeface="Lucida Sans" pitchFamily="80" charset="0"/>
              </a:rPr>
              <a:t>Nat.Cell Biol., 10,</a:t>
            </a:r>
            <a:r>
              <a:rPr lang="en-US" sz="2400">
                <a:latin typeface="Lucida Sans" pitchFamily="80" charset="0"/>
              </a:rPr>
              <a:t> 964-970.</a:t>
            </a:r>
          </a:p>
          <a:p>
            <a:r>
              <a:rPr lang="en-US" sz="2400">
                <a:latin typeface="Lucida Sans" pitchFamily="80" charset="0"/>
              </a:rPr>
              <a:t>Cheng, K. W., Lahad, J. P., Kuo, W. L., Lapuk, A., Yamada, K., Auersperg, N. et al. (2004a). The RAB25 small GTPase determines aggressiveness of ovarian and breast cancers. </a:t>
            </a:r>
            <a:r>
              <a:rPr lang="en-US" sz="2400" i="1">
                <a:latin typeface="Lucida Sans" pitchFamily="80" charset="0"/>
              </a:rPr>
              <a:t>Nat.Med., 10,</a:t>
            </a:r>
            <a:r>
              <a:rPr lang="en-US" sz="2400">
                <a:latin typeface="Lucida Sans" pitchFamily="80" charset="0"/>
              </a:rPr>
              <a:t> 1251-1256</a:t>
            </a:r>
          </a:p>
          <a:p>
            <a:r>
              <a:rPr lang="en-US" sz="2400">
                <a:latin typeface="Lucida Sans" pitchFamily="80" charset="0"/>
              </a:rPr>
              <a:t>Fidler, I. J. (1990). Host and tumour factors in cancer metastasis. </a:t>
            </a:r>
            <a:r>
              <a:rPr lang="en-US" sz="2400" i="1">
                <a:latin typeface="Lucida Sans" pitchFamily="80" charset="0"/>
              </a:rPr>
              <a:t>Eur.J.Clin.Invest, 20,</a:t>
            </a:r>
            <a:r>
              <a:rPr lang="en-US" sz="2400">
                <a:latin typeface="Lucida Sans" pitchFamily="80" charset="0"/>
              </a:rPr>
              <a:t> 481-486.</a:t>
            </a:r>
          </a:p>
          <a:p>
            <a:r>
              <a:rPr lang="en-US" sz="2400">
                <a:latin typeface="Lucida Sans" pitchFamily="80" charset="0"/>
              </a:rPr>
              <a:t>Fukui, K., Tamura, S., Wada, A., Kamada, Y., Igura, T., Kiso, S. et al. (2007). Expression of Rab5a in hepatocellular carcinoma: Possible involvement in epidermal growth factor signaling. </a:t>
            </a:r>
            <a:r>
              <a:rPr lang="en-US" sz="2400" i="1">
                <a:latin typeface="Lucida Sans" pitchFamily="80" charset="0"/>
              </a:rPr>
              <a:t>Hepatol.Res., 37,</a:t>
            </a:r>
            <a:r>
              <a:rPr lang="en-US" sz="2400">
                <a:latin typeface="Lucida Sans" pitchFamily="80" charset="0"/>
              </a:rPr>
              <a:t> 957-965.</a:t>
            </a:r>
          </a:p>
          <a:p>
            <a:r>
              <a:rPr lang="en-US" sz="2400">
                <a:latin typeface="Lucida Sans" pitchFamily="80" charset="0"/>
              </a:rPr>
              <a:t>Janssens, K., Sung, H. H., &amp; Rorth, P. (2010). Direct detection of guidance receptor activity during border cell migration. </a:t>
            </a:r>
            <a:r>
              <a:rPr lang="en-US" sz="2400" i="1">
                <a:latin typeface="Lucida Sans" pitchFamily="80" charset="0"/>
              </a:rPr>
              <a:t>Proc.Natl.Acad.Sci.U.S.A, 107,</a:t>
            </a:r>
            <a:r>
              <a:rPr lang="en-US" sz="2400">
                <a:latin typeface="Lucida Sans" pitchFamily="80" charset="0"/>
              </a:rPr>
              <a:t> 7323-7328.</a:t>
            </a:r>
          </a:p>
          <a:p>
            <a:r>
              <a:rPr lang="en-US" sz="2400">
                <a:latin typeface="Lucida Sans" pitchFamily="80" charset="0"/>
              </a:rPr>
              <a:t>Jekely, G., Sung, H. H., Luque, C. M., &amp; Rorth, P. (2005). Regulators of endocytosis maintain localized receptor tyrosine kinase signaling in guided migration. </a:t>
            </a:r>
            <a:r>
              <a:rPr lang="en-US" sz="2400" i="1">
                <a:latin typeface="Lucida Sans" pitchFamily="80" charset="0"/>
              </a:rPr>
              <a:t>Dev.Cell, 9,</a:t>
            </a:r>
            <a:r>
              <a:rPr lang="en-US" sz="2400">
                <a:latin typeface="Lucida Sans" pitchFamily="80" charset="0"/>
              </a:rPr>
              <a:t> 197-207.</a:t>
            </a:r>
          </a:p>
          <a:p>
            <a:r>
              <a:rPr lang="en-US" sz="2400">
                <a:latin typeface="Lucida Sans" pitchFamily="80" charset="0"/>
              </a:rPr>
              <a:t>Kawauchi, T., Sekine, K., Shikanai, M., Chihama, K., Tomita, K., Kubo, K. et al. (2010). Rab GTPases-dependent endocytic pathways regulate neuronal migration and maturation through N-cadherin trafficking. </a:t>
            </a:r>
            <a:r>
              <a:rPr lang="en-US" sz="2400" i="1">
                <a:latin typeface="Lucida Sans" pitchFamily="80" charset="0"/>
              </a:rPr>
              <a:t>Neuron, 67,</a:t>
            </a:r>
            <a:r>
              <a:rPr lang="en-US" sz="2400">
                <a:latin typeface="Lucida Sans" pitchFamily="80" charset="0"/>
              </a:rPr>
              <a:t> 588-602.</a:t>
            </a:r>
          </a:p>
          <a:p>
            <a:endParaRPr lang="en-US" sz="2400">
              <a:latin typeface="Lucida Sans" pitchFamily="80" charset="0"/>
            </a:endParaRPr>
          </a:p>
          <a:p>
            <a:endParaRPr lang="en-US" sz="2400">
              <a:latin typeface="Lucida Sans" pitchFamily="80" charset="0"/>
            </a:endParaRPr>
          </a:p>
          <a:p>
            <a:endParaRPr lang="en-US" sz="2400">
              <a:latin typeface="Lucida Sans" pitchFamily="80" charset="0"/>
            </a:endParaRPr>
          </a:p>
          <a:p>
            <a:endParaRPr lang="en-US" sz="2400">
              <a:latin typeface="Lucida Sans" pitchFamily="80" charset="0"/>
            </a:endParaRPr>
          </a:p>
          <a:p>
            <a:endParaRPr lang="en-US" sz="2400">
              <a:latin typeface="Lucida Sans" pitchFamily="80" charset="0"/>
            </a:endParaRPr>
          </a:p>
          <a:p>
            <a:pPr algn="just"/>
            <a:endParaRPr lang="en-US" sz="2400">
              <a:latin typeface="Lucida Sans" pitchFamily="80" charset="0"/>
            </a:endParaRPr>
          </a:p>
          <a:p>
            <a:pPr algn="just"/>
            <a:endParaRPr lang="en-US" sz="2400">
              <a:solidFill>
                <a:srgbClr val="FF3300"/>
              </a:solidFill>
              <a:latin typeface="Lucida Sans" pitchFamily="80" charset="0"/>
            </a:endParaRPr>
          </a:p>
          <a:p>
            <a:endParaRPr lang="en-US" sz="2400">
              <a:solidFill>
                <a:srgbClr val="FF3300"/>
              </a:solidFill>
              <a:latin typeface="Lucida Sans" pitchFamily="80" charset="0"/>
            </a:endParaRPr>
          </a:p>
        </p:txBody>
      </p:sp>
      <p:sp>
        <p:nvSpPr>
          <p:cNvPr id="15377" name="Text Box 10"/>
          <p:cNvSpPr txBox="1">
            <a:spLocks noChangeArrowheads="1"/>
          </p:cNvSpPr>
          <p:nvPr/>
        </p:nvSpPr>
        <p:spPr bwMode="auto">
          <a:xfrm>
            <a:off x="34051875" y="5561013"/>
            <a:ext cx="15681325" cy="620712"/>
          </a:xfrm>
          <a:prstGeom prst="rect">
            <a:avLst/>
          </a:prstGeom>
          <a:gradFill flip="none" rotWithShape="1">
            <a:gsLst>
              <a:gs pos="0">
                <a:schemeClr val="accent1">
                  <a:lumMod val="75000"/>
                  <a:shade val="30000"/>
                  <a:satMod val="115000"/>
                </a:schemeClr>
              </a:gs>
              <a:gs pos="50000">
                <a:schemeClr val="accent1">
                  <a:lumMod val="75000"/>
                  <a:shade val="67500"/>
                  <a:satMod val="115000"/>
                </a:schemeClr>
              </a:gs>
              <a:gs pos="100000">
                <a:schemeClr val="accent1">
                  <a:lumMod val="75000"/>
                  <a:shade val="100000"/>
                  <a:satMod val="115000"/>
                </a:schemeClr>
              </a:gs>
            </a:gsLst>
            <a:lin ang="10800000" scaled="1"/>
            <a:tileRect/>
          </a:gradFill>
          <a:ln w="9525">
            <a:noFill/>
            <a:miter lim="800000"/>
            <a:headEnd/>
            <a:tailEnd/>
          </a:ln>
        </p:spPr>
        <p:txBody>
          <a:bodyPr lIns="95855" tIns="47927" rIns="95855" bIns="47927">
            <a:prstTxWarp prst="textNoShape">
              <a:avLst/>
            </a:prstTxWarp>
            <a:spAutoFit/>
          </a:bodyPr>
          <a:lstStyle/>
          <a:p>
            <a:pPr algn="ctr" defTabSz="4535488">
              <a:spcBef>
                <a:spcPct val="50000"/>
              </a:spcBef>
            </a:pPr>
            <a:r>
              <a:rPr lang="pt-BR" sz="3400" b="1" u="sng">
                <a:solidFill>
                  <a:srgbClr val="000000"/>
                </a:solidFill>
                <a:latin typeface="Lucida Sans" pitchFamily="80" charset="0"/>
              </a:rPr>
              <a:t>CONCLUSIONS</a:t>
            </a:r>
            <a:endParaRPr lang="en-US" sz="3200">
              <a:solidFill>
                <a:srgbClr val="000000"/>
              </a:solidFill>
              <a:latin typeface="Lucida Sans" pitchFamily="80" charset="0"/>
            </a:endParaRPr>
          </a:p>
        </p:txBody>
      </p:sp>
      <p:sp>
        <p:nvSpPr>
          <p:cNvPr id="15378" name="Text Box 10"/>
          <p:cNvSpPr txBox="1">
            <a:spLocks noChangeArrowheads="1"/>
          </p:cNvSpPr>
          <p:nvPr/>
        </p:nvSpPr>
        <p:spPr bwMode="auto">
          <a:xfrm>
            <a:off x="17624425" y="5481638"/>
            <a:ext cx="15060613" cy="620712"/>
          </a:xfrm>
          <a:prstGeom prst="rect">
            <a:avLst/>
          </a:prstGeom>
          <a:solidFill>
            <a:srgbClr val="3399FF"/>
          </a:solidFill>
          <a:ln w="9525">
            <a:noFill/>
            <a:miter lim="800000"/>
            <a:headEnd/>
            <a:tailEnd/>
          </a:ln>
        </p:spPr>
        <p:txBody>
          <a:bodyPr wrap="square" lIns="95855" tIns="47927" rIns="95855" bIns="47927">
            <a:prstTxWarp prst="textNoShape">
              <a:avLst/>
            </a:prstTxWarp>
            <a:spAutoFit/>
          </a:bodyPr>
          <a:lstStyle/>
          <a:p>
            <a:pPr algn="ctr" defTabSz="4535488">
              <a:spcBef>
                <a:spcPct val="50000"/>
              </a:spcBef>
            </a:pPr>
            <a:r>
              <a:rPr lang="pt-BR" sz="3400" b="1" u="sng">
                <a:solidFill>
                  <a:srgbClr val="000000"/>
                </a:solidFill>
                <a:latin typeface="Lucida Sans" pitchFamily="80" charset="0"/>
              </a:rPr>
              <a:t>RESULTS</a:t>
            </a:r>
            <a:endParaRPr lang="en-US" sz="3200">
              <a:solidFill>
                <a:srgbClr val="000000"/>
              </a:solidFill>
              <a:latin typeface="Lucida Sans" pitchFamily="80" charset="0"/>
            </a:endParaRPr>
          </a:p>
        </p:txBody>
      </p:sp>
      <p:sp>
        <p:nvSpPr>
          <p:cNvPr id="15379" name="Text Box 19"/>
          <p:cNvSpPr txBox="1">
            <a:spLocks noChangeArrowheads="1"/>
          </p:cNvSpPr>
          <p:nvPr/>
        </p:nvSpPr>
        <p:spPr bwMode="auto">
          <a:xfrm>
            <a:off x="27847925" y="12499975"/>
            <a:ext cx="4902200" cy="6370638"/>
          </a:xfrm>
          <a:prstGeom prst="rect">
            <a:avLst/>
          </a:prstGeom>
          <a:noFill/>
          <a:ln w="9525">
            <a:noFill/>
            <a:miter lim="800000"/>
            <a:headEnd/>
            <a:tailEnd/>
          </a:ln>
        </p:spPr>
        <p:txBody>
          <a:bodyPr>
            <a:prstTxWarp prst="textNoShape">
              <a:avLst/>
            </a:prstTxWarp>
            <a:spAutoFit/>
          </a:bodyPr>
          <a:lstStyle/>
          <a:p>
            <a:pPr algn="just" defTabSz="4702175" eaLnBrk="0" hangingPunct="0"/>
            <a:r>
              <a:rPr lang="en-US" sz="2400" b="1" dirty="0">
                <a:latin typeface="Lucida Sans" pitchFamily="80" charset="0"/>
              </a:rPr>
              <a:t>Figure 2. </a:t>
            </a:r>
            <a:r>
              <a:rPr lang="en-US" sz="2400" b="1" dirty="0"/>
              <a:t>IGFI mediates cell invasion and migration in MCF7 cells via Rab5 activation</a:t>
            </a:r>
            <a:r>
              <a:rPr lang="en-US" sz="2400" dirty="0">
                <a:latin typeface="Lucida Sans" pitchFamily="80" charset="0"/>
              </a:rPr>
              <a:t>. Cells were plated in a </a:t>
            </a:r>
            <a:r>
              <a:rPr lang="en-US" sz="2400" dirty="0" err="1">
                <a:latin typeface="Lucida Sans" pitchFamily="80" charset="0"/>
              </a:rPr>
              <a:t>boyden</a:t>
            </a:r>
            <a:r>
              <a:rPr lang="en-US" sz="2400" dirty="0">
                <a:latin typeface="Lucida Sans" pitchFamily="80" charset="0"/>
              </a:rPr>
              <a:t> chamber with or without basement extract membrane . Treatment groups were IGFI or vehicle control and cells were incubate a 37oC for 16h. Crystal violet staining was performed and the dye extracted and the OD measuring using a plate reader at 595nm. Cell migration and invasion absorbance reading were expressed as relative  percentage OD to control.</a:t>
            </a:r>
          </a:p>
        </p:txBody>
      </p:sp>
      <p:sp>
        <p:nvSpPr>
          <p:cNvPr id="15380" name="Text Box 47"/>
          <p:cNvSpPr txBox="1">
            <a:spLocks noChangeArrowheads="1"/>
          </p:cNvSpPr>
          <p:nvPr/>
        </p:nvSpPr>
        <p:spPr bwMode="auto">
          <a:xfrm>
            <a:off x="17624425" y="26206450"/>
            <a:ext cx="6388100" cy="4524375"/>
          </a:xfrm>
          <a:prstGeom prst="rect">
            <a:avLst/>
          </a:prstGeom>
          <a:noFill/>
          <a:ln w="9525">
            <a:noFill/>
            <a:miter lim="800000"/>
            <a:headEnd/>
            <a:tailEnd/>
          </a:ln>
        </p:spPr>
        <p:txBody>
          <a:bodyPr>
            <a:prstTxWarp prst="textNoShape">
              <a:avLst/>
            </a:prstTxWarp>
            <a:spAutoFit/>
          </a:bodyPr>
          <a:lstStyle/>
          <a:p>
            <a:pPr algn="just" defTabSz="4702175" eaLnBrk="0" hangingPunct="0"/>
            <a:r>
              <a:rPr lang="en-US" sz="2300" b="1">
                <a:latin typeface="Lucida Sans" pitchFamily="80" charset="0"/>
              </a:rPr>
              <a:t>Figure 4. </a:t>
            </a:r>
            <a:r>
              <a:rPr lang="en-US" sz="2400" b="1">
                <a:latin typeface="Arial " charset="0"/>
              </a:rPr>
              <a:t>IGFI mediates Rab5 protein expression in breast cancer cells. </a:t>
            </a:r>
            <a:r>
              <a:rPr lang="en-US" sz="2400"/>
              <a:t>Cells expressing Rab5: wild type were incubated in the absence or presence of IGFI. After incubation, active or GTP-bound form of Rab5 was precipitated with GST-EEA1 domain at 4°C while rocking for 1 hr. After incubation, the beads were washed three times using the lysis buffer. The pull-downs were subjected to SDS-PAGE and analyzed by immunoblotting using an anti-Rab5 antibody</a:t>
            </a:r>
            <a:endParaRPr lang="en-US" sz="2300">
              <a:latin typeface="Lucida Sans" pitchFamily="80" charset="0"/>
            </a:endParaRPr>
          </a:p>
        </p:txBody>
      </p:sp>
      <p:graphicFrame>
        <p:nvGraphicFramePr>
          <p:cNvPr id="129" name="Chart 128"/>
          <p:cNvGraphicFramePr>
            <a:graphicFrameLocks/>
          </p:cNvGraphicFramePr>
          <p:nvPr>
            <p:extLst>
              <p:ext uri="{D42A27DB-BD31-4B8C-83A1-F6EECF244321}">
                <p14:modId xmlns:p14="http://schemas.microsoft.com/office/powerpoint/2010/main" val="3449109654"/>
              </p:ext>
            </p:extLst>
          </p:nvPr>
        </p:nvGraphicFramePr>
        <p:xfrm>
          <a:off x="24549803" y="20636875"/>
          <a:ext cx="6944532" cy="4695071"/>
        </p:xfrm>
        <a:graphic>
          <a:graphicData uri="http://schemas.openxmlformats.org/drawingml/2006/chart">
            <c:chart xmlns:c="http://schemas.openxmlformats.org/drawingml/2006/chart" xmlns:r="http://schemas.openxmlformats.org/officeDocument/2006/relationships" r:id="rId6"/>
          </a:graphicData>
        </a:graphic>
      </p:graphicFrame>
      <p:sp>
        <p:nvSpPr>
          <p:cNvPr id="15384" name="Text Box 47"/>
          <p:cNvSpPr txBox="1">
            <a:spLocks noChangeArrowheads="1"/>
          </p:cNvSpPr>
          <p:nvPr/>
        </p:nvSpPr>
        <p:spPr bwMode="auto">
          <a:xfrm>
            <a:off x="17624425" y="20402550"/>
            <a:ext cx="6388100" cy="3743325"/>
          </a:xfrm>
          <a:prstGeom prst="rect">
            <a:avLst/>
          </a:prstGeom>
          <a:noFill/>
          <a:ln w="9525">
            <a:noFill/>
            <a:miter lim="800000"/>
            <a:headEnd/>
            <a:tailEnd/>
          </a:ln>
        </p:spPr>
        <p:txBody>
          <a:bodyPr>
            <a:prstTxWarp prst="textNoShape">
              <a:avLst/>
            </a:prstTxWarp>
            <a:spAutoFit/>
          </a:bodyPr>
          <a:lstStyle/>
          <a:p>
            <a:pPr algn="just" defTabSz="4702175" eaLnBrk="0" hangingPunct="0"/>
            <a:r>
              <a:rPr lang="en-US" sz="2400" b="1" dirty="0">
                <a:latin typeface="Lucida Sans" pitchFamily="80" charset="0"/>
              </a:rPr>
              <a:t>Figure 3. Rab5 promotes  </a:t>
            </a:r>
            <a:r>
              <a:rPr lang="en-US" sz="2400" b="1" dirty="0" err="1">
                <a:latin typeface="Lucida Sans" pitchFamily="80" charset="0"/>
              </a:rPr>
              <a:t>tumorigenesis</a:t>
            </a:r>
            <a:r>
              <a:rPr lang="en-US" sz="2400" b="1" dirty="0">
                <a:latin typeface="Lucida Sans" pitchFamily="80" charset="0"/>
              </a:rPr>
              <a:t> in breast cancer cells. </a:t>
            </a:r>
            <a:r>
              <a:rPr lang="en-US" sz="2400" dirty="0">
                <a:latin typeface="Lucida Sans" pitchFamily="80" charset="0"/>
              </a:rPr>
              <a:t>Breast cancer cells were suspended in an </a:t>
            </a:r>
            <a:r>
              <a:rPr lang="en-US" sz="2400" dirty="0" err="1">
                <a:latin typeface="Lucida Sans" pitchFamily="80" charset="0"/>
              </a:rPr>
              <a:t>agarose</a:t>
            </a:r>
            <a:r>
              <a:rPr lang="en-US" sz="2400" dirty="0">
                <a:latin typeface="Lucida Sans" pitchFamily="80" charset="0"/>
              </a:rPr>
              <a:t> matrix  in the absence or presence of the growth factor for  several days. Cells were fed </a:t>
            </a:r>
            <a:r>
              <a:rPr lang="en-US" sz="2400" dirty="0" err="1">
                <a:latin typeface="Lucida Sans" pitchFamily="80" charset="0"/>
              </a:rPr>
              <a:t>aprproximately</a:t>
            </a:r>
            <a:r>
              <a:rPr lang="en-US" sz="2400" dirty="0">
                <a:latin typeface="Lucida Sans" pitchFamily="80" charset="0"/>
              </a:rPr>
              <a:t> every 2-3 days and pictures were  acquired using a confocal </a:t>
            </a:r>
            <a:r>
              <a:rPr lang="en-US" sz="2400" dirty="0" err="1">
                <a:latin typeface="Lucida Sans" pitchFamily="80" charset="0"/>
              </a:rPr>
              <a:t>microcope</a:t>
            </a:r>
            <a:r>
              <a:rPr lang="en-US" sz="2400" dirty="0">
                <a:latin typeface="Lucida Sans" pitchFamily="80" charset="0"/>
              </a:rPr>
              <a:t>. Colonies were counted  using 4 random fields of view.</a:t>
            </a:r>
          </a:p>
        </p:txBody>
      </p:sp>
      <p:sp>
        <p:nvSpPr>
          <p:cNvPr id="15385" name="TextBox 137"/>
          <p:cNvSpPr txBox="1">
            <a:spLocks noChangeArrowheads="1"/>
          </p:cNvSpPr>
          <p:nvPr/>
        </p:nvSpPr>
        <p:spPr bwMode="auto">
          <a:xfrm>
            <a:off x="18949988" y="20432713"/>
            <a:ext cx="184150" cy="1522412"/>
          </a:xfrm>
          <a:prstGeom prst="rect">
            <a:avLst/>
          </a:prstGeom>
          <a:noFill/>
          <a:ln w="9525">
            <a:noFill/>
            <a:miter lim="800000"/>
            <a:headEnd/>
            <a:tailEnd/>
          </a:ln>
        </p:spPr>
        <p:txBody>
          <a:bodyPr wrap="none">
            <a:prstTxWarp prst="textNoShape">
              <a:avLst/>
            </a:prstTxWarp>
            <a:spAutoFit/>
          </a:bodyPr>
          <a:lstStyle/>
          <a:p>
            <a:endParaRPr lang="en-US"/>
          </a:p>
        </p:txBody>
      </p:sp>
      <p:graphicFrame>
        <p:nvGraphicFramePr>
          <p:cNvPr id="15386" name="Chart 46"/>
          <p:cNvGraphicFramePr>
            <a:graphicFrameLocks/>
          </p:cNvGraphicFramePr>
          <p:nvPr>
            <p:extLst>
              <p:ext uri="{D42A27DB-BD31-4B8C-83A1-F6EECF244321}">
                <p14:modId xmlns:p14="http://schemas.microsoft.com/office/powerpoint/2010/main" val="2974916193"/>
              </p:ext>
            </p:extLst>
          </p:nvPr>
        </p:nvGraphicFramePr>
        <p:xfrm>
          <a:off x="17624425" y="6335713"/>
          <a:ext cx="6772275" cy="5329237"/>
        </p:xfrm>
        <a:graphic>
          <a:graphicData uri="http://schemas.openxmlformats.org/presentationml/2006/ole">
            <mc:AlternateContent xmlns:mc="http://schemas.openxmlformats.org/markup-compatibility/2006">
              <mc:Choice xmlns:v="urn:schemas-microsoft-com:vml" Requires="v">
                <p:oleObj spid="_x0000_s15409" r:id="rId7" imgW="6211311" imgH="5333559" progId="Excel.Chart.8">
                  <p:embed/>
                </p:oleObj>
              </mc:Choice>
              <mc:Fallback>
                <p:oleObj r:id="rId7" imgW="6211311" imgH="5333559" progId="Excel.Chart.8">
                  <p:embed/>
                  <p:pic>
                    <p:nvPicPr>
                      <p:cNvPr id="0" name="Chart 46"/>
                      <p:cNvPicPr>
                        <a:picLocks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7624425" y="6335713"/>
                        <a:ext cx="6772275" cy="5329237"/>
                      </a:xfrm>
                      <a:prstGeom prst="rect">
                        <a:avLst/>
                      </a:prstGeom>
                      <a:solidFill>
                        <a:schemeClr val="accent3">
                          <a:lumMod val="95000"/>
                        </a:schemeClr>
                      </a:solidFill>
                    </p:spPr>
                  </p:pic>
                </p:oleObj>
              </mc:Fallback>
            </mc:AlternateContent>
          </a:graphicData>
        </a:graphic>
      </p:graphicFrame>
      <p:grpSp>
        <p:nvGrpSpPr>
          <p:cNvPr id="15387" name="Group 47"/>
          <p:cNvGrpSpPr>
            <a:grpSpLocks/>
          </p:cNvGrpSpPr>
          <p:nvPr/>
        </p:nvGrpSpPr>
        <p:grpSpPr bwMode="auto">
          <a:xfrm>
            <a:off x="17624425" y="12499975"/>
            <a:ext cx="10125075" cy="7159624"/>
            <a:chOff x="76232" y="176122"/>
            <a:chExt cx="9143409" cy="4225073"/>
          </a:xfrm>
        </p:grpSpPr>
        <p:graphicFrame>
          <p:nvGraphicFramePr>
            <p:cNvPr id="2" name="Chart 48"/>
            <p:cNvGraphicFramePr>
              <a:graphicFrameLocks/>
            </p:cNvGraphicFramePr>
            <p:nvPr>
              <p:extLst>
                <p:ext uri="{D42A27DB-BD31-4B8C-83A1-F6EECF244321}">
                  <p14:modId xmlns:p14="http://schemas.microsoft.com/office/powerpoint/2010/main" val="272527943"/>
                </p:ext>
              </p:extLst>
            </p:nvPr>
          </p:nvGraphicFramePr>
          <p:xfrm>
            <a:off x="76232" y="176155"/>
            <a:ext cx="4571936" cy="4220618"/>
          </p:xfrm>
          <a:graphic>
            <a:graphicData uri="http://schemas.openxmlformats.org/drawingml/2006/chart">
              <c:chart xmlns:c="http://schemas.openxmlformats.org/drawingml/2006/chart" xmlns:r="http://schemas.openxmlformats.org/officeDocument/2006/relationships" r:id="rId9"/>
            </a:graphicData>
          </a:graphic>
        </p:graphicFrame>
        <p:graphicFrame>
          <p:nvGraphicFramePr>
            <p:cNvPr id="3" name="Chart 49"/>
            <p:cNvGraphicFramePr>
              <a:graphicFrameLocks/>
            </p:cNvGraphicFramePr>
            <p:nvPr>
              <p:extLst>
                <p:ext uri="{D42A27DB-BD31-4B8C-83A1-F6EECF244321}">
                  <p14:modId xmlns:p14="http://schemas.microsoft.com/office/powerpoint/2010/main" val="2780740349"/>
                </p:ext>
              </p:extLst>
            </p:nvPr>
          </p:nvGraphicFramePr>
          <p:xfrm>
            <a:off x="4644737" y="176122"/>
            <a:ext cx="4574904" cy="4225073"/>
          </p:xfrm>
          <a:graphic>
            <a:graphicData uri="http://schemas.openxmlformats.org/drawingml/2006/chart">
              <c:chart xmlns:c="http://schemas.openxmlformats.org/drawingml/2006/chart" xmlns:r="http://schemas.openxmlformats.org/officeDocument/2006/relationships" r:id="rId10"/>
            </a:graphicData>
          </a:graphic>
        </p:graphicFrame>
        <p:sp>
          <p:nvSpPr>
            <p:cNvPr id="51" name="TextBox 4"/>
            <p:cNvSpPr txBox="1"/>
            <p:nvPr/>
          </p:nvSpPr>
          <p:spPr>
            <a:xfrm>
              <a:off x="7217640" y="672638"/>
              <a:ext cx="851547" cy="1085778"/>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a:prstTxWarp prst="textNoShape">
                <a:avLst/>
              </a:prstTxWarp>
            </a:bodyPr>
            <a:lstStyle/>
            <a:p>
              <a:pPr algn="ctr"/>
              <a:r>
                <a:rPr lang="en-US" sz="1100" u="sng" dirty="0">
                  <a:solidFill>
                    <a:srgbClr val="000000"/>
                  </a:solidFill>
                  <a:ea typeface="ＭＳ Ｐゴシック" pitchFamily="80" charset="-128"/>
                  <a:cs typeface="ＭＳ Ｐゴシック" pitchFamily="80" charset="-128"/>
                </a:rPr>
                <a:t>++</a:t>
              </a:r>
            </a:p>
            <a:p>
              <a:pPr algn="ctr"/>
              <a:r>
                <a:rPr lang="en-US" sz="1100" u="sng" dirty="0">
                  <a:solidFill>
                    <a:srgbClr val="000000"/>
                  </a:solidFill>
                  <a:ea typeface="ＭＳ Ｐゴシック" pitchFamily="80" charset="-128"/>
                  <a:cs typeface="ＭＳ Ｐゴシック" pitchFamily="80" charset="-128"/>
                </a:rPr>
                <a:t>**</a:t>
              </a:r>
            </a:p>
            <a:p>
              <a:pPr algn="ctr"/>
              <a:endParaRPr lang="en-US" sz="1100" u="sng" dirty="0">
                <a:solidFill>
                  <a:srgbClr val="000000"/>
                </a:solidFill>
                <a:ea typeface="ＭＳ Ｐゴシック" pitchFamily="80" charset="-128"/>
                <a:cs typeface="ＭＳ Ｐゴシック" pitchFamily="80" charset="-128"/>
              </a:endParaRPr>
            </a:p>
          </p:txBody>
        </p:sp>
        <p:sp>
          <p:nvSpPr>
            <p:cNvPr id="52" name="TextBox 5"/>
            <p:cNvSpPr txBox="1"/>
            <p:nvPr/>
          </p:nvSpPr>
          <p:spPr>
            <a:xfrm>
              <a:off x="6483528" y="2748885"/>
              <a:ext cx="392917" cy="342877"/>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a:prstTxWarp prst="textNoShape">
                <a:avLst/>
              </a:prstTxWarp>
            </a:bodyPr>
            <a:lstStyle/>
            <a:p>
              <a:pPr algn="ctr"/>
              <a:r>
                <a:rPr lang="en-US" sz="1100" u="sng">
                  <a:solidFill>
                    <a:srgbClr val="000000"/>
                  </a:solidFill>
                  <a:ea typeface="ＭＳ Ｐゴシック" pitchFamily="80" charset="-128"/>
                  <a:cs typeface="ＭＳ Ｐゴシック" pitchFamily="80" charset="-128"/>
                </a:rPr>
                <a:t>+</a:t>
              </a:r>
            </a:p>
          </p:txBody>
        </p:sp>
      </p:grpSp>
      <p:sp>
        <p:nvSpPr>
          <p:cNvPr id="15388" name="TextBox 1"/>
          <p:cNvSpPr txBox="1">
            <a:spLocks noChangeArrowheads="1"/>
          </p:cNvSpPr>
          <p:nvPr/>
        </p:nvSpPr>
        <p:spPr bwMode="auto">
          <a:xfrm>
            <a:off x="17853025" y="12209229"/>
            <a:ext cx="1844675" cy="306387"/>
          </a:xfrm>
          <a:prstGeom prst="rect">
            <a:avLst/>
          </a:prstGeom>
          <a:noFill/>
          <a:ln w="9525">
            <a:noFill/>
            <a:miter lim="800000"/>
            <a:headEnd/>
            <a:tailEnd/>
          </a:ln>
        </p:spPr>
        <p:txBody>
          <a:bodyPr>
            <a:prstTxWarp prst="textNoShape">
              <a:avLst/>
            </a:prstTxWarp>
            <a:spAutoFit/>
          </a:bodyPr>
          <a:lstStyle/>
          <a:p>
            <a:r>
              <a:rPr lang="en-US" sz="1400" b="1" dirty="0">
                <a:latin typeface="Lucida Sans" pitchFamily="80" charset="0"/>
              </a:rPr>
              <a:t>Figure 2a.</a:t>
            </a:r>
          </a:p>
        </p:txBody>
      </p:sp>
      <p:sp>
        <p:nvSpPr>
          <p:cNvPr id="15389" name="TextBox 53"/>
          <p:cNvSpPr txBox="1">
            <a:spLocks noChangeArrowheads="1"/>
          </p:cNvSpPr>
          <p:nvPr/>
        </p:nvSpPr>
        <p:spPr bwMode="auto">
          <a:xfrm>
            <a:off x="22702839" y="12192000"/>
            <a:ext cx="1844675" cy="307975"/>
          </a:xfrm>
          <a:prstGeom prst="rect">
            <a:avLst/>
          </a:prstGeom>
          <a:noFill/>
          <a:ln w="9525">
            <a:noFill/>
            <a:miter lim="800000"/>
            <a:headEnd/>
            <a:tailEnd/>
          </a:ln>
        </p:spPr>
        <p:txBody>
          <a:bodyPr>
            <a:prstTxWarp prst="textNoShape">
              <a:avLst/>
            </a:prstTxWarp>
            <a:spAutoFit/>
          </a:bodyPr>
          <a:lstStyle/>
          <a:p>
            <a:r>
              <a:rPr lang="en-US" sz="1400" b="1" dirty="0">
                <a:latin typeface="Lucida Sans" pitchFamily="80" charset="0"/>
              </a:rPr>
              <a:t>Figure 2b.</a:t>
            </a:r>
          </a:p>
        </p:txBody>
      </p:sp>
      <p:sp>
        <p:nvSpPr>
          <p:cNvPr id="15390" name="TextBox 54"/>
          <p:cNvSpPr txBox="1">
            <a:spLocks noChangeArrowheads="1"/>
          </p:cNvSpPr>
          <p:nvPr/>
        </p:nvSpPr>
        <p:spPr bwMode="auto">
          <a:xfrm>
            <a:off x="18008600" y="6102350"/>
            <a:ext cx="1843088" cy="307975"/>
          </a:xfrm>
          <a:prstGeom prst="rect">
            <a:avLst/>
          </a:prstGeom>
          <a:noFill/>
          <a:ln w="9525">
            <a:noFill/>
            <a:miter lim="800000"/>
            <a:headEnd/>
            <a:tailEnd/>
          </a:ln>
        </p:spPr>
        <p:txBody>
          <a:bodyPr>
            <a:prstTxWarp prst="textNoShape">
              <a:avLst/>
            </a:prstTxWarp>
            <a:spAutoFit/>
          </a:bodyPr>
          <a:lstStyle/>
          <a:p>
            <a:r>
              <a:rPr lang="en-US" sz="1400" b="1">
                <a:latin typeface="Lucida Sans" pitchFamily="80" charset="0"/>
              </a:rPr>
              <a:t>Figure 1.</a:t>
            </a:r>
          </a:p>
        </p:txBody>
      </p:sp>
      <p:sp>
        <p:nvSpPr>
          <p:cNvPr id="15392" name="TextBox 56"/>
          <p:cNvSpPr txBox="1">
            <a:spLocks noChangeArrowheads="1"/>
          </p:cNvSpPr>
          <p:nvPr/>
        </p:nvSpPr>
        <p:spPr bwMode="auto">
          <a:xfrm>
            <a:off x="24775301" y="20278725"/>
            <a:ext cx="1843088" cy="307975"/>
          </a:xfrm>
          <a:prstGeom prst="rect">
            <a:avLst/>
          </a:prstGeom>
          <a:noFill/>
          <a:ln w="9525">
            <a:noFill/>
            <a:miter lim="800000"/>
            <a:headEnd/>
            <a:tailEnd/>
          </a:ln>
        </p:spPr>
        <p:txBody>
          <a:bodyPr>
            <a:prstTxWarp prst="textNoShape">
              <a:avLst/>
            </a:prstTxWarp>
            <a:spAutoFit/>
          </a:bodyPr>
          <a:lstStyle/>
          <a:p>
            <a:r>
              <a:rPr lang="en-US" sz="1400" b="1" dirty="0">
                <a:latin typeface="Lucida Sans" pitchFamily="80" charset="0"/>
              </a:rPr>
              <a:t>Figure </a:t>
            </a:r>
            <a:r>
              <a:rPr lang="en-US" sz="1400" b="1" dirty="0" smtClean="0">
                <a:latin typeface="Lucida Sans" pitchFamily="80" charset="0"/>
              </a:rPr>
              <a:t>3.</a:t>
            </a:r>
            <a:endParaRPr lang="en-US" sz="1400" b="1" dirty="0">
              <a:latin typeface="Lucida Sans" pitchFamily="80" charset="0"/>
            </a:endParaRPr>
          </a:p>
        </p:txBody>
      </p:sp>
      <p:grpSp>
        <p:nvGrpSpPr>
          <p:cNvPr id="5" name="Group 4"/>
          <p:cNvGrpSpPr/>
          <p:nvPr/>
        </p:nvGrpSpPr>
        <p:grpSpPr>
          <a:xfrm>
            <a:off x="24600603" y="26257250"/>
            <a:ext cx="6915150" cy="3803650"/>
            <a:chOff x="24600603" y="26257250"/>
            <a:chExt cx="6915150" cy="3803650"/>
          </a:xfrm>
        </p:grpSpPr>
        <p:graphicFrame>
          <p:nvGraphicFramePr>
            <p:cNvPr id="4" name="Chart 57"/>
            <p:cNvGraphicFramePr>
              <a:graphicFrameLocks/>
            </p:cNvGraphicFramePr>
            <p:nvPr>
              <p:extLst>
                <p:ext uri="{D42A27DB-BD31-4B8C-83A1-F6EECF244321}">
                  <p14:modId xmlns:p14="http://schemas.microsoft.com/office/powerpoint/2010/main" val="3286576669"/>
                </p:ext>
              </p:extLst>
            </p:nvPr>
          </p:nvGraphicFramePr>
          <p:xfrm>
            <a:off x="24600603" y="26257250"/>
            <a:ext cx="6915150" cy="3803650"/>
          </p:xfrm>
          <a:graphic>
            <a:graphicData uri="http://schemas.openxmlformats.org/drawingml/2006/chart">
              <c:chart xmlns:c="http://schemas.openxmlformats.org/drawingml/2006/chart" xmlns:r="http://schemas.openxmlformats.org/officeDocument/2006/relationships" r:id="rId11"/>
            </a:graphicData>
          </a:graphic>
        </p:graphicFrame>
        <p:grpSp>
          <p:nvGrpSpPr>
            <p:cNvPr id="15414" name="Group 129"/>
            <p:cNvGrpSpPr>
              <a:grpSpLocks/>
            </p:cNvGrpSpPr>
            <p:nvPr/>
          </p:nvGrpSpPr>
          <p:grpSpPr bwMode="auto">
            <a:xfrm>
              <a:off x="25872800" y="26697858"/>
              <a:ext cx="2866507" cy="973172"/>
              <a:chOff x="4661340" y="3489551"/>
              <a:chExt cx="3471511" cy="1689825"/>
            </a:xfrm>
          </p:grpSpPr>
          <p:pic>
            <p:nvPicPr>
              <p:cNvPr id="131" name="Picture 2"/>
              <p:cNvPicPr>
                <a:picLocks noChangeAspect="1" noChangeArrowheads="1"/>
              </p:cNvPicPr>
              <p:nvPr/>
            </p:nvPicPr>
            <p:blipFill>
              <a:blip r:embed="rId12">
                <a:lum bright="30000" contrast="30000"/>
                <a:grayscl/>
              </a:blip>
              <a:srcRect t="28479" r="53761" b="21739"/>
              <a:stretch>
                <a:fillRect/>
              </a:stretch>
            </p:blipFill>
            <p:spPr bwMode="auto">
              <a:xfrm>
                <a:off x="5941134" y="3890370"/>
                <a:ext cx="2159029" cy="572885"/>
              </a:xfrm>
              <a:prstGeom prst="rect">
                <a:avLst/>
              </a:prstGeom>
              <a:noFill/>
              <a:ln w="9525">
                <a:solidFill>
                  <a:schemeClr val="tx1">
                    <a:lumMod val="75000"/>
                    <a:lumOff val="25000"/>
                  </a:schemeClr>
                </a:solidFill>
                <a:miter lim="800000"/>
                <a:headEnd/>
                <a:tailEnd/>
              </a:ln>
            </p:spPr>
          </p:pic>
          <p:pic>
            <p:nvPicPr>
              <p:cNvPr id="133" name="Picture 3"/>
              <p:cNvPicPr>
                <a:picLocks noChangeAspect="1" noChangeArrowheads="1"/>
              </p:cNvPicPr>
              <p:nvPr/>
            </p:nvPicPr>
            <p:blipFill>
              <a:blip r:embed="rId13">
                <a:lum bright="30000" contrast="20000"/>
                <a:grayscl/>
              </a:blip>
              <a:srcRect t="25130" r="47277" b="21739"/>
              <a:stretch>
                <a:fillRect/>
              </a:stretch>
            </p:blipFill>
            <p:spPr bwMode="auto">
              <a:xfrm>
                <a:off x="5941133" y="4496057"/>
                <a:ext cx="2159030" cy="683319"/>
              </a:xfrm>
              <a:prstGeom prst="rect">
                <a:avLst/>
              </a:prstGeom>
              <a:noFill/>
              <a:ln w="9525">
                <a:solidFill>
                  <a:schemeClr val="tx1">
                    <a:lumMod val="85000"/>
                    <a:lumOff val="15000"/>
                  </a:schemeClr>
                </a:solidFill>
                <a:miter lim="800000"/>
                <a:headEnd/>
                <a:tailEnd/>
              </a:ln>
            </p:spPr>
          </p:pic>
          <p:sp>
            <p:nvSpPr>
              <p:cNvPr id="15417" name="TextBox 133"/>
              <p:cNvSpPr txBox="1">
                <a:spLocks noChangeArrowheads="1"/>
              </p:cNvSpPr>
              <p:nvPr/>
            </p:nvSpPr>
            <p:spPr bwMode="auto">
              <a:xfrm>
                <a:off x="5149019" y="3489551"/>
                <a:ext cx="2983832" cy="400819"/>
              </a:xfrm>
              <a:prstGeom prst="rect">
                <a:avLst/>
              </a:prstGeom>
              <a:noFill/>
              <a:ln w="9525">
                <a:noFill/>
                <a:miter lim="800000"/>
                <a:headEnd/>
                <a:tailEnd/>
              </a:ln>
            </p:spPr>
            <p:txBody>
              <a:bodyPr wrap="square">
                <a:prstTxWarp prst="textNoShape">
                  <a:avLst/>
                </a:prstTxWarp>
                <a:spAutoFit/>
              </a:bodyPr>
              <a:lstStyle/>
              <a:p>
                <a:pPr algn="ctr"/>
                <a:r>
                  <a:rPr lang="en-US" sz="900" b="1" dirty="0"/>
                  <a:t>CTRL                IGFI</a:t>
                </a:r>
              </a:p>
            </p:txBody>
          </p:sp>
          <p:sp>
            <p:nvSpPr>
              <p:cNvPr id="135" name="TextBox 134"/>
              <p:cNvSpPr txBox="1"/>
              <p:nvPr/>
            </p:nvSpPr>
            <p:spPr>
              <a:xfrm>
                <a:off x="4803610" y="4110651"/>
                <a:ext cx="2133409" cy="587868"/>
              </a:xfrm>
              <a:prstGeom prst="rect">
                <a:avLst/>
              </a:prstGeom>
              <a:noFill/>
            </p:spPr>
            <p:txBody>
              <a:bodyPr>
                <a:spAutoFit/>
              </a:bodyPr>
              <a:lstStyle/>
              <a:p>
                <a:pPr>
                  <a:defRPr/>
                </a:pPr>
                <a:r>
                  <a:rPr lang="en-US" sz="800" dirty="0" err="1">
                    <a:latin typeface="Arial" pitchFamily="34" charset="0"/>
                    <a:ea typeface="ＭＳ Ｐゴシック" pitchFamily="34" charset="-128"/>
                    <a:cs typeface="+mn-cs"/>
                  </a:rPr>
                  <a:t>Pulldown</a:t>
                </a:r>
                <a:endParaRPr lang="en-US" sz="800" dirty="0">
                  <a:latin typeface="Arial" pitchFamily="34" charset="0"/>
                  <a:ea typeface="ＭＳ Ｐゴシック" pitchFamily="34" charset="-128"/>
                  <a:cs typeface="+mn-cs"/>
                </a:endParaRPr>
              </a:p>
              <a:p>
                <a:pPr>
                  <a:defRPr/>
                </a:pPr>
                <a:r>
                  <a:rPr lang="en-US" sz="800" dirty="0">
                    <a:latin typeface="Arial" pitchFamily="34" charset="0"/>
                    <a:ea typeface="ＭＳ Ｐゴシック" pitchFamily="34" charset="-128"/>
                    <a:cs typeface="+mn-cs"/>
                  </a:rPr>
                  <a:t> MCF7:  Rab5 WT</a:t>
                </a:r>
              </a:p>
            </p:txBody>
          </p:sp>
          <p:sp>
            <p:nvSpPr>
              <p:cNvPr id="15419" name="TextBox 135"/>
              <p:cNvSpPr txBox="1">
                <a:spLocks noChangeArrowheads="1"/>
              </p:cNvSpPr>
              <p:nvPr/>
            </p:nvSpPr>
            <p:spPr bwMode="auto">
              <a:xfrm>
                <a:off x="4661340" y="4650667"/>
                <a:ext cx="2133409" cy="374099"/>
              </a:xfrm>
              <a:prstGeom prst="rect">
                <a:avLst/>
              </a:prstGeom>
              <a:noFill/>
              <a:ln w="9525">
                <a:noFill/>
                <a:miter lim="800000"/>
                <a:headEnd/>
                <a:tailEnd/>
              </a:ln>
            </p:spPr>
            <p:txBody>
              <a:bodyPr>
                <a:prstTxWarp prst="textNoShape">
                  <a:avLst/>
                </a:prstTxWarp>
                <a:spAutoFit/>
              </a:bodyPr>
              <a:lstStyle/>
              <a:p>
                <a:r>
                  <a:rPr lang="en-US" sz="800" dirty="0"/>
                  <a:t>   </a:t>
                </a:r>
                <a:r>
                  <a:rPr lang="en-US" sz="800" dirty="0" smtClean="0"/>
                  <a:t>  Rab5 </a:t>
                </a:r>
                <a:r>
                  <a:rPr lang="en-US" sz="800" dirty="0"/>
                  <a:t>WT</a:t>
                </a:r>
              </a:p>
            </p:txBody>
          </p:sp>
        </p:grpSp>
      </p:grpSp>
      <p:sp>
        <p:nvSpPr>
          <p:cNvPr id="59" name="TextBox 56"/>
          <p:cNvSpPr txBox="1">
            <a:spLocks noChangeArrowheads="1"/>
          </p:cNvSpPr>
          <p:nvPr/>
        </p:nvSpPr>
        <p:spPr bwMode="auto">
          <a:xfrm>
            <a:off x="24824277" y="25914402"/>
            <a:ext cx="1843088" cy="307975"/>
          </a:xfrm>
          <a:prstGeom prst="rect">
            <a:avLst/>
          </a:prstGeom>
          <a:noFill/>
          <a:ln w="9525">
            <a:noFill/>
            <a:miter lim="800000"/>
            <a:headEnd/>
            <a:tailEnd/>
          </a:ln>
        </p:spPr>
        <p:txBody>
          <a:bodyPr>
            <a:prstTxWarp prst="textNoShape">
              <a:avLst/>
            </a:prstTxWarp>
            <a:spAutoFit/>
          </a:bodyPr>
          <a:lstStyle/>
          <a:p>
            <a:r>
              <a:rPr lang="en-US" sz="1400" b="1" dirty="0">
                <a:latin typeface="Lucida Sans" pitchFamily="80" charset="0"/>
              </a:rPr>
              <a:t>Figure </a:t>
            </a:r>
            <a:r>
              <a:rPr lang="en-US" sz="1400" b="1" dirty="0" smtClean="0">
                <a:latin typeface="Lucida Sans" pitchFamily="80" charset="0"/>
              </a:rPr>
              <a:t>4.</a:t>
            </a:r>
            <a:endParaRPr lang="en-US" sz="1400" b="1" dirty="0">
              <a:latin typeface="Lucida Sans" pitchFamily="80"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702175" rtl="0" eaLnBrk="1" fontAlgn="base" latinLnBrk="0" hangingPunct="1">
          <a:lnSpc>
            <a:spcPct val="100000"/>
          </a:lnSpc>
          <a:spcBef>
            <a:spcPct val="0"/>
          </a:spcBef>
          <a:spcAft>
            <a:spcPct val="0"/>
          </a:spcAft>
          <a:buClrTx/>
          <a:buSzTx/>
          <a:buFontTx/>
          <a:buNone/>
          <a:tabLst/>
          <a:defRPr kumimoji="0" lang="en-US" sz="93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702175" rtl="0" eaLnBrk="1" fontAlgn="base" latinLnBrk="0" hangingPunct="1">
          <a:lnSpc>
            <a:spcPct val="100000"/>
          </a:lnSpc>
          <a:spcBef>
            <a:spcPct val="0"/>
          </a:spcBef>
          <a:spcAft>
            <a:spcPct val="0"/>
          </a:spcAft>
          <a:buClrTx/>
          <a:buSzTx/>
          <a:buFontTx/>
          <a:buNone/>
          <a:tabLst/>
          <a:defRPr kumimoji="0" lang="en-US" sz="93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14758</TotalTime>
  <Words>1360</Words>
  <Application>Microsoft Office PowerPoint</Application>
  <PresentationFormat>Custom</PresentationFormat>
  <Paragraphs>76</Paragraphs>
  <Slides>1</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vt:i4>
      </vt:variant>
    </vt:vector>
  </HeadingPairs>
  <TitlesOfParts>
    <vt:vector size="3" baseType="lpstr">
      <vt:lpstr>Default Design</vt:lpstr>
      <vt:lpstr>Microsoft Excel Chart</vt:lpstr>
      <vt:lpstr>PowerPoint Presentation</vt:lpstr>
    </vt:vector>
  </TitlesOfParts>
  <Company>Florida International Univ - Anesthesiology Nursing</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Medical Decision Making Under Stress: Evaluating the Impact of Medical Simulation Instruction on Affective Learning</dc:title>
  <dc:subject>IMMS 2006 Poster Presentation</dc:subject>
  <dc:creator>Jeffrey Groom, PhD, CRNA</dc:creator>
  <cp:lastModifiedBy>Peeder</cp:lastModifiedBy>
  <cp:revision>286</cp:revision>
  <dcterms:created xsi:type="dcterms:W3CDTF">2010-12-07T17:33:31Z</dcterms:created>
  <dcterms:modified xsi:type="dcterms:W3CDTF">2013-12-12T16:00:03Z</dcterms:modified>
</cp:coreProperties>
</file>