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charts/chart9.xml" ContentType="application/vnd.openxmlformats-officedocument.drawingml.char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charts/chart6.xml" ContentType="application/vnd.openxmlformats-officedocument.drawingml.char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charts/chart7.xml" ContentType="application/vnd.openxmlformats-officedocument.drawingml.chart+xml"/>
  <Override PartName="/ppt/slideLayouts/slideLayout7.xml" ContentType="application/vnd.openxmlformats-officedocument.presentationml.slideLayout+xml"/>
  <Override PartName="/ppt/charts/chart4.xml" ContentType="application/vnd.openxmlformats-officedocument.drawingml.chart+xml"/>
  <Override PartName="/ppt/presProps.xml" ContentType="application/vnd.openxmlformats-officedocument.presentationml.presProps+xml"/>
  <Default Extension="jpeg" ContentType="image/jpeg"/>
  <Override PartName="/ppt/charts/chart1.xml" ContentType="application/vnd.openxmlformats-officedocument.drawingml.char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Default Extension="tiff" ContentType="image/tiff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charts/chart2.xml" ContentType="application/vnd.openxmlformats-officedocument.drawingml.chart+xml"/>
  <Override PartName="/ppt/charts/chart3.xml" ContentType="application/vnd.openxmlformats-officedocument.drawingml.chart+xml"/>
  <Default Extension="bin" ContentType="application/vnd.openxmlformats-officedocument.presentationml.printerSettings"/>
  <Override PartName="/ppt/charts/chart5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Default Extension="rels" ContentType="application/vnd.openxmlformats-package.relationships+xml"/>
  <Override PartName="/ppt/slides/slide6.xml" ContentType="application/vnd.openxmlformats-officedocument.presentationml.slide+xml"/>
  <Default Extension="gif" ContentType="image/gi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26D6A"/>
    <a:srgbClr val="C4EA8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9884" autoAdjust="0"/>
  </p:normalViewPr>
  <p:slideViewPr>
    <p:cSldViewPr snapToObjects="1">
      <p:cViewPr>
        <p:scale>
          <a:sx n="150" d="100"/>
          <a:sy n="150" d="100"/>
        </p:scale>
        <p:origin x="-115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pieChart>
        <c:varyColors val="1"/>
        <c:ser>
          <c:idx val="0"/>
          <c:order val="0"/>
          <c:val>
            <c:numRef>
              <c:f>Sheet1!$B$15:$B$17</c:f>
              <c:numCache>
                <c:formatCode>General</c:formatCode>
                <c:ptCount val="3"/>
                <c:pt idx="0">
                  <c:v>14.0</c:v>
                </c:pt>
                <c:pt idx="1">
                  <c:v>18.0</c:v>
                </c:pt>
                <c:pt idx="2">
                  <c:v>17.0</c:v>
                </c:pt>
              </c:numCache>
            </c:numRef>
          </c:val>
        </c:ser>
        <c:firstSliceAng val="0"/>
      </c:pieChart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pieChart>
        <c:varyColors val="1"/>
        <c:ser>
          <c:idx val="0"/>
          <c:order val="0"/>
          <c:val>
            <c:numRef>
              <c:f>Sheet1!$C$15:$C$17</c:f>
              <c:numCache>
                <c:formatCode>General</c:formatCode>
                <c:ptCount val="3"/>
                <c:pt idx="0">
                  <c:v>0.0</c:v>
                </c:pt>
                <c:pt idx="1">
                  <c:v>6.0</c:v>
                </c:pt>
                <c:pt idx="2">
                  <c:v>2.0</c:v>
                </c:pt>
              </c:numCache>
            </c:numRef>
          </c:val>
        </c:ser>
        <c:firstSliceAng val="0"/>
      </c:pieChart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pieChart>
        <c:varyColors val="1"/>
        <c:ser>
          <c:idx val="0"/>
          <c:order val="0"/>
          <c:val>
            <c:numRef>
              <c:f>Sheet1!$D$15:$D$17</c:f>
              <c:numCache>
                <c:formatCode>General</c:formatCode>
                <c:ptCount val="3"/>
                <c:pt idx="0">
                  <c:v>2.0</c:v>
                </c:pt>
                <c:pt idx="1">
                  <c:v>1.0</c:v>
                </c:pt>
                <c:pt idx="2">
                  <c:v>5.0</c:v>
                </c:pt>
              </c:numCache>
            </c:numRef>
          </c:val>
        </c:ser>
        <c:firstSliceAng val="0"/>
      </c:pieChart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pieChart>
        <c:varyColors val="1"/>
        <c:ser>
          <c:idx val="0"/>
          <c:order val="0"/>
          <c:val>
            <c:numRef>
              <c:f>Sheet1!$E$15:$E$17</c:f>
              <c:numCache>
                <c:formatCode>General</c:formatCode>
                <c:ptCount val="3"/>
                <c:pt idx="0">
                  <c:v>3.0</c:v>
                </c:pt>
                <c:pt idx="1">
                  <c:v>9.0</c:v>
                </c:pt>
                <c:pt idx="2">
                  <c:v>16.0</c:v>
                </c:pt>
              </c:numCache>
            </c:numRef>
          </c:val>
        </c:ser>
        <c:firstSliceAng val="0"/>
      </c:pieChart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pieChart>
        <c:varyColors val="1"/>
        <c:ser>
          <c:idx val="0"/>
          <c:order val="0"/>
          <c:val>
            <c:numRef>
              <c:f>Sheet1!$F$15:$F$17</c:f>
              <c:numCache>
                <c:formatCode>General</c:formatCode>
                <c:ptCount val="3"/>
                <c:pt idx="0">
                  <c:v>3.0</c:v>
                </c:pt>
                <c:pt idx="1">
                  <c:v>5.0</c:v>
                </c:pt>
                <c:pt idx="2">
                  <c:v>8.0</c:v>
                </c:pt>
              </c:numCache>
            </c:numRef>
          </c:val>
        </c:ser>
        <c:firstSliceAng val="0"/>
      </c:pieChart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pieChart>
        <c:varyColors val="1"/>
        <c:ser>
          <c:idx val="0"/>
          <c:order val="0"/>
          <c:val>
            <c:numRef>
              <c:f>Sheet1!$G$15:$G$17</c:f>
              <c:numCache>
                <c:formatCode>General</c:formatCode>
                <c:ptCount val="3"/>
                <c:pt idx="0">
                  <c:v>15.0</c:v>
                </c:pt>
                <c:pt idx="1">
                  <c:v>3.0</c:v>
                </c:pt>
                <c:pt idx="2">
                  <c:v>13.0</c:v>
                </c:pt>
              </c:numCache>
            </c:numRef>
          </c:val>
        </c:ser>
        <c:firstSliceAng val="0"/>
      </c:pieChart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pieChart>
        <c:varyColors val="1"/>
        <c:ser>
          <c:idx val="0"/>
          <c:order val="0"/>
          <c:val>
            <c:numRef>
              <c:f>Sheet1!$H$15:$H$17</c:f>
              <c:numCache>
                <c:formatCode>General</c:formatCode>
                <c:ptCount val="3"/>
                <c:pt idx="0">
                  <c:v>23.0</c:v>
                </c:pt>
                <c:pt idx="1">
                  <c:v>12.0</c:v>
                </c:pt>
                <c:pt idx="2">
                  <c:v>15.0</c:v>
                </c:pt>
              </c:numCache>
            </c:numRef>
          </c:val>
        </c:ser>
        <c:firstSliceAng val="0"/>
      </c:pieChart>
    </c:plotArea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pieChart>
        <c:varyColors val="1"/>
        <c:ser>
          <c:idx val="0"/>
          <c:order val="0"/>
          <c:val>
            <c:numRef>
              <c:f>Sheet1!$I$15:$I$17</c:f>
              <c:numCache>
                <c:formatCode>General</c:formatCode>
                <c:ptCount val="3"/>
                <c:pt idx="0">
                  <c:v>27.0</c:v>
                </c:pt>
                <c:pt idx="1">
                  <c:v>4.0</c:v>
                </c:pt>
                <c:pt idx="2">
                  <c:v>19.0</c:v>
                </c:pt>
              </c:numCache>
            </c:numRef>
          </c:val>
        </c:ser>
        <c:firstSliceAng val="0"/>
      </c:pieChart>
    </c:plotArea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errBars>
            <c:errBarType val="both"/>
            <c:errValType val="cust"/>
            <c:noEndCap val="1"/>
            <c:plus>
              <c:numRef>
                <c:f>Sheet1!$I$2:$I$9</c:f>
                <c:numCache>
                  <c:formatCode>General</c:formatCode>
                  <c:ptCount val="8"/>
                  <c:pt idx="0">
                    <c:v>32.5</c:v>
                  </c:pt>
                  <c:pt idx="1">
                    <c:v>15.0</c:v>
                  </c:pt>
                  <c:pt idx="2">
                    <c:v>18.6</c:v>
                  </c:pt>
                  <c:pt idx="3">
                    <c:v>21.3</c:v>
                  </c:pt>
                  <c:pt idx="4">
                    <c:v>23.2</c:v>
                  </c:pt>
                  <c:pt idx="5">
                    <c:v>48.6</c:v>
                  </c:pt>
                  <c:pt idx="6">
                    <c:v>19.3</c:v>
                  </c:pt>
                  <c:pt idx="7">
                    <c:v>27.6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Sheet1!$H$2:$H$9</c:f>
              <c:numCache>
                <c:formatCode>General</c:formatCode>
                <c:ptCount val="8"/>
                <c:pt idx="0">
                  <c:v>58.6</c:v>
                </c:pt>
                <c:pt idx="1">
                  <c:v>57.1</c:v>
                </c:pt>
                <c:pt idx="2">
                  <c:v>70.1</c:v>
                </c:pt>
                <c:pt idx="3">
                  <c:v>55.5</c:v>
                </c:pt>
                <c:pt idx="4">
                  <c:v>64.0</c:v>
                </c:pt>
                <c:pt idx="5">
                  <c:v>47.4</c:v>
                </c:pt>
                <c:pt idx="6">
                  <c:v>59.6</c:v>
                </c:pt>
                <c:pt idx="7">
                  <c:v>66.7</c:v>
                </c:pt>
              </c:numCache>
            </c:numRef>
          </c:val>
        </c:ser>
        <c:axId val="651735704"/>
        <c:axId val="651379272"/>
      </c:barChart>
      <c:catAx>
        <c:axId val="651735704"/>
        <c:scaling>
          <c:orientation val="minMax"/>
        </c:scaling>
        <c:axPos val="b"/>
        <c:tickLblPos val="nextTo"/>
        <c:crossAx val="651379272"/>
        <c:crosses val="autoZero"/>
        <c:auto val="1"/>
        <c:lblAlgn val="ctr"/>
        <c:lblOffset val="100"/>
      </c:catAx>
      <c:valAx>
        <c:axId val="651379272"/>
        <c:scaling>
          <c:orientation val="minMax"/>
        </c:scaling>
        <c:axPos val="l"/>
        <c:majorGridlines/>
        <c:numFmt formatCode="General" sourceLinked="1"/>
        <c:tickLblPos val="nextTo"/>
        <c:crossAx val="651735704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C689-822F-E841-8C3D-83CF1690FFA0}" type="datetimeFigureOut">
              <a:rPr lang="en-US" smtClean="0"/>
              <a:t>12/1/08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E8EF8-D9F2-A24E-9B48-5B9F863568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C689-822F-E841-8C3D-83CF1690FFA0}" type="datetimeFigureOut">
              <a:rPr lang="en-US" smtClean="0"/>
              <a:t>12/1/08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E8EF8-D9F2-A24E-9B48-5B9F863568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C689-822F-E841-8C3D-83CF1690FFA0}" type="datetimeFigureOut">
              <a:rPr lang="en-US" smtClean="0"/>
              <a:t>12/1/08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E8EF8-D9F2-A24E-9B48-5B9F863568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C689-822F-E841-8C3D-83CF1690FFA0}" type="datetimeFigureOut">
              <a:rPr lang="en-US" smtClean="0"/>
              <a:t>12/1/08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E8EF8-D9F2-A24E-9B48-5B9F863568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C689-822F-E841-8C3D-83CF1690FFA0}" type="datetimeFigureOut">
              <a:rPr lang="en-US" smtClean="0"/>
              <a:t>12/1/08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E8EF8-D9F2-A24E-9B48-5B9F863568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C689-822F-E841-8C3D-83CF1690FFA0}" type="datetimeFigureOut">
              <a:rPr lang="en-US" smtClean="0"/>
              <a:t>12/1/08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E8EF8-D9F2-A24E-9B48-5B9F863568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C689-822F-E841-8C3D-83CF1690FFA0}" type="datetimeFigureOut">
              <a:rPr lang="en-US" smtClean="0"/>
              <a:t>12/1/08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E8EF8-D9F2-A24E-9B48-5B9F863568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C689-822F-E841-8C3D-83CF1690FFA0}" type="datetimeFigureOut">
              <a:rPr lang="en-US" smtClean="0"/>
              <a:t>12/1/08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E8EF8-D9F2-A24E-9B48-5B9F863568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C689-822F-E841-8C3D-83CF1690FFA0}" type="datetimeFigureOut">
              <a:rPr lang="en-US" smtClean="0"/>
              <a:t>12/1/08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E8EF8-D9F2-A24E-9B48-5B9F863568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C689-822F-E841-8C3D-83CF1690FFA0}" type="datetimeFigureOut">
              <a:rPr lang="en-US" smtClean="0"/>
              <a:t>12/1/08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E8EF8-D9F2-A24E-9B48-5B9F863568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4C689-822F-E841-8C3D-83CF1690FFA0}" type="datetimeFigureOut">
              <a:rPr lang="en-US" smtClean="0"/>
              <a:t>12/1/08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E8EF8-D9F2-A24E-9B48-5B9F863568C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4C689-822F-E841-8C3D-83CF1690FFA0}" type="datetimeFigureOut">
              <a:rPr lang="en-US" smtClean="0"/>
              <a:t>12/1/08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E8EF8-D9F2-A24E-9B48-5B9F863568C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3" Type="http://schemas.openxmlformats.org/officeDocument/2006/relationships/image" Target="../media/image8.tif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4" Type="http://schemas.openxmlformats.org/officeDocument/2006/relationships/chart" Target="../charts/chart3.xml"/><Relationship Id="rId10" Type="http://schemas.openxmlformats.org/officeDocument/2006/relationships/chart" Target="../charts/chart9.xml"/><Relationship Id="rId5" Type="http://schemas.openxmlformats.org/officeDocument/2006/relationships/chart" Target="../charts/chart4.xml"/><Relationship Id="rId7" Type="http://schemas.openxmlformats.org/officeDocument/2006/relationships/chart" Target="../charts/chart6.xml"/><Relationship Id="rId1" Type="http://schemas.openxmlformats.org/officeDocument/2006/relationships/slideLayout" Target="../slideLayouts/slideLayout6.xml"/><Relationship Id="rId2" Type="http://schemas.openxmlformats.org/officeDocument/2006/relationships/chart" Target="../charts/chart1.xml"/><Relationship Id="rId9" Type="http://schemas.openxmlformats.org/officeDocument/2006/relationships/chart" Target="../charts/chart8.xml"/><Relationship Id="rId3" Type="http://schemas.openxmlformats.org/officeDocument/2006/relationships/chart" Target="../charts/chart2.xml"/><Relationship Id="rId6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401"/>
            <a:ext cx="7772400" cy="2362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Sex and the single weed: </a:t>
            </a:r>
            <a:br>
              <a:rPr lang="en-US" dirty="0" smtClean="0"/>
            </a:br>
            <a:r>
              <a:rPr lang="en-US" dirty="0" smtClean="0"/>
              <a:t>connecting floral and genetic diversity in Purple Loosestrife, </a:t>
            </a:r>
            <a:r>
              <a:rPr lang="en-US" i="1" dirty="0" err="1" smtClean="0"/>
              <a:t>Lythrum</a:t>
            </a:r>
            <a:r>
              <a:rPr lang="en-US" i="1" dirty="0" smtClean="0"/>
              <a:t> </a:t>
            </a:r>
            <a:r>
              <a:rPr lang="en-US" i="1" dirty="0" err="1" smtClean="0"/>
              <a:t>salicaria</a:t>
            </a:r>
            <a:endParaRPr lang="en-US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267200"/>
            <a:ext cx="6400800" cy="1371600"/>
          </a:xfrm>
        </p:spPr>
        <p:txBody>
          <a:bodyPr/>
          <a:lstStyle/>
          <a:p>
            <a:r>
              <a:rPr lang="en-US" dirty="0" smtClean="0"/>
              <a:t>Maia Bailey</a:t>
            </a:r>
          </a:p>
          <a:p>
            <a:r>
              <a:rPr lang="en-US" dirty="0" smtClean="0"/>
              <a:t>Providence College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abitat.jpg"/>
          <p:cNvPicPr>
            <a:picLocks noChangeAspect="1"/>
          </p:cNvPicPr>
          <p:nvPr/>
        </p:nvPicPr>
        <p:blipFill>
          <a:blip r:embed="rId2"/>
          <a:srcRect t="24493"/>
          <a:stretch>
            <a:fillRect/>
          </a:stretch>
        </p:blipFill>
        <p:spPr>
          <a:xfrm>
            <a:off x="4191000" y="4103078"/>
            <a:ext cx="4572000" cy="2312962"/>
          </a:xfrm>
          <a:prstGeom prst="rect">
            <a:avLst/>
          </a:prstGeom>
        </p:spPr>
      </p:pic>
      <p:pic>
        <p:nvPicPr>
          <p:cNvPr id="5" name="Picture 4" descr="LYSA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1000" y="304801"/>
            <a:ext cx="4572000" cy="37982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38600" y="6416040"/>
            <a:ext cx="49295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© Agriculture and </a:t>
            </a:r>
            <a:r>
              <a:rPr lang="en-US" sz="1400" dirty="0" err="1" smtClean="0"/>
              <a:t>Agri</a:t>
            </a:r>
            <a:r>
              <a:rPr lang="en-US" sz="1400" dirty="0" smtClean="0"/>
              <a:t>-Food Canada, </a:t>
            </a:r>
            <a:r>
              <a:rPr lang="en-US" sz="1400" dirty="0" err="1" smtClean="0"/>
              <a:t>Lethbridge</a:t>
            </a:r>
            <a:r>
              <a:rPr lang="en-US" sz="1400" dirty="0" smtClean="0"/>
              <a:t> Research Centre</a:t>
            </a:r>
            <a:endParaRPr lang="en-US" sz="1400" dirty="0"/>
          </a:p>
        </p:txBody>
      </p:sp>
      <p:pic>
        <p:nvPicPr>
          <p:cNvPr id="7" name="Picture 6" descr="Photo0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346" y="1556657"/>
            <a:ext cx="3657600" cy="48593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19200" y="6416040"/>
            <a:ext cx="19539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Photo by Brian Johnston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66346" y="362634"/>
            <a:ext cx="3556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Purple Loosestrife</a:t>
            </a:r>
            <a:endParaRPr lang="en-US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hoto16.jpg"/>
          <p:cNvPicPr>
            <a:picLocks noChangeAspect="1"/>
          </p:cNvPicPr>
          <p:nvPr/>
        </p:nvPicPr>
        <p:blipFill>
          <a:blip r:embed="rId2"/>
          <a:srcRect l="29167" t="28226" r="6250" b="23163"/>
          <a:stretch>
            <a:fillRect/>
          </a:stretch>
        </p:blipFill>
        <p:spPr>
          <a:xfrm>
            <a:off x="5562600" y="833483"/>
            <a:ext cx="2743200" cy="2743200"/>
          </a:xfrm>
          <a:prstGeom prst="rect">
            <a:avLst/>
          </a:prstGeom>
        </p:spPr>
      </p:pic>
      <p:pic>
        <p:nvPicPr>
          <p:cNvPr id="7" name="Picture 6" descr="Photo08.jpg"/>
          <p:cNvPicPr>
            <a:picLocks noChangeAspect="1"/>
          </p:cNvPicPr>
          <p:nvPr/>
        </p:nvPicPr>
        <p:blipFill>
          <a:blip r:embed="rId3"/>
          <a:srcRect l="10096" r="14636"/>
          <a:stretch>
            <a:fillRect/>
          </a:stretch>
        </p:blipFill>
        <p:spPr>
          <a:xfrm>
            <a:off x="5562600" y="3563983"/>
            <a:ext cx="2743200" cy="274320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889000" y="1828800"/>
            <a:ext cx="4597400" cy="4417350"/>
            <a:chOff x="355600" y="1889833"/>
            <a:chExt cx="4597400" cy="4417350"/>
          </a:xfrm>
        </p:grpSpPr>
        <p:pic>
          <p:nvPicPr>
            <p:cNvPr id="6" name="Picture 5" descr="24-Tristyly.jpg"/>
            <p:cNvPicPr>
              <a:picLocks noChangeAspect="1"/>
            </p:cNvPicPr>
            <p:nvPr/>
          </p:nvPicPr>
          <p:blipFill>
            <a:blip r:embed="rId4"/>
            <a:srcRect t="8947"/>
            <a:stretch>
              <a:fillRect/>
            </a:stretch>
          </p:blipFill>
          <p:spPr>
            <a:xfrm>
              <a:off x="355600" y="1889833"/>
              <a:ext cx="4597400" cy="441735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2895600" y="5181600"/>
              <a:ext cx="2057400" cy="1125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859428" y="685800"/>
            <a:ext cx="19408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err="1" smtClean="0"/>
              <a:t>Tristyly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population size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5662791" y="2655890"/>
            <a:ext cx="2696628" cy="3527425"/>
            <a:chOff x="5596469" y="2139950"/>
            <a:chExt cx="2696628" cy="3527425"/>
          </a:xfrm>
        </p:grpSpPr>
        <p:pic>
          <p:nvPicPr>
            <p:cNvPr id="11" name="Picture 10" descr="CMD2-500.jpg"/>
            <p:cNvPicPr>
              <a:picLocks noChangeAspect="1"/>
            </p:cNvPicPr>
            <p:nvPr/>
          </p:nvPicPr>
          <p:blipFill>
            <a:blip r:embed="rId2"/>
            <a:srcRect l="30050" t="14906" r="63400" b="65719"/>
            <a:stretch>
              <a:fillRect/>
            </a:stretch>
          </p:blipFill>
          <p:spPr>
            <a:xfrm>
              <a:off x="6006571" y="2139950"/>
              <a:ext cx="415925" cy="984250"/>
            </a:xfrm>
            <a:prstGeom prst="rect">
              <a:avLst/>
            </a:prstGeom>
          </p:spPr>
        </p:pic>
        <p:pic>
          <p:nvPicPr>
            <p:cNvPr id="12" name="Picture 11" descr="CMD2-500.jpg"/>
            <p:cNvPicPr>
              <a:picLocks noChangeAspect="1"/>
            </p:cNvPicPr>
            <p:nvPr/>
          </p:nvPicPr>
          <p:blipFill>
            <a:blip r:embed="rId2"/>
            <a:srcRect l="30050" t="14906" r="63400" b="65719"/>
            <a:stretch>
              <a:fillRect/>
            </a:stretch>
          </p:blipFill>
          <p:spPr>
            <a:xfrm>
              <a:off x="6303787" y="3394075"/>
              <a:ext cx="415925" cy="984250"/>
            </a:xfrm>
            <a:prstGeom prst="rect">
              <a:avLst/>
            </a:prstGeom>
          </p:spPr>
        </p:pic>
        <p:pic>
          <p:nvPicPr>
            <p:cNvPr id="16" name="Picture 15" descr="CMD2-500.jpg"/>
            <p:cNvPicPr>
              <a:picLocks noChangeAspect="1"/>
            </p:cNvPicPr>
            <p:nvPr/>
          </p:nvPicPr>
          <p:blipFill>
            <a:blip r:embed="rId3"/>
            <a:srcRect l="65350" t="14062" r="26850" b="66563"/>
            <a:stretch>
              <a:fillRect/>
            </a:stretch>
          </p:blipFill>
          <p:spPr>
            <a:xfrm>
              <a:off x="7387167" y="4683125"/>
              <a:ext cx="495300" cy="984250"/>
            </a:xfrm>
            <a:prstGeom prst="rect">
              <a:avLst/>
            </a:prstGeom>
          </p:spPr>
        </p:pic>
        <p:pic>
          <p:nvPicPr>
            <p:cNvPr id="17" name="Picture 16" descr="CMD2-500.jpg"/>
            <p:cNvPicPr>
              <a:picLocks noChangeAspect="1"/>
            </p:cNvPicPr>
            <p:nvPr/>
          </p:nvPicPr>
          <p:blipFill>
            <a:blip r:embed="rId3"/>
            <a:srcRect l="65350" t="14062" r="26850" b="66563"/>
            <a:stretch>
              <a:fillRect/>
            </a:stretch>
          </p:blipFill>
          <p:spPr>
            <a:xfrm>
              <a:off x="7797797" y="3394075"/>
              <a:ext cx="495300" cy="984250"/>
            </a:xfrm>
            <a:prstGeom prst="rect">
              <a:avLst/>
            </a:prstGeom>
          </p:spPr>
        </p:pic>
        <p:pic>
          <p:nvPicPr>
            <p:cNvPr id="18" name="Picture 17" descr="CMD2-500.jpg"/>
            <p:cNvPicPr>
              <a:picLocks noChangeAspect="1"/>
            </p:cNvPicPr>
            <p:nvPr/>
          </p:nvPicPr>
          <p:blipFill>
            <a:blip r:embed="rId3"/>
            <a:srcRect l="65350" t="14062" r="26850" b="66563"/>
            <a:stretch>
              <a:fillRect/>
            </a:stretch>
          </p:blipFill>
          <p:spPr>
            <a:xfrm>
              <a:off x="7011105" y="3394075"/>
              <a:ext cx="495300" cy="984250"/>
            </a:xfrm>
            <a:prstGeom prst="rect">
              <a:avLst/>
            </a:prstGeom>
          </p:spPr>
        </p:pic>
        <p:pic>
          <p:nvPicPr>
            <p:cNvPr id="19" name="Picture 18" descr="CMD2-500.jpg"/>
            <p:cNvPicPr>
              <a:picLocks noChangeAspect="1"/>
            </p:cNvPicPr>
            <p:nvPr/>
          </p:nvPicPr>
          <p:blipFill>
            <a:blip r:embed="rId3"/>
            <a:srcRect l="65350" t="14062" r="26850" b="66563"/>
            <a:stretch>
              <a:fillRect/>
            </a:stretch>
          </p:blipFill>
          <p:spPr>
            <a:xfrm>
              <a:off x="7387167" y="2139950"/>
              <a:ext cx="495300" cy="984250"/>
            </a:xfrm>
            <a:prstGeom prst="rect">
              <a:avLst/>
            </a:prstGeom>
          </p:spPr>
        </p:pic>
        <p:pic>
          <p:nvPicPr>
            <p:cNvPr id="20" name="Picture 19" descr="CMD2-500.jpg"/>
            <p:cNvPicPr>
              <a:picLocks noChangeAspect="1"/>
            </p:cNvPicPr>
            <p:nvPr/>
          </p:nvPicPr>
          <p:blipFill>
            <a:blip r:embed="rId3"/>
            <a:srcRect l="65350" t="14062" r="26850" b="66563"/>
            <a:stretch>
              <a:fillRect/>
            </a:stretch>
          </p:blipFill>
          <p:spPr>
            <a:xfrm>
              <a:off x="6657182" y="2139950"/>
              <a:ext cx="495300" cy="984250"/>
            </a:xfrm>
            <a:prstGeom prst="rect">
              <a:avLst/>
            </a:prstGeom>
          </p:spPr>
        </p:pic>
        <p:pic>
          <p:nvPicPr>
            <p:cNvPr id="21" name="Picture 20" descr="CMD2-500.jpg"/>
            <p:cNvPicPr>
              <a:picLocks noChangeAspect="1"/>
            </p:cNvPicPr>
            <p:nvPr/>
          </p:nvPicPr>
          <p:blipFill>
            <a:blip r:embed="rId2"/>
            <a:srcRect l="30050" t="14906" r="63400" b="65719"/>
            <a:stretch>
              <a:fillRect/>
            </a:stretch>
          </p:blipFill>
          <p:spPr>
            <a:xfrm>
              <a:off x="6006571" y="4683125"/>
              <a:ext cx="415925" cy="984250"/>
            </a:xfrm>
            <a:prstGeom prst="rect">
              <a:avLst/>
            </a:prstGeom>
          </p:spPr>
        </p:pic>
        <p:pic>
          <p:nvPicPr>
            <p:cNvPr id="22" name="Picture 21" descr="CMD2-500.jpg"/>
            <p:cNvPicPr>
              <a:picLocks noChangeAspect="1"/>
            </p:cNvPicPr>
            <p:nvPr/>
          </p:nvPicPr>
          <p:blipFill>
            <a:blip r:embed="rId2"/>
            <a:srcRect l="30050" t="14906" r="63400" b="65719"/>
            <a:stretch>
              <a:fillRect/>
            </a:stretch>
          </p:blipFill>
          <p:spPr>
            <a:xfrm>
              <a:off x="6696869" y="4683125"/>
              <a:ext cx="415925" cy="984250"/>
            </a:xfrm>
            <a:prstGeom prst="rect">
              <a:avLst/>
            </a:prstGeom>
          </p:spPr>
        </p:pic>
        <p:pic>
          <p:nvPicPr>
            <p:cNvPr id="23" name="Picture 22" descr="CMD2-500.jpg"/>
            <p:cNvPicPr>
              <a:picLocks noChangeAspect="1"/>
            </p:cNvPicPr>
            <p:nvPr/>
          </p:nvPicPr>
          <p:blipFill>
            <a:blip r:embed="rId2"/>
            <a:srcRect l="30050" t="14906" r="63400" b="65719"/>
            <a:stretch>
              <a:fillRect/>
            </a:stretch>
          </p:blipFill>
          <p:spPr>
            <a:xfrm>
              <a:off x="5596469" y="3394075"/>
              <a:ext cx="415925" cy="984250"/>
            </a:xfrm>
            <a:prstGeom prst="rect">
              <a:avLst/>
            </a:prstGeom>
          </p:spPr>
        </p:pic>
      </p:grpSp>
      <p:grpSp>
        <p:nvGrpSpPr>
          <p:cNvPr id="25" name="Group 24"/>
          <p:cNvGrpSpPr/>
          <p:nvPr/>
        </p:nvGrpSpPr>
        <p:grpSpPr>
          <a:xfrm>
            <a:off x="802933" y="2655890"/>
            <a:ext cx="2738967" cy="3527425"/>
            <a:chOff x="736611" y="2139950"/>
            <a:chExt cx="2738967" cy="3527425"/>
          </a:xfrm>
        </p:grpSpPr>
        <p:pic>
          <p:nvPicPr>
            <p:cNvPr id="5" name="Picture 4" descr="CMD2-500.jpg"/>
            <p:cNvPicPr>
              <a:picLocks noChangeAspect="1"/>
            </p:cNvPicPr>
            <p:nvPr/>
          </p:nvPicPr>
          <p:blipFill>
            <a:blip r:embed="rId3"/>
            <a:srcRect l="65350" t="14062" r="26850" b="66563"/>
            <a:stretch>
              <a:fillRect/>
            </a:stretch>
          </p:blipFill>
          <p:spPr>
            <a:xfrm>
              <a:off x="2980278" y="3394075"/>
              <a:ext cx="495300" cy="984250"/>
            </a:xfrm>
            <a:prstGeom prst="rect">
              <a:avLst/>
            </a:prstGeom>
          </p:spPr>
        </p:pic>
        <p:pic>
          <p:nvPicPr>
            <p:cNvPr id="6" name="Picture 5" descr="CMD2-500.jpg"/>
            <p:cNvPicPr>
              <a:picLocks noChangeAspect="1"/>
            </p:cNvPicPr>
            <p:nvPr/>
          </p:nvPicPr>
          <p:blipFill>
            <a:blip r:embed="rId2"/>
            <a:srcRect l="30050" t="14906" r="63400" b="65719"/>
            <a:stretch>
              <a:fillRect/>
            </a:stretch>
          </p:blipFill>
          <p:spPr>
            <a:xfrm>
              <a:off x="1159933" y="2139950"/>
              <a:ext cx="415925" cy="984250"/>
            </a:xfrm>
            <a:prstGeom prst="rect">
              <a:avLst/>
            </a:prstGeom>
          </p:spPr>
        </p:pic>
        <p:pic>
          <p:nvPicPr>
            <p:cNvPr id="7" name="Picture 6" descr="CMD2-500.jpg"/>
            <p:cNvPicPr>
              <a:picLocks noChangeAspect="1"/>
            </p:cNvPicPr>
            <p:nvPr/>
          </p:nvPicPr>
          <p:blipFill>
            <a:blip r:embed="rId2"/>
            <a:srcRect l="30050" t="14906" r="63400" b="65719"/>
            <a:stretch>
              <a:fillRect/>
            </a:stretch>
          </p:blipFill>
          <p:spPr>
            <a:xfrm>
              <a:off x="1930400" y="2139950"/>
              <a:ext cx="415925" cy="984250"/>
            </a:xfrm>
            <a:prstGeom prst="rect">
              <a:avLst/>
            </a:prstGeom>
          </p:spPr>
        </p:pic>
        <p:pic>
          <p:nvPicPr>
            <p:cNvPr id="8" name="Picture 7" descr="CMD2-500.jpg"/>
            <p:cNvPicPr>
              <a:picLocks noChangeAspect="1"/>
            </p:cNvPicPr>
            <p:nvPr/>
          </p:nvPicPr>
          <p:blipFill>
            <a:blip r:embed="rId2"/>
            <a:srcRect l="30050" t="14906" r="63400" b="65719"/>
            <a:stretch>
              <a:fillRect/>
            </a:stretch>
          </p:blipFill>
          <p:spPr>
            <a:xfrm>
              <a:off x="2700867" y="2139950"/>
              <a:ext cx="415925" cy="984250"/>
            </a:xfrm>
            <a:prstGeom prst="rect">
              <a:avLst/>
            </a:prstGeom>
          </p:spPr>
        </p:pic>
        <p:pic>
          <p:nvPicPr>
            <p:cNvPr id="9" name="Picture 8" descr="CMD2-500.jpg"/>
            <p:cNvPicPr>
              <a:picLocks noChangeAspect="1"/>
            </p:cNvPicPr>
            <p:nvPr/>
          </p:nvPicPr>
          <p:blipFill>
            <a:blip r:embed="rId2"/>
            <a:srcRect l="30050" t="14906" r="63400" b="65719"/>
            <a:stretch>
              <a:fillRect/>
            </a:stretch>
          </p:blipFill>
          <p:spPr>
            <a:xfrm>
              <a:off x="1484500" y="3394075"/>
              <a:ext cx="415925" cy="984250"/>
            </a:xfrm>
            <a:prstGeom prst="rect">
              <a:avLst/>
            </a:prstGeom>
          </p:spPr>
        </p:pic>
        <p:pic>
          <p:nvPicPr>
            <p:cNvPr id="10" name="Picture 9" descr="CMD2-500.jpg"/>
            <p:cNvPicPr>
              <a:picLocks noChangeAspect="1"/>
            </p:cNvPicPr>
            <p:nvPr/>
          </p:nvPicPr>
          <p:blipFill>
            <a:blip r:embed="rId2"/>
            <a:srcRect l="30050" t="14906" r="63400" b="65719"/>
            <a:stretch>
              <a:fillRect/>
            </a:stretch>
          </p:blipFill>
          <p:spPr>
            <a:xfrm>
              <a:off x="1159933" y="4683125"/>
              <a:ext cx="415925" cy="984250"/>
            </a:xfrm>
            <a:prstGeom prst="rect">
              <a:avLst/>
            </a:prstGeom>
          </p:spPr>
        </p:pic>
        <p:pic>
          <p:nvPicPr>
            <p:cNvPr id="13" name="Picture 12" descr="CMD2-500.jpg"/>
            <p:cNvPicPr>
              <a:picLocks noChangeAspect="1"/>
            </p:cNvPicPr>
            <p:nvPr/>
          </p:nvPicPr>
          <p:blipFill>
            <a:blip r:embed="rId2"/>
            <a:srcRect l="30050" t="14906" r="63400" b="65719"/>
            <a:stretch>
              <a:fillRect/>
            </a:stretch>
          </p:blipFill>
          <p:spPr>
            <a:xfrm>
              <a:off x="2700867" y="4683125"/>
              <a:ext cx="415925" cy="984250"/>
            </a:xfrm>
            <a:prstGeom prst="rect">
              <a:avLst/>
            </a:prstGeom>
          </p:spPr>
        </p:pic>
        <p:pic>
          <p:nvPicPr>
            <p:cNvPr id="14" name="Picture 13" descr="CMD2-500.jpg"/>
            <p:cNvPicPr>
              <a:picLocks noChangeAspect="1"/>
            </p:cNvPicPr>
            <p:nvPr/>
          </p:nvPicPr>
          <p:blipFill>
            <a:blip r:embed="rId2"/>
            <a:srcRect l="30050" t="14906" r="63400" b="65719"/>
            <a:stretch>
              <a:fillRect/>
            </a:stretch>
          </p:blipFill>
          <p:spPr>
            <a:xfrm>
              <a:off x="2232389" y="3359150"/>
              <a:ext cx="415925" cy="984250"/>
            </a:xfrm>
            <a:prstGeom prst="rect">
              <a:avLst/>
            </a:prstGeom>
          </p:spPr>
        </p:pic>
        <p:pic>
          <p:nvPicPr>
            <p:cNvPr id="15" name="Picture 14" descr="CMD2-500.jpg"/>
            <p:cNvPicPr>
              <a:picLocks noChangeAspect="1"/>
            </p:cNvPicPr>
            <p:nvPr/>
          </p:nvPicPr>
          <p:blipFill>
            <a:blip r:embed="rId2"/>
            <a:srcRect l="30050" t="14906" r="63400" b="65719"/>
            <a:stretch>
              <a:fillRect/>
            </a:stretch>
          </p:blipFill>
          <p:spPr>
            <a:xfrm>
              <a:off x="1930400" y="4683125"/>
              <a:ext cx="415925" cy="984250"/>
            </a:xfrm>
            <a:prstGeom prst="rect">
              <a:avLst/>
            </a:prstGeom>
          </p:spPr>
        </p:pic>
        <p:pic>
          <p:nvPicPr>
            <p:cNvPr id="24" name="Picture 23" descr="CMD2-500.jpg"/>
            <p:cNvPicPr>
              <a:picLocks noChangeAspect="1"/>
            </p:cNvPicPr>
            <p:nvPr/>
          </p:nvPicPr>
          <p:blipFill>
            <a:blip r:embed="rId2"/>
            <a:srcRect l="30050" t="14906" r="63400" b="65719"/>
            <a:stretch>
              <a:fillRect/>
            </a:stretch>
          </p:blipFill>
          <p:spPr>
            <a:xfrm>
              <a:off x="736611" y="3394075"/>
              <a:ext cx="415925" cy="984250"/>
            </a:xfrm>
            <a:prstGeom prst="rect">
              <a:avLst/>
            </a:prstGeom>
          </p:spPr>
        </p:pic>
      </p:grpSp>
      <p:sp>
        <p:nvSpPr>
          <p:cNvPr id="28" name="TextBox 27"/>
          <p:cNvSpPr txBox="1"/>
          <p:nvPr/>
        </p:nvSpPr>
        <p:spPr>
          <a:xfrm>
            <a:off x="1182446" y="1417638"/>
            <a:ext cx="20006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 smtClean="0"/>
              <a:t>Alphaville</a:t>
            </a:r>
            <a:endParaRPr lang="en-US" sz="2400" dirty="0" smtClean="0"/>
          </a:p>
          <a:p>
            <a:pPr algn="ctr"/>
            <a:r>
              <a:rPr lang="en-US" sz="2400" dirty="0" smtClean="0"/>
              <a:t>Population: 10</a:t>
            </a:r>
            <a:endParaRPr lang="en-US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5948121" y="1417638"/>
            <a:ext cx="20006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err="1" smtClean="0"/>
              <a:t>Betaville</a:t>
            </a:r>
            <a:endParaRPr lang="en-US" sz="2400" dirty="0" smtClean="0"/>
          </a:p>
          <a:p>
            <a:pPr algn="ctr"/>
            <a:r>
              <a:rPr lang="en-US" sz="2400" dirty="0" smtClean="0"/>
              <a:t>Population: 10</a:t>
            </a:r>
            <a:endParaRPr lang="en-US" sz="2400" dirty="0"/>
          </a:p>
        </p:txBody>
      </p:sp>
      <p:cxnSp>
        <p:nvCxnSpPr>
          <p:cNvPr id="31" name="Straight Connector 30"/>
          <p:cNvCxnSpPr/>
          <p:nvPr/>
        </p:nvCxnSpPr>
        <p:spPr>
          <a:xfrm rot="5400000">
            <a:off x="2280443" y="3866358"/>
            <a:ext cx="4616982" cy="1693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What is the floral ratio of small populations?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Do populations with skewed floral ratios make fewer seeds?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How genetically diverse are small populations?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Is floral diversity associated with genetic diversity?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Collected leaf and fruit samples from 8 small populations </a:t>
            </a:r>
            <a:br>
              <a:rPr lang="en-US" dirty="0" smtClean="0"/>
            </a:br>
            <a:r>
              <a:rPr lang="en-US" dirty="0" smtClean="0"/>
              <a:t>(approx. 8 – 500 </a:t>
            </a:r>
            <a:r>
              <a:rPr lang="en-US" dirty="0" err="1" smtClean="0"/>
              <a:t>indiv</a:t>
            </a:r>
            <a:r>
              <a:rPr lang="en-US" dirty="0" smtClean="0"/>
              <a:t>.)</a:t>
            </a:r>
          </a:p>
          <a:p>
            <a:r>
              <a:rPr lang="en-US" dirty="0" smtClean="0"/>
              <a:t>DNA extraction, AFLP genetic markers</a:t>
            </a:r>
          </a:p>
          <a:p>
            <a:r>
              <a:rPr lang="en-US" dirty="0" smtClean="0"/>
              <a:t>Seeds per fruit counted</a:t>
            </a:r>
          </a:p>
          <a:p>
            <a:r>
              <a:rPr lang="en-US" dirty="0" smtClean="0"/>
              <a:t>Germination rates</a:t>
            </a:r>
          </a:p>
        </p:txBody>
      </p:sp>
      <p:pic>
        <p:nvPicPr>
          <p:cNvPr id="6" name="Content Placeholder 5" descr="ri_map.gif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0689" r="-10689"/>
          <a:stretch>
            <a:fillRect/>
          </a:stretch>
        </p:blipFill>
        <p:spPr/>
      </p:pic>
      <p:sp>
        <p:nvSpPr>
          <p:cNvPr id="8" name="Oval 7"/>
          <p:cNvSpPr/>
          <p:nvPr/>
        </p:nvSpPr>
        <p:spPr>
          <a:xfrm>
            <a:off x="6942620" y="2006602"/>
            <a:ext cx="91440" cy="9144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561599" y="1989662"/>
            <a:ext cx="91440" cy="9144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290649" y="2167463"/>
            <a:ext cx="91440" cy="9144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375313" y="2370665"/>
            <a:ext cx="91440" cy="9144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273703" y="2514598"/>
            <a:ext cx="91440" cy="9144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400702" y="2836338"/>
            <a:ext cx="91440" cy="9144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6637772" y="3158078"/>
            <a:ext cx="91440" cy="9144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773238" y="4538193"/>
            <a:ext cx="91440" cy="91440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3" name="Chart 2"/>
          <p:cNvGraphicFramePr>
            <a:graphicFrameLocks noChangeAspect="1"/>
          </p:cNvGraphicFramePr>
          <p:nvPr/>
        </p:nvGraphicFramePr>
        <p:xfrm>
          <a:off x="7620586" y="5029200"/>
          <a:ext cx="1143000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 noChangeAspect="1"/>
          </p:cNvGraphicFramePr>
          <p:nvPr/>
        </p:nvGraphicFramePr>
        <p:xfrm>
          <a:off x="411713" y="5029200"/>
          <a:ext cx="1143000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>
            <a:graphicFrameLocks noChangeAspect="1"/>
          </p:cNvGraphicFramePr>
          <p:nvPr/>
        </p:nvGraphicFramePr>
        <p:xfrm>
          <a:off x="4534693" y="5029200"/>
          <a:ext cx="1143000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Chart 8"/>
          <p:cNvGraphicFramePr>
            <a:graphicFrameLocks noChangeAspect="1"/>
          </p:cNvGraphicFramePr>
          <p:nvPr/>
        </p:nvGraphicFramePr>
        <p:xfrm>
          <a:off x="3510289" y="5029200"/>
          <a:ext cx="1143000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1" name="Chart 10"/>
          <p:cNvGraphicFramePr>
            <a:graphicFrameLocks noChangeAspect="1"/>
          </p:cNvGraphicFramePr>
          <p:nvPr/>
        </p:nvGraphicFramePr>
        <p:xfrm>
          <a:off x="5559097" y="5029200"/>
          <a:ext cx="1143000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3" name="Chart 12"/>
          <p:cNvGraphicFramePr>
            <a:graphicFrameLocks noChangeAspect="1"/>
          </p:cNvGraphicFramePr>
          <p:nvPr/>
        </p:nvGraphicFramePr>
        <p:xfrm>
          <a:off x="2473203" y="5029200"/>
          <a:ext cx="1155682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5" name="Chart 14"/>
          <p:cNvGraphicFramePr>
            <a:graphicFrameLocks noChangeAspect="1"/>
          </p:cNvGraphicFramePr>
          <p:nvPr/>
        </p:nvGraphicFramePr>
        <p:xfrm>
          <a:off x="6583501" y="5029200"/>
          <a:ext cx="1155682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7" name="Chart 16"/>
          <p:cNvGraphicFramePr>
            <a:graphicFrameLocks noChangeAspect="1"/>
          </p:cNvGraphicFramePr>
          <p:nvPr/>
        </p:nvGraphicFramePr>
        <p:xfrm>
          <a:off x="1436117" y="5029200"/>
          <a:ext cx="1155682" cy="137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/>
        </p:nvGraphicFramePr>
        <p:xfrm>
          <a:off x="457200" y="1219200"/>
          <a:ext cx="8275087" cy="3763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20" name="TextBox 19"/>
          <p:cNvSpPr txBox="1"/>
          <p:nvPr/>
        </p:nvSpPr>
        <p:spPr>
          <a:xfrm rot="16200000">
            <a:off x="-791733" y="2694435"/>
            <a:ext cx="24068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Seeds per fruit</a:t>
            </a:r>
            <a:endParaRPr lang="en-US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3700448" y="4713085"/>
            <a:ext cx="1762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Population</a:t>
            </a:r>
            <a:endParaRPr lang="en-US" sz="2800" dirty="0"/>
          </a:p>
        </p:txBody>
      </p:sp>
      <p:sp>
        <p:nvSpPr>
          <p:cNvPr id="22" name="Rectangle 21"/>
          <p:cNvSpPr/>
          <p:nvPr/>
        </p:nvSpPr>
        <p:spPr>
          <a:xfrm>
            <a:off x="2828866" y="6409265"/>
            <a:ext cx="142934" cy="12699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001536" y="6260068"/>
            <a:ext cx="675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short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5800666" y="6409264"/>
            <a:ext cx="142934" cy="126999"/>
          </a:xfrm>
          <a:prstGeom prst="rect">
            <a:avLst/>
          </a:prstGeom>
          <a:solidFill>
            <a:srgbClr val="C4EA8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994202" y="6260068"/>
            <a:ext cx="589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long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4124266" y="6409265"/>
            <a:ext cx="142934" cy="126999"/>
          </a:xfrm>
          <a:prstGeom prst="rect">
            <a:avLst/>
          </a:prstGeom>
          <a:solidFill>
            <a:srgbClr val="E26D6A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353824" y="6260068"/>
            <a:ext cx="9638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medium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</TotalTime>
  <Words>127</Words>
  <Application>Microsoft Macintosh PowerPoint</Application>
  <PresentationFormat>On-screen Show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Sex and the single weed:  connecting floral and genetic diversity in Purple Loosestrife, Lythrum salicaria</vt:lpstr>
      <vt:lpstr>Slide 2</vt:lpstr>
      <vt:lpstr>Slide 3</vt:lpstr>
      <vt:lpstr>Effective population size</vt:lpstr>
      <vt:lpstr>Research questions</vt:lpstr>
      <vt:lpstr>Methods</vt:lpstr>
      <vt:lpstr>Results</vt:lpstr>
    </vt:vector>
  </TitlesOfParts>
  <Company>Providence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Sex and the single weed:  connecting floral and genetic diversity in Purple Loosestrife, Lythrum salicaria</dc:title>
  <dc:creator>Network Administrator</dc:creator>
  <cp:lastModifiedBy>Network Administrator</cp:lastModifiedBy>
  <cp:revision>5</cp:revision>
  <dcterms:created xsi:type="dcterms:W3CDTF">2008-12-01T14:54:04Z</dcterms:created>
  <dcterms:modified xsi:type="dcterms:W3CDTF">2008-12-01T21:13:18Z</dcterms:modified>
</cp:coreProperties>
</file>