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569A-809D-44C7-9B15-F35ABFC16BA4}" type="datetimeFigureOut">
              <a:rPr lang="en-US" smtClean="0"/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FE6BD-451F-498B-AE2F-4BB9B2F98D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569A-809D-44C7-9B15-F35ABFC16BA4}" type="datetimeFigureOut">
              <a:rPr lang="en-US" smtClean="0"/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FE6BD-451F-498B-AE2F-4BB9B2F98D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569A-809D-44C7-9B15-F35ABFC16BA4}" type="datetimeFigureOut">
              <a:rPr lang="en-US" smtClean="0"/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FE6BD-451F-498B-AE2F-4BB9B2F98D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569A-809D-44C7-9B15-F35ABFC16BA4}" type="datetimeFigureOut">
              <a:rPr lang="en-US" smtClean="0"/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FE6BD-451F-498B-AE2F-4BB9B2F98D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569A-809D-44C7-9B15-F35ABFC16BA4}" type="datetimeFigureOut">
              <a:rPr lang="en-US" smtClean="0"/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FE6BD-451F-498B-AE2F-4BB9B2F98D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569A-809D-44C7-9B15-F35ABFC16BA4}" type="datetimeFigureOut">
              <a:rPr lang="en-US" smtClean="0"/>
              <a:t>5/27/2011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FE6BD-451F-498B-AE2F-4BB9B2F98D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569A-809D-44C7-9B15-F35ABFC16BA4}" type="datetimeFigureOut">
              <a:rPr lang="en-US" smtClean="0"/>
              <a:t>5/27/2011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FE6BD-451F-498B-AE2F-4BB9B2F98D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569A-809D-44C7-9B15-F35ABFC16BA4}" type="datetimeFigureOut">
              <a:rPr lang="en-US" smtClean="0"/>
              <a:t>5/27/2011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FE6BD-451F-498B-AE2F-4BB9B2F98D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569A-809D-44C7-9B15-F35ABFC16BA4}" type="datetimeFigureOut">
              <a:rPr lang="en-US" smtClean="0"/>
              <a:t>5/27/2011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FE6BD-451F-498B-AE2F-4BB9B2F98D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569A-809D-44C7-9B15-F35ABFC16BA4}" type="datetimeFigureOut">
              <a:rPr lang="en-US" smtClean="0"/>
              <a:t>5/27/2011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FE6BD-451F-498B-AE2F-4BB9B2F98D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35569A-809D-44C7-9B15-F35ABFC16BA4}" type="datetimeFigureOut">
              <a:rPr lang="en-US" smtClean="0"/>
              <a:t>5/27/2011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3FE6BD-451F-498B-AE2F-4BB9B2F98D1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35569A-809D-44C7-9B15-F35ABFC16BA4}" type="datetimeFigureOut">
              <a:rPr lang="en-US" smtClean="0"/>
              <a:t>5/27/2011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3FE6BD-451F-498B-AE2F-4BB9B2F98D1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Sprawl in Canada and the United States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3600" dirty="0" smtClean="0"/>
              <a:t>The Inevitability Hypothesis: sprawl is inevitable in free society so we might as well accommodate it. </a:t>
            </a:r>
            <a:endParaRPr lang="en-US" sz="3600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Prosprawl</a:t>
            </a:r>
            <a:r>
              <a:rPr lang="en-CA" dirty="0" smtClean="0"/>
              <a:t> regulation, part 1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Anti-density regulation: Canadian cities and suburbs mandate minimum lot sizes, height limits just like US cities. </a:t>
            </a:r>
          </a:p>
          <a:p>
            <a:r>
              <a:rPr lang="en-CA" dirty="0" smtClean="0"/>
              <a:t>Low density means fewer people can live within walking distance of public transit, shops etc.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But....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Canadian cities may be less </a:t>
            </a:r>
            <a:r>
              <a:rPr lang="en-CA" dirty="0" err="1" smtClean="0"/>
              <a:t>prosprawl</a:t>
            </a:r>
            <a:r>
              <a:rPr lang="en-CA" dirty="0" smtClean="0"/>
              <a:t> than USA.</a:t>
            </a:r>
            <a:br>
              <a:rPr lang="en-CA" dirty="0" smtClean="0"/>
            </a:br>
            <a:r>
              <a:rPr lang="en-CA" dirty="0" smtClean="0"/>
              <a:t>Sample study: one inner and outer suburb of Toronto (Mississauga, Burlington), one inner and outer suburb of Atlanta (Sandy Springs and Alpharetta). </a:t>
            </a: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Comparison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Least compact single family zones: </a:t>
            </a:r>
          </a:p>
          <a:p>
            <a:r>
              <a:rPr lang="en-CA" dirty="0" smtClean="0"/>
              <a:t>Mississauga, Burlington ½ acre to 1 acre</a:t>
            </a:r>
          </a:p>
          <a:p>
            <a:r>
              <a:rPr lang="en-CA" dirty="0" smtClean="0"/>
              <a:t>Sandy Springs, Alpharetta 2-3 acres</a:t>
            </a:r>
          </a:p>
          <a:p>
            <a:r>
              <a:rPr lang="en-CA" dirty="0" smtClean="0"/>
              <a:t>Least compact multifamily zones</a:t>
            </a:r>
          </a:p>
          <a:p>
            <a:r>
              <a:rPr lang="en-CA" dirty="0" smtClean="0"/>
              <a:t>Mississauga/Burlington 18-25 stories</a:t>
            </a:r>
          </a:p>
          <a:p>
            <a:r>
              <a:rPr lang="en-CA" dirty="0" smtClean="0"/>
              <a:t>Sandy Springs 4 stories</a:t>
            </a:r>
          </a:p>
          <a:p>
            <a:r>
              <a:rPr lang="en-CA" dirty="0" smtClean="0"/>
              <a:t>Alpharetta only 10 units per care! 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Prosprawl</a:t>
            </a:r>
            <a:r>
              <a:rPr lang="en-CA" dirty="0" smtClean="0"/>
              <a:t> regulation part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Minimum parking requirements- if you want to build apartments/business you must have a parking lot.   </a:t>
            </a:r>
          </a:p>
          <a:p>
            <a:r>
              <a:rPr lang="en-CA" dirty="0" smtClean="0"/>
              <a:t>Degrades pedestrian environment because pedestrians have to walk across parking lots, makes parking easier and subsidizes driving, reduces density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Prosprawl</a:t>
            </a:r>
            <a:r>
              <a:rPr lang="en-CA" dirty="0" smtClean="0"/>
              <a:t> regulation part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Six to ten lane streets mean crossing street a life endangering adventure</a:t>
            </a:r>
          </a:p>
          <a:p>
            <a:r>
              <a:rPr lang="en-CA" dirty="0" smtClean="0"/>
              <a:t>True in Canadian cities like American- just look outside! </a:t>
            </a: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For more detail....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Rough draft of my paper is at </a:t>
            </a:r>
          </a:p>
          <a:p>
            <a:endParaRPr lang="en-CA" dirty="0">
              <a:latin typeface="Century Schoolbook" pitchFamily="18" charset="0"/>
            </a:endParaRPr>
          </a:p>
          <a:p>
            <a:r>
              <a:rPr lang="en-US" sz="4000" i="1" dirty="0" smtClean="0"/>
              <a:t>http://works.bepress.com/lewyn/65/</a:t>
            </a:r>
            <a:endParaRPr lang="en-US" sz="4000" i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Logic underlying the Inevitability Hypothesis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Assumption: The US has sprawl.</a:t>
            </a:r>
          </a:p>
          <a:p>
            <a:r>
              <a:rPr lang="en-CA" dirty="0" smtClean="0"/>
              <a:t>Assumption 2: Other countries, like Canada, have sprawl despite policies that are anti-sprawl.</a:t>
            </a:r>
          </a:p>
          <a:p>
            <a:r>
              <a:rPr lang="en-CA" dirty="0" smtClean="0"/>
              <a:t>Conclusion: Because even </a:t>
            </a:r>
            <a:r>
              <a:rPr lang="en-CA" dirty="0" err="1" smtClean="0"/>
              <a:t>antisprawl</a:t>
            </a:r>
            <a:r>
              <a:rPr lang="en-CA" dirty="0" smtClean="0"/>
              <a:t> countries like Canada have sprawl, sprawl is inevitable.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Is Assumption 2 right?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Based on 2 assumptions:</a:t>
            </a:r>
          </a:p>
          <a:p>
            <a:r>
              <a:rPr lang="en-CA" dirty="0" smtClean="0"/>
              <a:t>A) Canada sprawls as much as the US</a:t>
            </a:r>
          </a:p>
          <a:p>
            <a:r>
              <a:rPr lang="en-CA" dirty="0" smtClean="0"/>
              <a:t>B) Canadian policy is anti-sprawl.</a:t>
            </a:r>
          </a:p>
          <a:p>
            <a:r>
              <a:rPr lang="en-CA" sz="6000" dirty="0" smtClean="0"/>
              <a:t>MY PAPER QUESTIONS BOTH ASSUMPTIONS</a:t>
            </a:r>
            <a:r>
              <a:rPr lang="en-CA" dirty="0" smtClean="0"/>
              <a:t>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Do Canadian cities sprawl as much as American cities?</a:t>
            </a:r>
            <a:br>
              <a:rPr lang="en-CA" dirty="0" smtClean="0"/>
            </a:br>
            <a:r>
              <a:rPr lang="en-CA" dirty="0" smtClean="0"/>
              <a:t>Two ways to measure sprawl: where we grow, how we grow</a:t>
            </a:r>
            <a:br>
              <a:rPr lang="en-CA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25963"/>
          </a:xfrm>
        </p:spPr>
        <p:txBody>
          <a:bodyPr/>
          <a:lstStyle/>
          <a:p>
            <a:r>
              <a:rPr lang="en-CA" dirty="0" smtClean="0"/>
              <a:t>WHERE WE GROW </a:t>
            </a:r>
          </a:p>
          <a:p>
            <a:r>
              <a:rPr lang="en-CA" dirty="0" smtClean="0"/>
              <a:t>Compared ten cities that were biggest in 1950 in each country.</a:t>
            </a:r>
          </a:p>
          <a:p>
            <a:r>
              <a:rPr lang="en-CA" dirty="0" smtClean="0"/>
              <a:t>In US, eight of ten lost population since 1950, usually by over 20 percent. </a:t>
            </a:r>
          </a:p>
          <a:p>
            <a:r>
              <a:rPr lang="en-CA" dirty="0" smtClean="0"/>
              <a:t>Canada hard to compare because of shifting census tract boundaries, until 1970.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Canadian cities within 1970 boundaries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USA: eight of ten still lost population; six lost over 20 percent between 1970 and 2000; median loss 24 percent.</a:t>
            </a:r>
          </a:p>
          <a:p>
            <a:r>
              <a:rPr lang="en-CA" dirty="0" smtClean="0"/>
              <a:t>Canada: only four lost population; biggest population loss (Montreal) 18 percent.  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In other words....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Canada’s WORST CASE SCENARIO (Montreal, 18 percent loss 1970-2000) is better than the USA MEDIAN (24 percent).</a:t>
            </a:r>
          </a:p>
          <a:p>
            <a:r>
              <a:rPr lang="en-CA" dirty="0" smtClean="0"/>
              <a:t>CONCLUSION: Canada sprawls less than USA.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How we grow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CA" dirty="0" smtClean="0"/>
              <a:t>Canadian transit market share 14 percent</a:t>
            </a:r>
          </a:p>
          <a:p>
            <a:r>
              <a:rPr lang="en-CA" dirty="0" smtClean="0"/>
              <a:t>USA transit share 6 percent</a:t>
            </a:r>
          </a:p>
          <a:p>
            <a:r>
              <a:rPr lang="en-CA" dirty="0" smtClean="0"/>
              <a:t>Again, Canada’s worst case scenario among big cities (Calgary/Edmonton, 20-25 non auto market share) better than most American cities (e.g. Phoenix has only 11 percent non auto share, Jacksonville 8 percent, you get the idea) </a:t>
            </a:r>
          </a:p>
          <a:p>
            <a:r>
              <a:rPr lang="en-CA" dirty="0" smtClean="0"/>
              <a:t>SO CANADIAN CITIES LESS AUTO ORIENTED THAN USA. 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A" dirty="0" smtClean="0"/>
              <a:t>Part 2: government regulation and sprawl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Canadian cities subsidize and regulate for sprawl just like USA.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err="1" smtClean="0"/>
              <a:t>Prosprawl</a:t>
            </a:r>
            <a:r>
              <a:rPr lang="en-CA" dirty="0" smtClean="0"/>
              <a:t> regulation, example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Highway spending- Canadian govt. Spends $20 b a year on highways only 4b on transit.</a:t>
            </a:r>
          </a:p>
          <a:p>
            <a:r>
              <a:rPr lang="en-CA" dirty="0" smtClean="0"/>
              <a:t>Highways subsidize suburbanization by making long commutes easier.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526</Words>
  <Application>Microsoft Office PowerPoint</Application>
  <PresentationFormat>On-screen Show (4:3)</PresentationFormat>
  <Paragraphs>55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Sprawl in Canada and the United States</vt:lpstr>
      <vt:lpstr>Logic underlying the Inevitability Hypothesis</vt:lpstr>
      <vt:lpstr>Is Assumption 2 right?</vt:lpstr>
      <vt:lpstr>Do Canadian cities sprawl as much as American cities? Two ways to measure sprawl: where we grow, how we grow </vt:lpstr>
      <vt:lpstr>Canadian cities within 1970 boundaries</vt:lpstr>
      <vt:lpstr>In other words....</vt:lpstr>
      <vt:lpstr>How we grow </vt:lpstr>
      <vt:lpstr>Part 2: government regulation and sprawl </vt:lpstr>
      <vt:lpstr>Prosprawl regulation, example 1</vt:lpstr>
      <vt:lpstr>Prosprawl regulation, part 1 </vt:lpstr>
      <vt:lpstr>But....</vt:lpstr>
      <vt:lpstr>Comparison </vt:lpstr>
      <vt:lpstr>Prosprawl regulation part 2</vt:lpstr>
      <vt:lpstr>Prosprawl regulation part 3</vt:lpstr>
      <vt:lpstr>For more detail....</vt:lpstr>
    </vt:vector>
  </TitlesOfParts>
  <Company>University of Alberta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Sprawl in Canada and the United States</dc:title>
  <dc:creator>AICT Classrooms</dc:creator>
  <cp:lastModifiedBy>AICT Classrooms</cp:lastModifiedBy>
  <cp:revision>3</cp:revision>
  <dcterms:created xsi:type="dcterms:W3CDTF">2011-05-27T14:25:20Z</dcterms:created>
  <dcterms:modified xsi:type="dcterms:W3CDTF">2011-05-27T14:41:26Z</dcterms:modified>
</cp:coreProperties>
</file>