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61" r:id="rId2"/>
    <p:sldId id="265" r:id="rId3"/>
    <p:sldId id="266" r:id="rId4"/>
    <p:sldId id="267" r:id="rId5"/>
    <p:sldId id="272" r:id="rId6"/>
    <p:sldId id="273" r:id="rId7"/>
    <p:sldId id="274" r:id="rId8"/>
    <p:sldId id="268" r:id="rId9"/>
    <p:sldId id="270" r:id="rId10"/>
    <p:sldId id="271" r:id="rId11"/>
    <p:sldId id="275"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8000"/>
    <a:srgbClr val="009900"/>
    <a:srgbClr val="0061AF"/>
    <a:srgbClr val="F9F9F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796" autoAdjust="0"/>
  </p:normalViewPr>
  <p:slideViewPr>
    <p:cSldViewPr snapToGrid="0" snapToObjects="1">
      <p:cViewPr varScale="1">
        <p:scale>
          <a:sx n="68" d="100"/>
          <a:sy n="68" d="100"/>
        </p:scale>
        <p:origin x="-1282" y="-2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92" d="100"/>
          <a:sy n="92" d="100"/>
        </p:scale>
        <p:origin x="-377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4D0310-09AE-9B4B-B028-D563F2DED930}" type="datetimeFigureOut">
              <a:rPr lang="en-US" smtClean="0"/>
              <a:pPr/>
              <a:t>11/8/2011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06EF6-6358-804A-8A84-EEF2035DDC9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5006EF6-6358-804A-8A84-EEF2035DDC96}"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4 phases of questions and options</a:t>
            </a:r>
            <a:r>
              <a:rPr lang="en-US" sz="1200" baseline="0" dirty="0" smtClean="0"/>
              <a:t> to consider</a:t>
            </a:r>
          </a:p>
          <a:p>
            <a:r>
              <a:rPr lang="en-US" sz="1200" baseline="0" dirty="0" smtClean="0"/>
              <a:t>Phase 1: Environmental Scanning</a:t>
            </a:r>
          </a:p>
          <a:p>
            <a:r>
              <a:rPr lang="en-US" sz="1200" baseline="0" dirty="0" smtClean="0"/>
              <a:t>Phase 2: Establishing a Niche</a:t>
            </a:r>
          </a:p>
          <a:p>
            <a:r>
              <a:rPr lang="en-US" sz="1200" baseline="0" dirty="0" smtClean="0"/>
              <a:t>Phase 3: Choosing a Structure</a:t>
            </a:r>
          </a:p>
          <a:p>
            <a:r>
              <a:rPr lang="en-US" sz="1200" dirty="0" smtClean="0"/>
              <a:t>Phase</a:t>
            </a:r>
            <a:r>
              <a:rPr lang="en-US" sz="1200" baseline="0" dirty="0" smtClean="0"/>
              <a:t> 4: Finding Professional Supports</a:t>
            </a:r>
          </a:p>
          <a:p>
            <a:endParaRPr lang="en-US" sz="1200" baseline="0" dirty="0" smtClean="0"/>
          </a:p>
          <a:p>
            <a:r>
              <a:rPr lang="en-US" sz="1200" baseline="0" dirty="0" smtClean="0"/>
              <a:t>Throughout the process you’ll need to continually build your network of colleagues, referral sources, and learning</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D5006EF6-6358-804A-8A84-EEF2035DDC96}"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b="1" kern="1200" dirty="0" smtClean="0">
                <a:solidFill>
                  <a:schemeClr val="tx1"/>
                </a:solidFill>
                <a:latin typeface="+mn-lt"/>
                <a:ea typeface="+mn-ea"/>
                <a:cs typeface="+mn-cs"/>
              </a:rPr>
              <a:t>1.  Get lots of experience before you try to do it on your own</a:t>
            </a:r>
          </a:p>
          <a:p>
            <a:r>
              <a:rPr lang="en-US" sz="1200" kern="1200" dirty="0" smtClean="0">
                <a:solidFill>
                  <a:schemeClr val="tx1"/>
                </a:solidFill>
                <a:latin typeface="+mn-lt"/>
                <a:ea typeface="+mn-ea"/>
                <a:cs typeface="+mn-cs"/>
              </a:rPr>
              <a:t>-Most of the informants seemed to agree that the initial step to consulting should be working under some established consultant for two main reasons: experience and networking. </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2.  Be prepared for a rocky start </a:t>
            </a:r>
          </a:p>
          <a:p>
            <a:r>
              <a:rPr lang="en-US" sz="1200" kern="1200" dirty="0" smtClean="0">
                <a:solidFill>
                  <a:schemeClr val="tx1"/>
                </a:solidFill>
                <a:latin typeface="+mn-lt"/>
                <a:ea typeface="+mn-ea"/>
                <a:cs typeface="+mn-cs"/>
              </a:rPr>
              <a:t>-All of the informants spoke of an initial instability of income: projects tend to come in fits and spurts.  There's not a lot of money to be made at first.  The first two years tend to be the most difficult.</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3.  Communication skills or “People Skills” are most important</a:t>
            </a:r>
            <a:endParaRPr lang="en-US" sz="120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-There was consensus on this topic.  The ability to build rapport and trust are paramount.  The most successful consultants have superior listening, reflecting, negotiating, dialogue facilitation, and conflict resolution skills.  In addition, it is helpful to be able to communicate across disciplines, cultures, and styles.</a:t>
            </a:r>
            <a:endParaRPr lang="en-US" sz="1200" i="1"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4.  Expertise &amp; Confidence in your own ability are also key </a:t>
            </a:r>
          </a:p>
          <a:p>
            <a:r>
              <a:rPr lang="en-US" sz="1200" kern="1200" dirty="0" smtClean="0">
                <a:solidFill>
                  <a:schemeClr val="tx1"/>
                </a:solidFill>
                <a:latin typeface="+mn-lt"/>
                <a:ea typeface="+mn-ea"/>
                <a:cs typeface="+mn-cs"/>
              </a:rPr>
              <a:t>-Knowing what you’re doing, being able to deliver on your commitments, and providing top-notch services are what is going to lead to your next job.</a:t>
            </a:r>
            <a:r>
              <a:rPr lang="en-US" sz="1200" b="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Knowledge of the clients' business beyond the scope of an existing project is extremely important as well: provides opportunities to suggest other projects and overall shows one's interest and involvement.</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5.   Your two best marketing tools are your past projects &amp; your involvement in professional organizations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-Every consultant gets the majority of their jobs through referrals from clients or colleagues (as opposed to advertising, or cold calling).  If you impress your clients they will refer you to their colleagues.  Keeping in touch with past clients increases the likelihood of future work.  If you demonstrate your ability to your colleagues they will pass on information about potential jobs.  </a:t>
            </a:r>
          </a:p>
          <a:p>
            <a:endParaRPr lang="en-US" dirty="0"/>
          </a:p>
        </p:txBody>
      </p:sp>
      <p:sp>
        <p:nvSpPr>
          <p:cNvPr id="4" name="Slide Number Placeholder 3"/>
          <p:cNvSpPr>
            <a:spLocks noGrp="1"/>
          </p:cNvSpPr>
          <p:nvPr>
            <p:ph type="sldNum" sz="quarter" idx="10"/>
          </p:nvPr>
        </p:nvSpPr>
        <p:spPr/>
        <p:txBody>
          <a:bodyPr/>
          <a:lstStyle/>
          <a:p>
            <a:fld id="{D5006EF6-6358-804A-8A84-EEF2035DDC96}"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If there are more than 3 out of the 12 items on checklist 2 that you can not honestly check</a:t>
            </a:r>
          </a:p>
          <a:p>
            <a:r>
              <a:rPr lang="en-US" sz="1200" kern="1200" baseline="0" dirty="0" smtClean="0">
                <a:solidFill>
                  <a:schemeClr val="tx1"/>
                </a:solidFill>
                <a:latin typeface="+mn-lt"/>
                <a:ea typeface="+mn-ea"/>
                <a:cs typeface="+mn-cs"/>
              </a:rPr>
              <a:t>off, you may not yet be ready to begin consulting independently. </a:t>
            </a:r>
            <a:endParaRPr lang="en-US" dirty="0"/>
          </a:p>
        </p:txBody>
      </p:sp>
      <p:sp>
        <p:nvSpPr>
          <p:cNvPr id="4" name="Slide Number Placeholder 3"/>
          <p:cNvSpPr>
            <a:spLocks noGrp="1"/>
          </p:cNvSpPr>
          <p:nvPr>
            <p:ph type="sldNum" sz="quarter" idx="10"/>
          </p:nvPr>
        </p:nvSpPr>
        <p:spPr/>
        <p:txBody>
          <a:bodyPr/>
          <a:lstStyle/>
          <a:p>
            <a:fld id="{D5006EF6-6358-804A-8A84-EEF2035DDC96}"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mn-lt"/>
                <a:ea typeface="+mn-ea"/>
                <a:cs typeface="+mn-cs"/>
              </a:rPr>
              <a:t>An understanding partner,</a:t>
            </a:r>
          </a:p>
          <a:p>
            <a:r>
              <a:rPr lang="en-US" sz="1200" kern="1200" baseline="0" dirty="0" smtClean="0">
                <a:solidFill>
                  <a:schemeClr val="tx1"/>
                </a:solidFill>
                <a:latin typeface="+mn-lt"/>
                <a:ea typeface="+mn-ea"/>
                <a:cs typeface="+mn-cs"/>
              </a:rPr>
              <a:t>spouse, or family, as well as community of other consultants will most likely become your</a:t>
            </a:r>
          </a:p>
          <a:p>
            <a:r>
              <a:rPr lang="en-US" sz="1200" kern="1200" baseline="0" dirty="0" smtClean="0">
                <a:solidFill>
                  <a:schemeClr val="tx1"/>
                </a:solidFill>
                <a:latin typeface="+mn-lt"/>
                <a:ea typeface="+mn-ea"/>
                <a:cs typeface="+mn-cs"/>
              </a:rPr>
              <a:t>support system. A good network of professional colleagues and a strong, established reputation</a:t>
            </a:r>
          </a:p>
          <a:p>
            <a:r>
              <a:rPr lang="en-US" sz="1200" kern="1200" baseline="0" dirty="0" smtClean="0">
                <a:solidFill>
                  <a:schemeClr val="tx1"/>
                </a:solidFill>
                <a:latin typeface="+mn-lt"/>
                <a:ea typeface="+mn-ea"/>
                <a:cs typeface="+mn-cs"/>
              </a:rPr>
              <a:t>are necessary so that you can continue acquiring new clients. In order to be an effective resource</a:t>
            </a:r>
          </a:p>
          <a:p>
            <a:r>
              <a:rPr lang="en-US" sz="1200" kern="1200" baseline="0" dirty="0" smtClean="0">
                <a:solidFill>
                  <a:schemeClr val="tx1"/>
                </a:solidFill>
                <a:latin typeface="+mn-lt"/>
                <a:ea typeface="+mn-ea"/>
                <a:cs typeface="+mn-cs"/>
              </a:rPr>
              <a:t>that community organizations will seek out, you also need to be well-connected with colleagues</a:t>
            </a:r>
          </a:p>
          <a:p>
            <a:r>
              <a:rPr lang="en-US" sz="1200" kern="1200" baseline="0" dirty="0" smtClean="0">
                <a:solidFill>
                  <a:schemeClr val="tx1"/>
                </a:solidFill>
                <a:latin typeface="+mn-lt"/>
                <a:ea typeface="+mn-ea"/>
                <a:cs typeface="+mn-cs"/>
              </a:rPr>
              <a:t>whom you can refer jobs that you do not have the time or skills to complete. Of course a good</a:t>
            </a:r>
          </a:p>
          <a:p>
            <a:r>
              <a:rPr lang="en-US" sz="1200" kern="1200" baseline="0" dirty="0" smtClean="0">
                <a:solidFill>
                  <a:schemeClr val="tx1"/>
                </a:solidFill>
                <a:latin typeface="+mn-lt"/>
                <a:ea typeface="+mn-ea"/>
                <a:cs typeface="+mn-cs"/>
              </a:rPr>
              <a:t>professional network is also crucial so that you can pull in needed expertise as required on the</a:t>
            </a:r>
          </a:p>
          <a:p>
            <a:r>
              <a:rPr lang="en-US" sz="1200" kern="1200" baseline="0" dirty="0" smtClean="0">
                <a:solidFill>
                  <a:schemeClr val="tx1"/>
                </a:solidFill>
                <a:latin typeface="+mn-lt"/>
                <a:ea typeface="+mn-ea"/>
                <a:cs typeface="+mn-cs"/>
              </a:rPr>
              <a:t>jobs that you do take on or just have someone to bounce ideas off of or commiserate with.</a:t>
            </a:r>
          </a:p>
          <a:p>
            <a:r>
              <a:rPr lang="en-US" sz="1200" kern="1200" baseline="0" dirty="0" smtClean="0">
                <a:solidFill>
                  <a:schemeClr val="tx1"/>
                </a:solidFill>
                <a:latin typeface="+mn-lt"/>
                <a:ea typeface="+mn-ea"/>
                <a:cs typeface="+mn-cs"/>
              </a:rPr>
              <a:t>In addition, you need to have enough financial resources to rely on when you are getting</a:t>
            </a:r>
          </a:p>
          <a:p>
            <a:r>
              <a:rPr lang="en-US" sz="1200" kern="1200" baseline="0" dirty="0" smtClean="0">
                <a:solidFill>
                  <a:schemeClr val="tx1"/>
                </a:solidFill>
                <a:latin typeface="+mn-lt"/>
                <a:ea typeface="+mn-ea"/>
                <a:cs typeface="+mn-cs"/>
              </a:rPr>
              <a:t>started. Starting slowly, while maintaining your job, or making the transition by working </a:t>
            </a:r>
            <a:r>
              <a:rPr lang="en-US" sz="1200" kern="1200" baseline="0" dirty="0" err="1" smtClean="0">
                <a:solidFill>
                  <a:schemeClr val="tx1"/>
                </a:solidFill>
                <a:latin typeface="+mn-lt"/>
                <a:ea typeface="+mn-ea"/>
                <a:cs typeface="+mn-cs"/>
              </a:rPr>
              <a:t>parttime</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while building a network of clients, or having a cushion through the income of a significant</a:t>
            </a:r>
          </a:p>
          <a:p>
            <a:r>
              <a:rPr lang="en-US" sz="1200" kern="1200" baseline="0" dirty="0" smtClean="0">
                <a:solidFill>
                  <a:schemeClr val="tx1"/>
                </a:solidFill>
                <a:latin typeface="+mn-lt"/>
                <a:ea typeface="+mn-ea"/>
                <a:cs typeface="+mn-cs"/>
              </a:rPr>
              <a:t>other can all be potential options in the beginning. Space is another important external resource,</a:t>
            </a:r>
          </a:p>
          <a:p>
            <a:r>
              <a:rPr lang="en-US" sz="1200" kern="1200" baseline="0" dirty="0" smtClean="0">
                <a:solidFill>
                  <a:schemeClr val="tx1"/>
                </a:solidFill>
                <a:latin typeface="+mn-lt"/>
                <a:ea typeface="+mn-ea"/>
                <a:cs typeface="+mn-cs"/>
              </a:rPr>
              <a:t>and decisions about whether to rent office space or work from home should take into account</a:t>
            </a:r>
          </a:p>
          <a:p>
            <a:r>
              <a:rPr lang="en-US" sz="1200" kern="1200" baseline="0" dirty="0" smtClean="0">
                <a:solidFill>
                  <a:schemeClr val="tx1"/>
                </a:solidFill>
                <a:latin typeface="+mn-lt"/>
                <a:ea typeface="+mn-ea"/>
                <a:cs typeface="+mn-cs"/>
              </a:rPr>
              <a:t>your financial resources, workload, personal preferences, and home situation.</a:t>
            </a:r>
            <a:endParaRPr lang="en-US" dirty="0"/>
          </a:p>
        </p:txBody>
      </p:sp>
      <p:sp>
        <p:nvSpPr>
          <p:cNvPr id="4" name="Slide Number Placeholder 3"/>
          <p:cNvSpPr>
            <a:spLocks noGrp="1"/>
          </p:cNvSpPr>
          <p:nvPr>
            <p:ph type="sldNum" sz="quarter" idx="10"/>
          </p:nvPr>
        </p:nvSpPr>
        <p:spPr/>
        <p:txBody>
          <a:bodyPr/>
          <a:lstStyle/>
          <a:p>
            <a:fld id="{D5006EF6-6358-804A-8A84-EEF2035DDC96}"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Leadership Training/Executive Coaching - helping to transform management and</a:t>
            </a:r>
          </a:p>
          <a:p>
            <a:r>
              <a:rPr lang="en-US" sz="1200" kern="1200" baseline="0" dirty="0" smtClean="0">
                <a:solidFill>
                  <a:schemeClr val="tx1"/>
                </a:solidFill>
                <a:latin typeface="+mn-lt"/>
                <a:ea typeface="+mn-ea"/>
                <a:cs typeface="+mn-cs"/>
              </a:rPr>
              <a:t>executives into better leaders, listeners and learners.</a:t>
            </a:r>
            <a:endParaRPr lang="en-US" dirty="0"/>
          </a:p>
        </p:txBody>
      </p:sp>
      <p:sp>
        <p:nvSpPr>
          <p:cNvPr id="4" name="Slide Number Placeholder 3"/>
          <p:cNvSpPr>
            <a:spLocks noGrp="1"/>
          </p:cNvSpPr>
          <p:nvPr>
            <p:ph type="sldNum" sz="quarter" idx="10"/>
          </p:nvPr>
        </p:nvSpPr>
        <p:spPr/>
        <p:txBody>
          <a:bodyPr/>
          <a:lstStyle/>
          <a:p>
            <a:fld id="{D5006EF6-6358-804A-8A84-EEF2035DDC96}"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5006EF6-6358-804A-8A84-EEF2035DDC96}"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200" b="1" u="none" strike="noStrike" kern="1200" dirty="0" smtClean="0">
                <a:solidFill>
                  <a:schemeClr val="tx1"/>
                </a:solidFill>
                <a:latin typeface="+mn-lt"/>
                <a:ea typeface="+mn-ea"/>
                <a:cs typeface="+mn-cs"/>
              </a:rPr>
              <a:t>Additional Networking Tips</a:t>
            </a:r>
            <a:endParaRPr lang="en-US" sz="1200" b="1" u="sng"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Time and time again, we hear from the experts in this field that they survive and thrive on word of mouth business. All of the consultants interviewed said they already knew the person who got them their first consulting job prior to starting their practice. </a:t>
            </a: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Attend/Present at Professional events</a:t>
            </a:r>
            <a:r>
              <a:rPr lang="en-US" sz="1200" kern="1200" dirty="0" smtClean="0">
                <a:solidFill>
                  <a:schemeClr val="tx1"/>
                </a:solidFill>
                <a:latin typeface="+mn-lt"/>
                <a:ea typeface="+mn-ea"/>
                <a:cs typeface="+mn-cs"/>
              </a:rPr>
              <a:t>: </a:t>
            </a:r>
          </a:p>
          <a:p>
            <a:r>
              <a:rPr lang="en-US" sz="1200" i="1" kern="1200" dirty="0" smtClean="0">
                <a:solidFill>
                  <a:schemeClr val="tx1"/>
                </a:solidFill>
                <a:latin typeface="+mn-lt"/>
                <a:ea typeface="+mn-ea"/>
                <a:cs typeface="+mn-cs"/>
              </a:rPr>
              <a:t>Join and be active in</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Professional organizations (e.g.</a:t>
            </a:r>
            <a:r>
              <a:rPr lang="en-US" sz="1200" kern="1200" dirty="0" smtClean="0">
                <a:solidFill>
                  <a:schemeClr val="tx1"/>
                </a:solidFill>
                <a:latin typeface="+mn-lt"/>
                <a:ea typeface="+mn-ea"/>
                <a:cs typeface="+mn-cs"/>
              </a:rPr>
              <a:t> Institute of Management Consultants USA (IMC USA) is often cited as a useful resource for independent consultants. CEA, AEA, ASTD </a:t>
            </a:r>
          </a:p>
          <a:p>
            <a:r>
              <a:rPr lang="en-US" sz="1200" i="1" kern="1200" dirty="0" smtClean="0">
                <a:solidFill>
                  <a:schemeClr val="tx1"/>
                </a:solidFill>
                <a:latin typeface="+mn-lt"/>
                <a:ea typeface="+mn-ea"/>
                <a:cs typeface="+mn-cs"/>
              </a:rPr>
              <a:t>Look for</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Opportunities outside of your specialty</a:t>
            </a:r>
            <a:r>
              <a:rPr lang="en-US" sz="1200" kern="1200" dirty="0" smtClean="0">
                <a:solidFill>
                  <a:schemeClr val="tx1"/>
                </a:solidFill>
                <a:latin typeface="+mn-lt"/>
                <a:ea typeface="+mn-ea"/>
                <a:cs typeface="+mn-cs"/>
              </a:rPr>
              <a:t> </a:t>
            </a:r>
          </a:p>
          <a:p>
            <a:r>
              <a:rPr lang="en-US" sz="1200" i="1" kern="1200" dirty="0" smtClean="0">
                <a:solidFill>
                  <a:schemeClr val="tx1"/>
                </a:solidFill>
                <a:latin typeface="+mn-lt"/>
                <a:ea typeface="+mn-ea"/>
                <a:cs typeface="+mn-cs"/>
              </a:rPr>
              <a:t>Get involved in Community work: (</a:t>
            </a:r>
            <a:r>
              <a:rPr lang="en-US" sz="1200" kern="1200" dirty="0" smtClean="0">
                <a:solidFill>
                  <a:schemeClr val="tx1"/>
                </a:solidFill>
                <a:latin typeface="+mn-lt"/>
                <a:ea typeface="+mn-ea"/>
                <a:cs typeface="+mn-cs"/>
              </a:rPr>
              <a:t>can help you stay in touch with neighbors, and can help fill a social void when you start your consulting practice. build a reputation as a leader and a problem solver)</a:t>
            </a:r>
          </a:p>
          <a:p>
            <a:r>
              <a:rPr lang="en-US" sz="1200" i="1" kern="1200" dirty="0" smtClean="0">
                <a:solidFill>
                  <a:schemeClr val="tx1"/>
                </a:solidFill>
                <a:latin typeface="+mn-lt"/>
                <a:ea typeface="+mn-ea"/>
                <a:cs typeface="+mn-cs"/>
              </a:rPr>
              <a:t>Find a Mentor</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Working with other consultants (via subcontracting)</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Maintaining Relationships with Past Clients</a:t>
            </a:r>
            <a:r>
              <a:rPr lang="en-US" sz="1200" kern="1200" dirty="0" smtClean="0">
                <a:solidFill>
                  <a:schemeClr val="tx1"/>
                </a:solidFill>
                <a:latin typeface="+mn-lt"/>
                <a:ea typeface="+mn-ea"/>
                <a:cs typeface="+mn-cs"/>
              </a:rPr>
              <a:t> </a:t>
            </a: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Referral sources found at local Universities:</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Professors (in and out of your discipline’s department, school or college)</a:t>
            </a:r>
          </a:p>
          <a:p>
            <a:pPr lvl="0"/>
            <a:r>
              <a:rPr lang="en-US" sz="1200" kern="1200" dirty="0" smtClean="0">
                <a:solidFill>
                  <a:schemeClr val="tx1"/>
                </a:solidFill>
                <a:latin typeface="+mn-lt"/>
                <a:ea typeface="+mn-ea"/>
                <a:cs typeface="+mn-cs"/>
              </a:rPr>
              <a:t>Alumni- who do consulting work themselves</a:t>
            </a:r>
          </a:p>
          <a:p>
            <a:pPr lvl="0"/>
            <a:r>
              <a:rPr lang="en-US" sz="1200" kern="1200" dirty="0" smtClean="0">
                <a:solidFill>
                  <a:schemeClr val="tx1"/>
                </a:solidFill>
                <a:latin typeface="+mn-lt"/>
                <a:ea typeface="+mn-ea"/>
                <a:cs typeface="+mn-cs"/>
              </a:rPr>
              <a:t>Community Relations Offices – may be able to link you up with organizations looking for assistance</a:t>
            </a:r>
          </a:p>
          <a:p>
            <a:pPr lvl="0"/>
            <a:r>
              <a:rPr lang="en-US" sz="1200" kern="1200" dirty="0" smtClean="0">
                <a:solidFill>
                  <a:schemeClr val="tx1"/>
                </a:solidFill>
                <a:latin typeface="+mn-lt"/>
                <a:ea typeface="+mn-ea"/>
                <a:cs typeface="+mn-cs"/>
              </a:rPr>
              <a:t>Service-Learning offices – The site where they send students can often use professional help as well. </a:t>
            </a:r>
          </a:p>
          <a:p>
            <a:pPr lvl="0"/>
            <a:r>
              <a:rPr lang="en-US" sz="1200" kern="1200" dirty="0" smtClean="0">
                <a:solidFill>
                  <a:schemeClr val="tx1"/>
                </a:solidFill>
                <a:latin typeface="+mn-lt"/>
                <a:ea typeface="+mn-ea"/>
                <a:cs typeface="+mn-cs"/>
              </a:rPr>
              <a:t>Community Research Centers – These centers often have to turn away requests that do not fit into their focus areas</a:t>
            </a:r>
          </a:p>
          <a:p>
            <a:pPr lvl="0"/>
            <a:r>
              <a:rPr lang="en-US" sz="1200" kern="1200" dirty="0" smtClean="0">
                <a:solidFill>
                  <a:schemeClr val="tx1"/>
                </a:solidFill>
                <a:latin typeface="+mn-lt"/>
                <a:ea typeface="+mn-ea"/>
                <a:cs typeface="+mn-cs"/>
              </a:rPr>
              <a:t>Grants office/Office of Sponsored Programs &amp; Research </a:t>
            </a:r>
          </a:p>
          <a:p>
            <a:pPr lvl="0"/>
            <a:r>
              <a:rPr lang="en-US" sz="1200" kern="1200" dirty="0" smtClean="0">
                <a:solidFill>
                  <a:schemeClr val="tx1"/>
                </a:solidFill>
                <a:latin typeface="+mn-lt"/>
                <a:ea typeface="+mn-ea"/>
                <a:cs typeface="+mn-cs"/>
              </a:rPr>
              <a:t>Reference Librarians are some of the most helpful people on earth when it comes to looking for obscure information </a:t>
            </a:r>
          </a:p>
          <a:p>
            <a:endParaRPr lang="en-US" dirty="0"/>
          </a:p>
        </p:txBody>
      </p:sp>
      <p:sp>
        <p:nvSpPr>
          <p:cNvPr id="4" name="Slide Number Placeholder 3"/>
          <p:cNvSpPr>
            <a:spLocks noGrp="1"/>
          </p:cNvSpPr>
          <p:nvPr>
            <p:ph type="sldNum" sz="quarter" idx="10"/>
          </p:nvPr>
        </p:nvSpPr>
        <p:spPr/>
        <p:txBody>
          <a:bodyPr/>
          <a:lstStyle/>
          <a:p>
            <a:fld id="{D5006EF6-6358-804A-8A84-EEF2035DDC96}"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Additional Networking Tips</a:t>
            </a:r>
            <a:endParaRPr lang="en-US" b="1" u="sng" dirty="0" smtClean="0"/>
          </a:p>
          <a:p>
            <a:r>
              <a:rPr lang="en-US" dirty="0" smtClean="0"/>
              <a:t>Time and time again, we hear from the experts in this field that they survive and thrive on word of mouth business. All of the consultants interviewed said they already knew the person who got them their first consulting job prior to starting their practice. </a:t>
            </a:r>
          </a:p>
          <a:p>
            <a:endParaRPr lang="en-US" dirty="0"/>
          </a:p>
        </p:txBody>
      </p:sp>
      <p:sp>
        <p:nvSpPr>
          <p:cNvPr id="4" name="Slide Number Placeholder 3"/>
          <p:cNvSpPr>
            <a:spLocks noGrp="1"/>
          </p:cNvSpPr>
          <p:nvPr>
            <p:ph type="sldNum" sz="quarter" idx="10"/>
          </p:nvPr>
        </p:nvSpPr>
        <p:spPr/>
        <p:txBody>
          <a:bodyPr/>
          <a:lstStyle/>
          <a:p>
            <a:fld id="{D5006EF6-6358-804A-8A84-EEF2035DDC96}"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23352" y="2186231"/>
            <a:ext cx="6063447" cy="2030074"/>
          </a:xfrm>
          <a:prstGeom prst="rect">
            <a:avLst/>
          </a:prstGeom>
        </p:spPr>
        <p:txBody>
          <a:bodyPr vert="horz"/>
          <a:lstStyle>
            <a:lvl1pPr algn="l">
              <a:defRPr>
                <a:solidFill>
                  <a:srgbClr val="0061AF"/>
                </a:solidFill>
                <a:latin typeface="Arial"/>
                <a:cs typeface="Arial"/>
              </a:defRPr>
            </a:lvl1pPr>
          </a:lstStyle>
          <a:p>
            <a:r>
              <a:rPr lang="en-US" dirty="0" smtClean="0"/>
              <a:t>Presentation title</a:t>
            </a:r>
            <a:endParaRPr lang="en-US" dirty="0"/>
          </a:p>
        </p:txBody>
      </p:sp>
      <p:sp>
        <p:nvSpPr>
          <p:cNvPr id="5" name="Text Placeholder 4"/>
          <p:cNvSpPr>
            <a:spLocks noGrp="1"/>
          </p:cNvSpPr>
          <p:nvPr>
            <p:ph type="body" sz="quarter" idx="10" hasCustomPrompt="1"/>
          </p:nvPr>
        </p:nvSpPr>
        <p:spPr>
          <a:xfrm>
            <a:off x="2623352" y="5434013"/>
            <a:ext cx="3904448" cy="384859"/>
          </a:xfrm>
          <a:prstGeom prst="rect">
            <a:avLst/>
          </a:prstGeom>
        </p:spPr>
        <p:txBody>
          <a:bodyPr vert="horz"/>
          <a:lstStyle>
            <a:lvl1pPr marL="0" marR="0" indent="0" algn="l" defTabSz="457200" rtl="0" eaLnBrk="1" fontAlgn="auto" latinLnBrk="0" hangingPunct="1">
              <a:lnSpc>
                <a:spcPct val="100000"/>
              </a:lnSpc>
              <a:spcBef>
                <a:spcPct val="0"/>
              </a:spcBef>
              <a:spcAft>
                <a:spcPts val="0"/>
              </a:spcAft>
              <a:buClrTx/>
              <a:buSzTx/>
              <a:buFontTx/>
              <a:buNone/>
              <a:tabLst/>
              <a:defRPr kumimoji="0" lang="en-US" sz="1800" b="0" i="0" u="none" strike="noStrike" kern="1200" cap="none" spc="0" normalizeH="0" baseline="0" noProof="0">
                <a:ln>
                  <a:noFill/>
                </a:ln>
                <a:solidFill>
                  <a:srgbClr val="0061AF"/>
                </a:solidFill>
                <a:effectLst/>
                <a:uLnTx/>
                <a:uFillTx/>
                <a:latin typeface="Arial"/>
                <a:cs typeface="Arial"/>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dirty="0" smtClean="0"/>
              <a:t>date</a:t>
            </a:r>
            <a:endParaRPr kumimoji="0" lang="en-US" sz="1800" b="0" i="0" u="none" strike="noStrike" kern="1200" cap="none" spc="0" normalizeH="0" baseline="0" noProof="0" dirty="0">
              <a:ln>
                <a:noFill/>
              </a:ln>
              <a:solidFill>
                <a:schemeClr val="bg1"/>
              </a:solidFill>
              <a:effectLst/>
              <a:uLnTx/>
              <a:uFillTx/>
              <a:latin typeface="Arial"/>
              <a:ea typeface="+mj-ea"/>
              <a:cs typeface="Arial"/>
            </a:endParaRPr>
          </a:p>
        </p:txBody>
      </p:sp>
    </p:spTree>
  </p:cSld>
  <p:clrMapOvr>
    <a:masterClrMapping/>
  </p:clrMapOvr>
  <p:transition>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43220" y="1155576"/>
            <a:ext cx="7843579" cy="582995"/>
          </a:xfrm>
          <a:prstGeom prst="rect">
            <a:avLst/>
          </a:prstGeom>
        </p:spPr>
        <p:txBody>
          <a:bodyPr vert="horz" anchor="t"/>
          <a:lstStyle>
            <a:lvl1pPr algn="l">
              <a:defRPr sz="2000" b="1" cap="all" baseline="0">
                <a:solidFill>
                  <a:srgbClr val="0061AF"/>
                </a:solidFill>
                <a:latin typeface="Arial"/>
                <a:cs typeface="Arial"/>
              </a:defRPr>
            </a:lvl1pPr>
          </a:lstStyle>
          <a:p>
            <a:r>
              <a:rPr lang="en-US" dirty="0" smtClean="0"/>
              <a:t>Subhead (flush left)</a:t>
            </a:r>
            <a:endParaRPr lang="en-US" dirty="0"/>
          </a:p>
        </p:txBody>
      </p:sp>
      <p:sp>
        <p:nvSpPr>
          <p:cNvPr id="8" name="Slide Number Placeholder 5"/>
          <p:cNvSpPr txBox="1">
            <a:spLocks/>
          </p:cNvSpPr>
          <p:nvPr userDrawn="1"/>
        </p:nvSpPr>
        <p:spPr>
          <a:xfrm>
            <a:off x="8203184" y="411137"/>
            <a:ext cx="483616"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F5546797-B77F-204C-A2C7-EE535E86E1E7}" type="slidenum">
              <a:rPr kumimoji="0" lang="en-US" sz="1600" b="1" i="0" u="none" strike="noStrike" kern="1200" cap="none" spc="0" normalizeH="0" baseline="0" noProof="0" smtClean="0">
                <a:ln>
                  <a:noFill/>
                </a:ln>
                <a:solidFill>
                  <a:srgbClr val="0061AF"/>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600" b="1" i="0" u="none" strike="noStrike" kern="1200" cap="none" spc="0" normalizeH="0" baseline="0" noProof="0" dirty="0">
              <a:ln>
                <a:noFill/>
              </a:ln>
              <a:solidFill>
                <a:srgbClr val="0061AF"/>
              </a:solidFill>
              <a:effectLst/>
              <a:uLnTx/>
              <a:uFillTx/>
              <a:latin typeface="Arial"/>
              <a:ea typeface="+mn-ea"/>
              <a:cs typeface="Arial"/>
            </a:endParaRPr>
          </a:p>
        </p:txBody>
      </p:sp>
      <p:sp>
        <p:nvSpPr>
          <p:cNvPr id="10" name="Content Placeholder 9"/>
          <p:cNvSpPr>
            <a:spLocks noGrp="1"/>
          </p:cNvSpPr>
          <p:nvPr>
            <p:ph sz="quarter" idx="10" hasCustomPrompt="1"/>
          </p:nvPr>
        </p:nvSpPr>
        <p:spPr>
          <a:xfrm>
            <a:off x="842962" y="2064823"/>
            <a:ext cx="7843837" cy="4531648"/>
          </a:xfrm>
          <a:prstGeom prst="rect">
            <a:avLst/>
          </a:prstGeom>
        </p:spPr>
        <p:txBody>
          <a:bodyPr vert="horz"/>
          <a:lstStyle>
            <a:lvl1pPr marL="457200" marR="0" indent="-457200" algn="l" defTabSz="457200" rtl="0" eaLnBrk="1" fontAlgn="auto" latinLnBrk="0" hangingPunct="1">
              <a:lnSpc>
                <a:spcPct val="100000"/>
              </a:lnSpc>
              <a:spcBef>
                <a:spcPct val="0"/>
              </a:spcBef>
              <a:spcAft>
                <a:spcPts val="0"/>
              </a:spcAft>
              <a:buClr>
                <a:srgbClr val="0061AF"/>
              </a:buClr>
              <a:buSzTx/>
              <a:buFont typeface="Arial"/>
              <a:buChar char="•"/>
              <a:tabLst/>
              <a:defRPr lang="en-US" sz="2400" baseline="0">
                <a:latin typeface="Arial"/>
                <a:cs typeface="Arial"/>
              </a:defRPr>
            </a:lvl1pPr>
            <a:lvl2pPr>
              <a:buClr>
                <a:schemeClr val="bg1">
                  <a:lumMod val="65000"/>
                </a:schemeClr>
              </a:buClr>
              <a:defRPr sz="2000">
                <a:latin typeface="Arial"/>
              </a:defRPr>
            </a:lvl2pPr>
            <a:lvl3pPr>
              <a:buClrTx/>
              <a:defRPr sz="1600">
                <a:latin typeface="Arial"/>
                <a:cs typeface="Arial"/>
              </a:defRPr>
            </a:lvl3pPr>
            <a:lvl4pPr>
              <a:buClrTx/>
              <a:defRPr sz="1200">
                <a:latin typeface="Arial"/>
              </a:defRPr>
            </a:lvl4pPr>
            <a:lvl5pPr>
              <a:buClrTx/>
              <a:buFont typeface="Lucida Grande"/>
              <a:buChar char="»"/>
              <a:defRPr sz="800" baseline="0">
                <a:latin typeface="Arial"/>
                <a:cs typeface=""/>
              </a:defRPr>
            </a:lvl5pPr>
          </a:lstStyle>
          <a:p>
            <a:pPr lvl="0"/>
            <a:r>
              <a:rPr lang="en-US" dirty="0" smtClean="0"/>
              <a:t>Text and list positions align with the subhead </a:t>
            </a:r>
            <a:br>
              <a:rPr lang="en-US" dirty="0" smtClean="0"/>
            </a:br>
            <a:r>
              <a:rPr lang="en-US" dirty="0" smtClean="0"/>
              <a:t>(use a slow fade transition between slides)</a:t>
            </a:r>
          </a:p>
          <a:p>
            <a:pPr lvl="1"/>
            <a:r>
              <a:rPr lang="en-US" dirty="0" smtClean="0"/>
              <a:t>Second level</a:t>
            </a:r>
          </a:p>
          <a:p>
            <a:pPr lvl="2"/>
            <a:r>
              <a:rPr lang="en-US" dirty="0" smtClean="0"/>
              <a:t>Third level</a:t>
            </a:r>
          </a:p>
          <a:p>
            <a:pPr lvl="3"/>
            <a:r>
              <a:rPr lang="en-US" dirty="0" smtClean="0"/>
              <a:t>Forth level</a:t>
            </a:r>
          </a:p>
          <a:p>
            <a:pPr lvl="4"/>
            <a:r>
              <a:rPr lang="en-US" dirty="0" smtClean="0"/>
              <a:t>Fifth level</a:t>
            </a:r>
          </a:p>
          <a:p>
            <a:pPr lvl="0"/>
            <a:endParaRPr lang="en-US" sz="2000" dirty="0" smtClean="0">
              <a:latin typeface="Arial"/>
              <a:ea typeface="Cambria"/>
              <a:cs typeface="Times New Roman"/>
            </a:endParaRPr>
          </a:p>
        </p:txBody>
      </p:sp>
    </p:spTree>
  </p:cSld>
  <p:clrMapOvr>
    <a:masterClrMapping/>
  </p:clrMapOvr>
  <p:transition>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843220" y="1155576"/>
            <a:ext cx="7843579" cy="582995"/>
          </a:xfrm>
          <a:prstGeom prst="rect">
            <a:avLst/>
          </a:prstGeom>
        </p:spPr>
        <p:txBody>
          <a:bodyPr vert="horz" anchor="t"/>
          <a:lstStyle>
            <a:lvl1pPr algn="l">
              <a:defRPr sz="2000" b="1" cap="all" baseline="0">
                <a:solidFill>
                  <a:srgbClr val="0061AF"/>
                </a:solidFill>
                <a:latin typeface="Arial"/>
                <a:cs typeface="Arial"/>
              </a:defRPr>
            </a:lvl1pPr>
          </a:lstStyle>
          <a:p>
            <a:r>
              <a:rPr lang="en-US" dirty="0" smtClean="0"/>
              <a:t>Subhead (flush left)</a:t>
            </a:r>
            <a:endParaRPr lang="en-US" dirty="0"/>
          </a:p>
        </p:txBody>
      </p:sp>
      <p:sp>
        <p:nvSpPr>
          <p:cNvPr id="4" name="Slide Number Placeholder 5"/>
          <p:cNvSpPr txBox="1">
            <a:spLocks/>
          </p:cNvSpPr>
          <p:nvPr userDrawn="1"/>
        </p:nvSpPr>
        <p:spPr>
          <a:xfrm>
            <a:off x="8203184" y="411137"/>
            <a:ext cx="483616"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F5546797-B77F-204C-A2C7-EE535E86E1E7}" type="slidenum">
              <a:rPr kumimoji="0" lang="en-US" sz="1600" b="1" i="0" u="none" strike="noStrike" kern="1200" cap="none" spc="0" normalizeH="0" baseline="0" noProof="0" smtClean="0">
                <a:ln>
                  <a:noFill/>
                </a:ln>
                <a:solidFill>
                  <a:srgbClr val="0061AF"/>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600" b="1" i="0" u="none" strike="noStrike" kern="1200" cap="none" spc="0" normalizeH="0" baseline="0" noProof="0" dirty="0">
              <a:ln>
                <a:noFill/>
              </a:ln>
              <a:solidFill>
                <a:srgbClr val="0061AF"/>
              </a:solidFill>
              <a:effectLst/>
              <a:uLnTx/>
              <a:uFillTx/>
              <a:latin typeface="Arial"/>
              <a:ea typeface="+mn-ea"/>
              <a:cs typeface="Arial"/>
            </a:endParaRPr>
          </a:p>
        </p:txBody>
      </p:sp>
      <p:sp>
        <p:nvSpPr>
          <p:cNvPr id="5" name="Content Placeholder 9"/>
          <p:cNvSpPr>
            <a:spLocks noGrp="1"/>
          </p:cNvSpPr>
          <p:nvPr>
            <p:ph sz="quarter" idx="10" hasCustomPrompt="1"/>
          </p:nvPr>
        </p:nvSpPr>
        <p:spPr>
          <a:xfrm>
            <a:off x="842962" y="2064823"/>
            <a:ext cx="7843837" cy="4531648"/>
          </a:xfrm>
          <a:prstGeom prst="rect">
            <a:avLst/>
          </a:prstGeom>
        </p:spPr>
        <p:txBody>
          <a:bodyPr vert="horz"/>
          <a:lstStyle>
            <a:lvl1pPr marL="457200" marR="0" indent="-457200" algn="l" defTabSz="457200" rtl="0" eaLnBrk="1" fontAlgn="auto" latinLnBrk="0" hangingPunct="1">
              <a:lnSpc>
                <a:spcPct val="100000"/>
              </a:lnSpc>
              <a:spcBef>
                <a:spcPct val="0"/>
              </a:spcBef>
              <a:spcAft>
                <a:spcPts val="0"/>
              </a:spcAft>
              <a:buClr>
                <a:srgbClr val="0061AF"/>
              </a:buClr>
              <a:buSzTx/>
              <a:buFont typeface="Arial"/>
              <a:buChar char="•"/>
              <a:tabLst/>
              <a:defRPr lang="en-US" sz="2400" baseline="0">
                <a:latin typeface="Arial"/>
                <a:cs typeface="Arial"/>
              </a:defRPr>
            </a:lvl1pPr>
            <a:lvl2pPr>
              <a:buClr>
                <a:schemeClr val="bg1">
                  <a:lumMod val="65000"/>
                </a:schemeClr>
              </a:buClr>
              <a:defRPr sz="2000">
                <a:latin typeface="Arial"/>
              </a:defRPr>
            </a:lvl2pPr>
            <a:lvl3pPr>
              <a:buClrTx/>
              <a:defRPr sz="1600">
                <a:latin typeface="Arial"/>
                <a:cs typeface="Arial"/>
              </a:defRPr>
            </a:lvl3pPr>
            <a:lvl4pPr>
              <a:buClrTx/>
              <a:defRPr sz="1200">
                <a:latin typeface="Arial"/>
              </a:defRPr>
            </a:lvl4pPr>
            <a:lvl5pPr>
              <a:buClrTx/>
              <a:buFont typeface="Lucida Grande"/>
              <a:buChar char="»"/>
              <a:defRPr sz="800" baseline="0">
                <a:latin typeface="Arial"/>
                <a:cs typeface=""/>
              </a:defRPr>
            </a:lvl5pPr>
          </a:lstStyle>
          <a:p>
            <a:pPr lvl="0"/>
            <a:r>
              <a:rPr lang="en-US" dirty="0" smtClean="0"/>
              <a:t>Text and list positions align with the subhead </a:t>
            </a:r>
            <a:br>
              <a:rPr lang="en-US" dirty="0" smtClean="0"/>
            </a:br>
            <a:r>
              <a:rPr lang="en-US" dirty="0" smtClean="0"/>
              <a:t>(use a slow fade transition between slides)</a:t>
            </a:r>
          </a:p>
          <a:p>
            <a:pPr lvl="1"/>
            <a:r>
              <a:rPr lang="en-US" dirty="0" smtClean="0"/>
              <a:t>Second level</a:t>
            </a:r>
          </a:p>
          <a:p>
            <a:pPr lvl="2"/>
            <a:r>
              <a:rPr lang="en-US" dirty="0" smtClean="0"/>
              <a:t>Third level</a:t>
            </a:r>
          </a:p>
          <a:p>
            <a:pPr lvl="3"/>
            <a:r>
              <a:rPr lang="en-US" dirty="0" smtClean="0"/>
              <a:t>Forth level</a:t>
            </a:r>
          </a:p>
          <a:p>
            <a:pPr lvl="4"/>
            <a:r>
              <a:rPr lang="en-US" dirty="0" smtClean="0"/>
              <a:t>Fifth level</a:t>
            </a:r>
          </a:p>
          <a:p>
            <a:pPr lvl="0"/>
            <a:endParaRPr lang="en-US" sz="2000" dirty="0" smtClean="0">
              <a:latin typeface="Arial"/>
              <a:ea typeface="Cambria"/>
              <a:cs typeface="Times New Roman"/>
            </a:endParaRPr>
          </a:p>
        </p:txBody>
      </p:sp>
    </p:spTree>
  </p:cSld>
  <p:clrMapOvr>
    <a:masterClrMapping/>
  </p:clrMapOvr>
  <p:transition>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transition>
    <p:fade thruBlk="1"/>
  </p:transition>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slide" Target="slide8.xml"/><Relationship Id="rId4" Type="http://schemas.openxmlformats.org/officeDocument/2006/relationships/slide" Target="slide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89899" y="1818248"/>
            <a:ext cx="6063447" cy="2030074"/>
          </a:xfrm>
        </p:spPr>
        <p:txBody>
          <a:bodyPr/>
          <a:lstStyle/>
          <a:p>
            <a:r>
              <a:rPr lang="en-US" sz="3600" dirty="0" smtClean="0"/>
              <a:t>Getting Started in Evaluation Consulting: Questions to ask and answer along the way</a:t>
            </a:r>
            <a:r>
              <a:rPr lang="en-US" dirty="0" smtClean="0"/>
              <a:t/>
            </a:r>
            <a:br>
              <a:rPr lang="en-US" dirty="0" smtClean="0"/>
            </a:br>
            <a:endParaRPr lang="en-US" dirty="0"/>
          </a:p>
        </p:txBody>
      </p:sp>
      <p:sp>
        <p:nvSpPr>
          <p:cNvPr id="3" name="Text Placeholder 2"/>
          <p:cNvSpPr>
            <a:spLocks noGrp="1"/>
          </p:cNvSpPr>
          <p:nvPr>
            <p:ph type="body" sz="quarter" idx="10"/>
          </p:nvPr>
        </p:nvSpPr>
        <p:spPr>
          <a:xfrm>
            <a:off x="2623352" y="5422862"/>
            <a:ext cx="3904448" cy="384859"/>
          </a:xfrm>
        </p:spPr>
        <p:txBody>
          <a:bodyPr/>
          <a:lstStyle/>
          <a:p>
            <a:r>
              <a:rPr lang="en-US" dirty="0" smtClean="0"/>
              <a:t>11/5/2011</a:t>
            </a:r>
            <a:endParaRPr lang="en-US" dirty="0"/>
          </a:p>
        </p:txBody>
      </p:sp>
      <p:sp>
        <p:nvSpPr>
          <p:cNvPr id="4" name="Text Placeholder 2"/>
          <p:cNvSpPr txBox="1">
            <a:spLocks/>
          </p:cNvSpPr>
          <p:nvPr/>
        </p:nvSpPr>
        <p:spPr>
          <a:xfrm>
            <a:off x="2623352" y="4564235"/>
            <a:ext cx="3904448" cy="384859"/>
          </a:xfrm>
          <a:prstGeom prst="rect">
            <a:avLst/>
          </a:prstGeom>
        </p:spPr>
        <p:txBody>
          <a:bodyPr vert="horz"/>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dirty="0" smtClean="0">
                <a:solidFill>
                  <a:srgbClr val="0061AF"/>
                </a:solidFill>
                <a:latin typeface="Arial"/>
                <a:cs typeface="Arial"/>
              </a:rPr>
              <a:t>Judah Viola, PhD</a:t>
            </a:r>
            <a:endParaRPr kumimoji="0" lang="en-US" sz="1800" b="0" i="0" u="none" strike="noStrike" kern="1200" cap="none" spc="0" normalizeH="0" baseline="0" noProof="0" dirty="0">
              <a:ln>
                <a:noFill/>
              </a:ln>
              <a:solidFill>
                <a:srgbClr val="0061AF"/>
              </a:solidFill>
              <a:effectLst/>
              <a:uLnTx/>
              <a:uFillTx/>
              <a:latin typeface="Arial"/>
              <a:ea typeface="+mn-ea"/>
              <a:cs typeface="Arial"/>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220" y="838076"/>
            <a:ext cx="7843579" cy="947346"/>
          </a:xfrm>
        </p:spPr>
        <p:txBody>
          <a:bodyPr/>
          <a:lstStyle/>
          <a:p>
            <a:r>
              <a:rPr lang="en-US" sz="2400" dirty="0" smtClean="0">
                <a:latin typeface="Verdana" pitchFamily="34" charset="0"/>
                <a:hlinkClick r:id="rId3" action="ppaction://hlinksldjump"/>
              </a:rPr>
              <a:t>Build Networks for Support, Continual Learning, &amp; Referrals</a:t>
            </a:r>
            <a:r>
              <a:rPr lang="en-US" dirty="0" smtClean="0">
                <a:latin typeface="Verdana" pitchFamily="34" charset="0"/>
              </a:rPr>
              <a:t/>
            </a:r>
            <a:br>
              <a:rPr lang="en-US" dirty="0" smtClean="0">
                <a:latin typeface="Verdana" pitchFamily="34" charset="0"/>
              </a:rPr>
            </a:br>
            <a:endParaRPr lang="en-US" dirty="0"/>
          </a:p>
        </p:txBody>
      </p:sp>
      <p:sp>
        <p:nvSpPr>
          <p:cNvPr id="3" name="Content Placeholder 2"/>
          <p:cNvSpPr>
            <a:spLocks noGrp="1"/>
          </p:cNvSpPr>
          <p:nvPr>
            <p:ph sz="quarter" idx="10"/>
          </p:nvPr>
        </p:nvSpPr>
        <p:spPr>
          <a:xfrm>
            <a:off x="423862" y="1785422"/>
            <a:ext cx="8262937" cy="4882077"/>
          </a:xfrm>
        </p:spPr>
        <p:txBody>
          <a:bodyPr/>
          <a:lstStyle/>
          <a:p>
            <a:pPr>
              <a:buNone/>
            </a:pPr>
            <a:r>
              <a:rPr lang="en-US" b="1" dirty="0" smtClean="0"/>
              <a:t>Tactics that Don’t Cost Money </a:t>
            </a:r>
            <a:endParaRPr lang="en-US" dirty="0" smtClean="0"/>
          </a:p>
          <a:p>
            <a:pPr>
              <a:buNone/>
            </a:pPr>
            <a:r>
              <a:rPr lang="en-US" sz="2000" dirty="0" smtClean="0"/>
              <a:t>1. Invite potential clients to mini-presentations</a:t>
            </a:r>
          </a:p>
          <a:p>
            <a:pPr>
              <a:buNone/>
            </a:pPr>
            <a:r>
              <a:rPr lang="en-US" sz="2000" dirty="0" smtClean="0"/>
              <a:t>2. Find a reason to call your current and past clients</a:t>
            </a:r>
          </a:p>
          <a:p>
            <a:pPr>
              <a:buNone/>
            </a:pPr>
            <a:r>
              <a:rPr lang="en-US" sz="2000" dirty="0" smtClean="0"/>
              <a:t>3. Pass on your extra work to a trusted colleague. </a:t>
            </a:r>
          </a:p>
          <a:p>
            <a:pPr>
              <a:buNone/>
            </a:pPr>
            <a:r>
              <a:rPr lang="en-US" sz="2000" dirty="0" smtClean="0"/>
              <a:t>4. Refer out projects outside of your scope.</a:t>
            </a:r>
          </a:p>
          <a:p>
            <a:pPr>
              <a:buNone/>
            </a:pPr>
            <a:r>
              <a:rPr lang="en-US" sz="2000" dirty="0" smtClean="0"/>
              <a:t>5. Share advice, ideas, materials, instruments with colleagues &amp; clients. </a:t>
            </a:r>
          </a:p>
          <a:p>
            <a:pPr>
              <a:buNone/>
            </a:pPr>
            <a:r>
              <a:rPr lang="en-US" sz="2000" dirty="0" smtClean="0"/>
              <a:t>6. Write letters to the editor newspapers &amp; journals</a:t>
            </a:r>
          </a:p>
          <a:p>
            <a:pPr>
              <a:buNone/>
            </a:pPr>
            <a:r>
              <a:rPr lang="en-US" sz="2000" dirty="0" smtClean="0"/>
              <a:t>7. Write a book chapter or book</a:t>
            </a:r>
          </a:p>
          <a:p>
            <a:pPr>
              <a:buNone/>
            </a:pPr>
            <a:r>
              <a:rPr lang="en-US" sz="2000" dirty="0" smtClean="0"/>
              <a:t>8. Tactfully ask your clients to refer you to colleagues if they are satisfied with your work.</a:t>
            </a:r>
          </a:p>
          <a:p>
            <a:pPr>
              <a:buNone/>
            </a:pPr>
            <a:r>
              <a:rPr lang="en-US" sz="2000" dirty="0" smtClean="0"/>
              <a:t>9. Teach a course at a college or university or lead a workshop for a professional society</a:t>
            </a:r>
          </a:p>
          <a:p>
            <a:pPr>
              <a:buNone/>
            </a:pPr>
            <a:r>
              <a:rPr lang="en-US" sz="2000" dirty="0" smtClean="0"/>
              <a:t>10. Create a list of success stories you have had with past clients to share with potential clients.</a:t>
            </a:r>
          </a:p>
          <a:p>
            <a:pPr>
              <a:buNone/>
            </a:pPr>
            <a:endParaRPr lang="en-US" b="1" u="sng" dirty="0" smtClean="0"/>
          </a:p>
          <a:p>
            <a:endParaRPr lang="en-US" dirty="0"/>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hlinkClick r:id="rId3" action="ppaction://hlinksldjump"/>
              </a:rPr>
              <a:t>Additional Networking Tips</a:t>
            </a:r>
            <a:endParaRPr lang="en-US" sz="2400" dirty="0"/>
          </a:p>
        </p:txBody>
      </p:sp>
      <p:sp>
        <p:nvSpPr>
          <p:cNvPr id="3" name="Content Placeholder 2"/>
          <p:cNvSpPr>
            <a:spLocks noGrp="1"/>
          </p:cNvSpPr>
          <p:nvPr>
            <p:ph sz="quarter" idx="10"/>
          </p:nvPr>
        </p:nvSpPr>
        <p:spPr>
          <a:xfrm>
            <a:off x="368300" y="1887023"/>
            <a:ext cx="8623300" cy="4531648"/>
          </a:xfrm>
        </p:spPr>
        <p:txBody>
          <a:bodyPr/>
          <a:lstStyle/>
          <a:p>
            <a:r>
              <a:rPr lang="en-US" i="1" dirty="0" smtClean="0"/>
              <a:t>Look for</a:t>
            </a:r>
            <a:r>
              <a:rPr lang="en-US" dirty="0" smtClean="0"/>
              <a:t> </a:t>
            </a:r>
            <a:r>
              <a:rPr lang="en-US" i="1" dirty="0" smtClean="0"/>
              <a:t>Opportunities outside of your specialty</a:t>
            </a:r>
            <a:r>
              <a:rPr lang="en-US" dirty="0" smtClean="0"/>
              <a:t> </a:t>
            </a:r>
          </a:p>
          <a:p>
            <a:r>
              <a:rPr lang="en-US" i="1" dirty="0" smtClean="0"/>
              <a:t>Get involved in Community work</a:t>
            </a:r>
            <a:endParaRPr lang="en-US" dirty="0" smtClean="0"/>
          </a:p>
          <a:p>
            <a:r>
              <a:rPr lang="en-US" i="1" dirty="0" smtClean="0"/>
              <a:t>Find a Mentor</a:t>
            </a:r>
            <a:endParaRPr lang="en-US" dirty="0" smtClean="0"/>
          </a:p>
          <a:p>
            <a:r>
              <a:rPr lang="en-US" dirty="0" smtClean="0"/>
              <a:t>	</a:t>
            </a:r>
            <a:r>
              <a:rPr lang="en-US" i="1" dirty="0" smtClean="0"/>
              <a:t>Working with other consultants (via subcontracting)</a:t>
            </a:r>
            <a:endParaRPr lang="en-US" dirty="0" smtClean="0"/>
          </a:p>
          <a:p>
            <a:r>
              <a:rPr lang="en-US" i="1" dirty="0" smtClean="0"/>
              <a:t>Maintaining Relationships with Past Clients</a:t>
            </a:r>
            <a:r>
              <a:rPr lang="en-US" dirty="0" smtClean="0"/>
              <a:t> </a:t>
            </a:r>
          </a:p>
          <a:p>
            <a:r>
              <a:rPr lang="en-US" i="1" dirty="0" smtClean="0"/>
              <a:t> </a:t>
            </a:r>
            <a:endParaRPr lang="en-US" dirty="0" smtClean="0"/>
          </a:p>
          <a:p>
            <a:r>
              <a:rPr lang="en-US" i="1" dirty="0" smtClean="0"/>
              <a:t>Find Referral sources at local Universities:</a:t>
            </a:r>
            <a:endParaRPr lang="en-US" dirty="0" smtClean="0"/>
          </a:p>
          <a:p>
            <a:pPr lvl="1"/>
            <a:r>
              <a:rPr lang="en-US" dirty="0" smtClean="0"/>
              <a:t>Professors</a:t>
            </a:r>
          </a:p>
          <a:p>
            <a:pPr lvl="1"/>
            <a:r>
              <a:rPr lang="en-US" dirty="0" smtClean="0"/>
              <a:t>Alumni- who do consulting work themselves</a:t>
            </a:r>
          </a:p>
          <a:p>
            <a:pPr lvl="1"/>
            <a:r>
              <a:rPr lang="en-US" dirty="0" smtClean="0"/>
              <a:t>Community Relations &amp; Service Learning Offices</a:t>
            </a:r>
          </a:p>
          <a:p>
            <a:pPr lvl="1"/>
            <a:r>
              <a:rPr lang="en-US" dirty="0" smtClean="0"/>
              <a:t>Research Centers</a:t>
            </a:r>
          </a:p>
          <a:p>
            <a:pPr lvl="1"/>
            <a:r>
              <a:rPr lang="en-US" dirty="0" smtClean="0"/>
              <a:t>Grants/Sponsored Programs &amp; Research </a:t>
            </a:r>
          </a:p>
          <a:p>
            <a:pPr lvl="1"/>
            <a:r>
              <a:rPr lang="en-US" dirty="0" smtClean="0"/>
              <a:t>Reference Librarians</a:t>
            </a:r>
            <a:endParaRPr lang="en-US" dirty="0"/>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 y="1155576"/>
            <a:ext cx="8915400" cy="582995"/>
          </a:xfrm>
        </p:spPr>
        <p:txBody>
          <a:bodyPr/>
          <a:lstStyle/>
          <a:p>
            <a:r>
              <a:rPr lang="en-US" sz="2800" dirty="0" smtClean="0"/>
              <a:t>Who am I?				What is my perspective?</a:t>
            </a:r>
            <a:endParaRPr lang="en-US" sz="2800" dirty="0"/>
          </a:p>
        </p:txBody>
      </p:sp>
      <p:pic>
        <p:nvPicPr>
          <p:cNvPr id="1026" name="Picture 2"/>
          <p:cNvPicPr>
            <a:picLocks noGrp="1" noChangeAspect="1" noChangeArrowheads="1"/>
          </p:cNvPicPr>
          <p:nvPr>
            <p:ph sz="quarter" idx="10"/>
          </p:nvPr>
        </p:nvPicPr>
        <p:blipFill>
          <a:blip r:embed="rId3"/>
          <a:srcRect/>
          <a:stretch>
            <a:fillRect/>
          </a:stretch>
        </p:blipFill>
        <p:spPr bwMode="auto">
          <a:xfrm>
            <a:off x="5651500" y="1755380"/>
            <a:ext cx="3328723" cy="4993083"/>
          </a:xfrm>
          <a:prstGeom prst="rect">
            <a:avLst/>
          </a:prstGeom>
          <a:noFill/>
          <a:ln w="9525">
            <a:noFill/>
            <a:miter lim="800000"/>
            <a:headEnd/>
            <a:tailEnd/>
          </a:ln>
        </p:spPr>
      </p:pic>
      <p:sp>
        <p:nvSpPr>
          <p:cNvPr id="5" name="TextBox 4"/>
          <p:cNvSpPr txBox="1"/>
          <p:nvPr/>
        </p:nvSpPr>
        <p:spPr>
          <a:xfrm>
            <a:off x="228600" y="2184400"/>
            <a:ext cx="5601983" cy="4339650"/>
          </a:xfrm>
          <a:prstGeom prst="rect">
            <a:avLst/>
          </a:prstGeom>
          <a:noFill/>
        </p:spPr>
        <p:txBody>
          <a:bodyPr wrap="none" rtlCol="0">
            <a:spAutoFit/>
          </a:bodyPr>
          <a:lstStyle/>
          <a:p>
            <a:pPr>
              <a:buFont typeface="Arial" pitchFamily="34" charset="0"/>
              <a:buChar char="•"/>
            </a:pPr>
            <a:r>
              <a:rPr lang="en-US" sz="2400" dirty="0" smtClean="0"/>
              <a:t> </a:t>
            </a:r>
            <a:r>
              <a:rPr lang="en-US" sz="2800" dirty="0" smtClean="0"/>
              <a:t>Community Psychologist</a:t>
            </a:r>
          </a:p>
          <a:p>
            <a:pPr>
              <a:buFont typeface="Arial" pitchFamily="34" charset="0"/>
              <a:buChar char="•"/>
            </a:pPr>
            <a:endParaRPr lang="en-US" sz="2800" dirty="0" smtClean="0"/>
          </a:p>
          <a:p>
            <a:pPr>
              <a:buFont typeface="Arial" pitchFamily="34" charset="0"/>
              <a:buChar char="•"/>
            </a:pPr>
            <a:r>
              <a:rPr lang="en-US" sz="2800" dirty="0" smtClean="0"/>
              <a:t> University-based Faculty  </a:t>
            </a:r>
          </a:p>
          <a:p>
            <a:pPr>
              <a:buFont typeface="Arial" pitchFamily="34" charset="0"/>
              <a:buChar char="•"/>
            </a:pPr>
            <a:endParaRPr lang="en-US" sz="2800" dirty="0" smtClean="0"/>
          </a:p>
          <a:p>
            <a:pPr>
              <a:buFont typeface="Arial" pitchFamily="34" charset="0"/>
              <a:buChar char="•"/>
            </a:pPr>
            <a:r>
              <a:rPr lang="en-US" sz="2800" dirty="0" smtClean="0"/>
              <a:t> Part-time evaluation consultant</a:t>
            </a:r>
          </a:p>
          <a:p>
            <a:pPr lvl="1">
              <a:buFont typeface="Arial" pitchFamily="34" charset="0"/>
              <a:buChar char="•"/>
            </a:pPr>
            <a:r>
              <a:rPr lang="en-US" sz="2400" dirty="0" smtClean="0"/>
              <a:t>Non-profit/CBO/Ed/Museum/</a:t>
            </a:r>
            <a:r>
              <a:rPr lang="en-US" sz="2400" dirty="0" err="1" smtClean="0"/>
              <a:t>Gov’t</a:t>
            </a:r>
            <a:endParaRPr lang="en-US" sz="2400" dirty="0" smtClean="0"/>
          </a:p>
          <a:p>
            <a:r>
              <a:rPr lang="en-US" sz="2800" dirty="0" smtClean="0"/>
              <a:t> </a:t>
            </a:r>
          </a:p>
          <a:p>
            <a:pPr>
              <a:buFont typeface="Arial" pitchFamily="34" charset="0"/>
              <a:buChar char="•"/>
            </a:pPr>
            <a:r>
              <a:rPr lang="en-US" sz="2800" dirty="0" smtClean="0"/>
              <a:t>Interviewed &amp; Surveyed over 45 </a:t>
            </a:r>
          </a:p>
          <a:p>
            <a:r>
              <a:rPr lang="en-US" sz="2800" dirty="0" smtClean="0"/>
              <a:t>  successful consultants about career </a:t>
            </a:r>
          </a:p>
          <a:p>
            <a:r>
              <a:rPr lang="en-US" sz="2800" dirty="0" smtClean="0"/>
              <a:t>  trajectories &amp; asked for advice</a:t>
            </a:r>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14400"/>
            <a:ext cx="9144000" cy="824171"/>
          </a:xfrm>
        </p:spPr>
        <p:txBody>
          <a:bodyPr/>
          <a:lstStyle/>
          <a:p>
            <a:pPr algn="ctr"/>
            <a:r>
              <a:rPr lang="en-US" sz="2800" dirty="0" smtClean="0"/>
              <a:t>Four Phases of Questions &amp; Options to Consider</a:t>
            </a:r>
            <a:endParaRPr lang="en-US" sz="2800" dirty="0"/>
          </a:p>
        </p:txBody>
      </p:sp>
      <p:sp>
        <p:nvSpPr>
          <p:cNvPr id="5" name="Oval 3"/>
          <p:cNvSpPr>
            <a:spLocks noChangeArrowheads="1"/>
          </p:cNvSpPr>
          <p:nvPr/>
        </p:nvSpPr>
        <p:spPr bwMode="auto">
          <a:xfrm>
            <a:off x="3372618" y="2627024"/>
            <a:ext cx="1230036" cy="632555"/>
          </a:xfrm>
          <a:prstGeom prst="ellipse">
            <a:avLst/>
          </a:prstGeom>
          <a:solidFill>
            <a:schemeClr val="accent1"/>
          </a:solidFill>
          <a:ln w="28575">
            <a:solidFill>
              <a:schemeClr val="tx1"/>
            </a:solidFill>
            <a:round/>
            <a:headEnd/>
            <a:tailEnd/>
          </a:ln>
        </p:spPr>
        <p:txBody>
          <a:bodyPr wrap="none" anchor="ctr"/>
          <a:lstStyle/>
          <a:p>
            <a:endParaRPr lang="en-US" sz="2000"/>
          </a:p>
        </p:txBody>
      </p:sp>
      <p:sp>
        <p:nvSpPr>
          <p:cNvPr id="6" name="Oval 3"/>
          <p:cNvSpPr>
            <a:spLocks noChangeArrowheads="1"/>
          </p:cNvSpPr>
          <p:nvPr/>
        </p:nvSpPr>
        <p:spPr bwMode="auto">
          <a:xfrm>
            <a:off x="3366120" y="4028365"/>
            <a:ext cx="1096525" cy="703070"/>
          </a:xfrm>
          <a:prstGeom prst="ellipse">
            <a:avLst/>
          </a:prstGeom>
          <a:solidFill>
            <a:schemeClr val="accent1"/>
          </a:solidFill>
          <a:ln w="28575">
            <a:solidFill>
              <a:schemeClr val="tx1"/>
            </a:solidFill>
            <a:round/>
            <a:headEnd/>
            <a:tailEnd/>
          </a:ln>
        </p:spPr>
        <p:txBody>
          <a:bodyPr wrap="none" anchor="ctr"/>
          <a:lstStyle/>
          <a:p>
            <a:endParaRPr lang="en-US" sz="2000"/>
          </a:p>
        </p:txBody>
      </p:sp>
      <p:sp>
        <p:nvSpPr>
          <p:cNvPr id="7" name="Text Box 7"/>
          <p:cNvSpPr txBox="1">
            <a:spLocks noChangeArrowheads="1"/>
          </p:cNvSpPr>
          <p:nvPr/>
        </p:nvSpPr>
        <p:spPr bwMode="auto">
          <a:xfrm>
            <a:off x="1996074" y="2003194"/>
            <a:ext cx="1315824" cy="584775"/>
          </a:xfrm>
          <a:prstGeom prst="rect">
            <a:avLst/>
          </a:prstGeom>
          <a:solidFill>
            <a:srgbClr val="FF9900"/>
          </a:solidFill>
          <a:ln w="28575">
            <a:solidFill>
              <a:schemeClr val="tx1"/>
            </a:solidFill>
            <a:miter lim="800000"/>
            <a:headEnd/>
            <a:tailEnd/>
          </a:ln>
        </p:spPr>
        <p:txBody>
          <a:bodyPr wrap="square">
            <a:spAutoFit/>
          </a:bodyPr>
          <a:lstStyle/>
          <a:p>
            <a:pPr algn="ctr">
              <a:spcBef>
                <a:spcPct val="50000"/>
              </a:spcBef>
            </a:pPr>
            <a:r>
              <a:rPr lang="en-US" sz="1600" b="1" dirty="0" smtClean="0">
                <a:latin typeface="Verdana" pitchFamily="34" charset="0"/>
              </a:rPr>
              <a:t>Establish Niche</a:t>
            </a:r>
            <a:endParaRPr lang="en-US" sz="1600" b="1" dirty="0">
              <a:latin typeface="Verdana" pitchFamily="34" charset="0"/>
            </a:endParaRPr>
          </a:p>
        </p:txBody>
      </p:sp>
      <p:sp>
        <p:nvSpPr>
          <p:cNvPr id="8" name="Text Box 9">
            <a:hlinkClick r:id="" action="ppaction://noaction"/>
          </p:cNvPr>
          <p:cNvSpPr txBox="1">
            <a:spLocks noChangeArrowheads="1"/>
          </p:cNvSpPr>
          <p:nvPr/>
        </p:nvSpPr>
        <p:spPr bwMode="auto">
          <a:xfrm>
            <a:off x="3044283" y="4211975"/>
            <a:ext cx="1747014" cy="338554"/>
          </a:xfrm>
          <a:prstGeom prst="rect">
            <a:avLst/>
          </a:prstGeom>
          <a:noFill/>
          <a:ln w="9525">
            <a:noFill/>
            <a:miter lim="800000"/>
            <a:headEnd/>
            <a:tailEnd/>
          </a:ln>
        </p:spPr>
        <p:txBody>
          <a:bodyPr wrap="square">
            <a:spAutoFit/>
          </a:bodyPr>
          <a:lstStyle/>
          <a:p>
            <a:pPr algn="ctr">
              <a:spcBef>
                <a:spcPct val="50000"/>
              </a:spcBef>
            </a:pPr>
            <a:r>
              <a:rPr lang="en-US" sz="1600" b="1" dirty="0" smtClean="0">
                <a:latin typeface="Verdana" pitchFamily="34" charset="0"/>
              </a:rPr>
              <a:t>Full-time</a:t>
            </a:r>
            <a:endParaRPr lang="en-US" sz="1600" b="1" dirty="0">
              <a:latin typeface="Verdana" pitchFamily="34" charset="0"/>
            </a:endParaRPr>
          </a:p>
        </p:txBody>
      </p:sp>
      <p:sp>
        <p:nvSpPr>
          <p:cNvPr id="9" name="Text Box 16"/>
          <p:cNvSpPr txBox="1">
            <a:spLocks noChangeArrowheads="1"/>
          </p:cNvSpPr>
          <p:nvPr/>
        </p:nvSpPr>
        <p:spPr bwMode="auto">
          <a:xfrm>
            <a:off x="538998" y="6084648"/>
            <a:ext cx="8376348" cy="707886"/>
          </a:xfrm>
          <a:prstGeom prst="rect">
            <a:avLst/>
          </a:prstGeom>
          <a:solidFill>
            <a:srgbClr val="8EB4E3"/>
          </a:solidFill>
          <a:ln w="28575">
            <a:solidFill>
              <a:schemeClr val="tx1"/>
            </a:solidFill>
            <a:miter lim="800000"/>
            <a:headEnd/>
            <a:tailEnd/>
          </a:ln>
        </p:spPr>
        <p:txBody>
          <a:bodyPr wrap="square">
            <a:spAutoFit/>
          </a:bodyPr>
          <a:lstStyle/>
          <a:p>
            <a:pPr algn="ctr">
              <a:spcBef>
                <a:spcPct val="50000"/>
              </a:spcBef>
            </a:pPr>
            <a:r>
              <a:rPr lang="en-US" sz="2000" b="1" dirty="0" smtClean="0">
                <a:latin typeface="Verdana" pitchFamily="34" charset="0"/>
                <a:hlinkClick r:id="" action="ppaction://noaction"/>
              </a:rPr>
              <a:t>Build Network of colleagues, referral sources &amp; Continual Learning</a:t>
            </a:r>
            <a:endParaRPr lang="en-US" sz="2000" b="1" dirty="0">
              <a:latin typeface="Verdana" pitchFamily="34" charset="0"/>
            </a:endParaRPr>
          </a:p>
        </p:txBody>
      </p:sp>
      <p:sp>
        <p:nvSpPr>
          <p:cNvPr id="10" name="Line 30"/>
          <p:cNvSpPr>
            <a:spLocks noChangeShapeType="1"/>
          </p:cNvSpPr>
          <p:nvPr/>
        </p:nvSpPr>
        <p:spPr bwMode="auto">
          <a:xfrm>
            <a:off x="4343400" y="2971800"/>
            <a:ext cx="0" cy="0"/>
          </a:xfrm>
          <a:prstGeom prst="line">
            <a:avLst/>
          </a:prstGeom>
          <a:noFill/>
          <a:ln w="9525">
            <a:solidFill>
              <a:schemeClr val="tx1"/>
            </a:solidFill>
            <a:round/>
            <a:headEnd/>
            <a:tailEnd/>
          </a:ln>
        </p:spPr>
        <p:txBody>
          <a:bodyPr/>
          <a:lstStyle/>
          <a:p>
            <a:endParaRPr lang="en-US" sz="2000"/>
          </a:p>
        </p:txBody>
      </p:sp>
      <p:sp>
        <p:nvSpPr>
          <p:cNvPr id="11" name="Text Box 7">
            <a:hlinkClick r:id="" action="ppaction://noaction"/>
          </p:cNvPr>
          <p:cNvSpPr txBox="1">
            <a:spLocks noChangeArrowheads="1"/>
          </p:cNvSpPr>
          <p:nvPr/>
        </p:nvSpPr>
        <p:spPr bwMode="auto">
          <a:xfrm>
            <a:off x="4854498" y="4299960"/>
            <a:ext cx="1678212" cy="338554"/>
          </a:xfrm>
          <a:prstGeom prst="rect">
            <a:avLst/>
          </a:prstGeom>
          <a:solidFill>
            <a:srgbClr val="FFFF00"/>
          </a:solidFill>
          <a:ln w="28575">
            <a:solidFill>
              <a:schemeClr val="tx1"/>
            </a:solidFill>
            <a:miter lim="800000"/>
            <a:headEnd/>
            <a:tailEnd/>
          </a:ln>
        </p:spPr>
        <p:txBody>
          <a:bodyPr wrap="square">
            <a:spAutoFit/>
          </a:bodyPr>
          <a:lstStyle/>
          <a:p>
            <a:pPr algn="ctr">
              <a:spcBef>
                <a:spcPct val="50000"/>
              </a:spcBef>
            </a:pPr>
            <a:r>
              <a:rPr lang="en-US" sz="1600" b="1" dirty="0" smtClean="0">
                <a:latin typeface="Verdana" pitchFamily="34" charset="0"/>
              </a:rPr>
              <a:t>LLC</a:t>
            </a:r>
            <a:endParaRPr lang="en-US" sz="1600" b="1" dirty="0">
              <a:latin typeface="Verdana" pitchFamily="34" charset="0"/>
            </a:endParaRPr>
          </a:p>
        </p:txBody>
      </p:sp>
      <p:sp>
        <p:nvSpPr>
          <p:cNvPr id="12" name="Text Box 5"/>
          <p:cNvSpPr txBox="1">
            <a:spLocks noChangeArrowheads="1"/>
          </p:cNvSpPr>
          <p:nvPr/>
        </p:nvSpPr>
        <p:spPr bwMode="auto">
          <a:xfrm>
            <a:off x="234170" y="3743633"/>
            <a:ext cx="1366029" cy="584775"/>
          </a:xfrm>
          <a:prstGeom prst="rect">
            <a:avLst/>
          </a:prstGeom>
          <a:solidFill>
            <a:srgbClr val="7030A0">
              <a:alpha val="59999"/>
            </a:srgbClr>
          </a:solidFill>
          <a:ln w="28575">
            <a:solidFill>
              <a:schemeClr val="tx1"/>
            </a:solidFill>
            <a:miter lim="800000"/>
            <a:headEnd/>
            <a:tailEnd/>
          </a:ln>
        </p:spPr>
        <p:txBody>
          <a:bodyPr wrap="square">
            <a:spAutoFit/>
          </a:bodyPr>
          <a:lstStyle/>
          <a:p>
            <a:pPr algn="ctr">
              <a:spcBef>
                <a:spcPct val="50000"/>
              </a:spcBef>
            </a:pPr>
            <a:r>
              <a:rPr lang="en-US" sz="1600" b="1" dirty="0" smtClean="0">
                <a:latin typeface="Verdana" pitchFamily="34" charset="0"/>
                <a:hlinkClick r:id="rId3" action="ppaction://hlinksldjump"/>
              </a:rPr>
              <a:t>External supports</a:t>
            </a:r>
            <a:endParaRPr lang="en-US" sz="1600" b="1" dirty="0">
              <a:latin typeface="Verdana" pitchFamily="34" charset="0"/>
            </a:endParaRPr>
          </a:p>
        </p:txBody>
      </p:sp>
      <p:sp>
        <p:nvSpPr>
          <p:cNvPr id="13" name="Line 12"/>
          <p:cNvSpPr>
            <a:spLocks noChangeShapeType="1"/>
          </p:cNvSpPr>
          <p:nvPr/>
        </p:nvSpPr>
        <p:spPr bwMode="auto">
          <a:xfrm flipV="1">
            <a:off x="4553401" y="2944336"/>
            <a:ext cx="299239" cy="0"/>
          </a:xfrm>
          <a:prstGeom prst="line">
            <a:avLst/>
          </a:prstGeom>
          <a:noFill/>
          <a:ln w="63500">
            <a:solidFill>
              <a:schemeClr val="tx1"/>
            </a:solidFill>
            <a:round/>
            <a:headEnd/>
            <a:tailEnd type="triangle" w="med" len="med"/>
          </a:ln>
        </p:spPr>
        <p:txBody>
          <a:bodyPr/>
          <a:lstStyle/>
          <a:p>
            <a:endParaRPr lang="en-US" sz="2000"/>
          </a:p>
        </p:txBody>
      </p:sp>
      <p:sp>
        <p:nvSpPr>
          <p:cNvPr id="14" name="Text Box 7"/>
          <p:cNvSpPr txBox="1">
            <a:spLocks noChangeArrowheads="1"/>
          </p:cNvSpPr>
          <p:nvPr/>
        </p:nvSpPr>
        <p:spPr bwMode="auto">
          <a:xfrm>
            <a:off x="4845204" y="2685280"/>
            <a:ext cx="1743261" cy="584775"/>
          </a:xfrm>
          <a:prstGeom prst="rect">
            <a:avLst/>
          </a:prstGeom>
          <a:solidFill>
            <a:srgbClr val="FFFF00"/>
          </a:solidFill>
          <a:ln w="28575">
            <a:solidFill>
              <a:schemeClr val="tx1"/>
            </a:solidFill>
            <a:miter lim="800000"/>
            <a:headEnd/>
            <a:tailEnd/>
          </a:ln>
        </p:spPr>
        <p:txBody>
          <a:bodyPr wrap="square">
            <a:spAutoFit/>
          </a:bodyPr>
          <a:lstStyle/>
          <a:p>
            <a:pPr algn="ctr">
              <a:spcBef>
                <a:spcPct val="50000"/>
              </a:spcBef>
            </a:pPr>
            <a:r>
              <a:rPr lang="en-US" sz="1600" b="1" dirty="0" smtClean="0">
                <a:latin typeface="Verdana" pitchFamily="34" charset="0"/>
              </a:rPr>
              <a:t>Sole Proprietor</a:t>
            </a:r>
            <a:endParaRPr lang="en-US" sz="1600" b="1" dirty="0">
              <a:latin typeface="Verdana" pitchFamily="34" charset="0"/>
            </a:endParaRPr>
          </a:p>
        </p:txBody>
      </p:sp>
      <p:sp>
        <p:nvSpPr>
          <p:cNvPr id="16" name="Text Box 5"/>
          <p:cNvSpPr txBox="1">
            <a:spLocks noChangeArrowheads="1"/>
          </p:cNvSpPr>
          <p:nvPr/>
        </p:nvSpPr>
        <p:spPr bwMode="auto">
          <a:xfrm>
            <a:off x="249969" y="4671032"/>
            <a:ext cx="1191318" cy="584775"/>
          </a:xfrm>
          <a:prstGeom prst="rect">
            <a:avLst/>
          </a:prstGeom>
          <a:solidFill>
            <a:srgbClr val="7030A0">
              <a:alpha val="59999"/>
            </a:srgbClr>
          </a:solidFill>
          <a:ln w="28575">
            <a:solidFill>
              <a:schemeClr val="tx1"/>
            </a:solidFill>
            <a:miter lim="800000"/>
            <a:headEnd/>
            <a:tailEnd/>
          </a:ln>
        </p:spPr>
        <p:txBody>
          <a:bodyPr wrap="square">
            <a:spAutoFit/>
          </a:bodyPr>
          <a:lstStyle/>
          <a:p>
            <a:pPr algn="ctr">
              <a:spcBef>
                <a:spcPct val="50000"/>
              </a:spcBef>
            </a:pPr>
            <a:r>
              <a:rPr lang="en-US" sz="1600" b="1" dirty="0" smtClean="0">
                <a:solidFill>
                  <a:srgbClr val="000000"/>
                </a:solidFill>
                <a:latin typeface="Verdana" pitchFamily="34" charset="0"/>
              </a:rPr>
              <a:t>Market Needs</a:t>
            </a:r>
            <a:endParaRPr lang="en-US" sz="1600" b="1" dirty="0">
              <a:solidFill>
                <a:srgbClr val="000000"/>
              </a:solidFill>
              <a:latin typeface="Verdana" pitchFamily="34" charset="0"/>
            </a:endParaRPr>
          </a:p>
        </p:txBody>
      </p:sp>
      <p:sp>
        <p:nvSpPr>
          <p:cNvPr id="17" name="Text Box 5"/>
          <p:cNvSpPr txBox="1">
            <a:spLocks noChangeArrowheads="1"/>
          </p:cNvSpPr>
          <p:nvPr/>
        </p:nvSpPr>
        <p:spPr bwMode="auto">
          <a:xfrm>
            <a:off x="116156" y="2842736"/>
            <a:ext cx="1600201" cy="584775"/>
          </a:xfrm>
          <a:prstGeom prst="rect">
            <a:avLst/>
          </a:prstGeom>
          <a:solidFill>
            <a:srgbClr val="7030A0">
              <a:alpha val="59999"/>
            </a:srgbClr>
          </a:solidFill>
          <a:ln w="28575">
            <a:solidFill>
              <a:schemeClr val="tx1"/>
            </a:solidFill>
            <a:miter lim="800000"/>
            <a:headEnd/>
            <a:tailEnd/>
          </a:ln>
        </p:spPr>
        <p:txBody>
          <a:bodyPr wrap="square">
            <a:spAutoFit/>
          </a:bodyPr>
          <a:lstStyle/>
          <a:p>
            <a:pPr algn="ctr">
              <a:spcBef>
                <a:spcPct val="50000"/>
              </a:spcBef>
            </a:pPr>
            <a:r>
              <a:rPr lang="en-US" sz="1600" b="1" dirty="0" smtClean="0">
                <a:solidFill>
                  <a:srgbClr val="000000"/>
                </a:solidFill>
                <a:latin typeface="Verdana" pitchFamily="34" charset="0"/>
                <a:hlinkClick r:id="rId4" action="ppaction://hlinksldjump"/>
              </a:rPr>
              <a:t>Internal Assessment</a:t>
            </a:r>
            <a:endParaRPr lang="en-US" sz="1600" b="1" dirty="0">
              <a:solidFill>
                <a:srgbClr val="000000"/>
              </a:solidFill>
              <a:latin typeface="Verdana" pitchFamily="34" charset="0"/>
            </a:endParaRPr>
          </a:p>
        </p:txBody>
      </p:sp>
      <p:sp>
        <p:nvSpPr>
          <p:cNvPr id="18" name="Text Box 7"/>
          <p:cNvSpPr txBox="1">
            <a:spLocks noChangeArrowheads="1"/>
          </p:cNvSpPr>
          <p:nvPr/>
        </p:nvSpPr>
        <p:spPr bwMode="auto">
          <a:xfrm>
            <a:off x="7162746" y="1977486"/>
            <a:ext cx="1752600" cy="584775"/>
          </a:xfrm>
          <a:prstGeom prst="rect">
            <a:avLst/>
          </a:prstGeom>
          <a:solidFill>
            <a:srgbClr val="FF9900"/>
          </a:solidFill>
          <a:ln w="28575">
            <a:solidFill>
              <a:schemeClr val="tx1"/>
            </a:solidFill>
            <a:miter lim="800000"/>
            <a:headEnd/>
            <a:tailEnd/>
          </a:ln>
        </p:spPr>
        <p:txBody>
          <a:bodyPr>
            <a:spAutoFit/>
          </a:bodyPr>
          <a:lstStyle/>
          <a:p>
            <a:pPr algn="ctr">
              <a:spcBef>
                <a:spcPct val="50000"/>
              </a:spcBef>
            </a:pPr>
            <a:r>
              <a:rPr lang="en-US" sz="1600" b="1" dirty="0" smtClean="0">
                <a:latin typeface="Verdana" pitchFamily="34" charset="0"/>
              </a:rPr>
              <a:t>Professional Supports</a:t>
            </a:r>
            <a:endParaRPr lang="en-US" sz="1600" b="1" dirty="0">
              <a:latin typeface="Verdana" pitchFamily="34" charset="0"/>
            </a:endParaRPr>
          </a:p>
        </p:txBody>
      </p:sp>
      <p:sp>
        <p:nvSpPr>
          <p:cNvPr id="19" name="Text Box 7"/>
          <p:cNvSpPr txBox="1">
            <a:spLocks noChangeArrowheads="1"/>
          </p:cNvSpPr>
          <p:nvPr/>
        </p:nvSpPr>
        <p:spPr bwMode="auto">
          <a:xfrm>
            <a:off x="4835865" y="2007225"/>
            <a:ext cx="1752600" cy="584775"/>
          </a:xfrm>
          <a:prstGeom prst="rect">
            <a:avLst/>
          </a:prstGeom>
          <a:solidFill>
            <a:srgbClr val="FF9900"/>
          </a:solidFill>
          <a:ln w="28575">
            <a:solidFill>
              <a:schemeClr val="tx1"/>
            </a:solidFill>
            <a:miter lim="800000"/>
            <a:headEnd/>
            <a:tailEnd/>
          </a:ln>
        </p:spPr>
        <p:txBody>
          <a:bodyPr>
            <a:spAutoFit/>
          </a:bodyPr>
          <a:lstStyle/>
          <a:p>
            <a:pPr algn="ctr">
              <a:spcBef>
                <a:spcPct val="50000"/>
              </a:spcBef>
            </a:pPr>
            <a:r>
              <a:rPr lang="en-US" sz="1600" b="1" dirty="0" smtClean="0">
                <a:latin typeface="Verdana" pitchFamily="34" charset="0"/>
              </a:rPr>
              <a:t>Choose Structure</a:t>
            </a:r>
            <a:endParaRPr lang="en-US" sz="1600" b="1" dirty="0">
              <a:latin typeface="Verdana" pitchFamily="34" charset="0"/>
            </a:endParaRPr>
          </a:p>
        </p:txBody>
      </p:sp>
      <p:sp>
        <p:nvSpPr>
          <p:cNvPr id="20" name="Text Box 6"/>
          <p:cNvSpPr txBox="1">
            <a:spLocks noChangeArrowheads="1"/>
          </p:cNvSpPr>
          <p:nvPr/>
        </p:nvSpPr>
        <p:spPr bwMode="auto">
          <a:xfrm>
            <a:off x="7506633" y="2652731"/>
            <a:ext cx="1371600" cy="338554"/>
          </a:xfrm>
          <a:prstGeom prst="rect">
            <a:avLst/>
          </a:prstGeom>
          <a:solidFill>
            <a:schemeClr val="accent3">
              <a:lumMod val="75000"/>
              <a:alpha val="59608"/>
            </a:schemeClr>
          </a:solidFill>
          <a:ln w="28575">
            <a:solidFill>
              <a:schemeClr val="tx1"/>
            </a:solidFill>
            <a:miter lim="800000"/>
            <a:headEnd/>
            <a:tailEnd/>
          </a:ln>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spcBef>
                <a:spcPct val="50000"/>
              </a:spcBef>
              <a:defRPr/>
            </a:pPr>
            <a:r>
              <a:rPr lang="en-US" sz="1600" b="1" dirty="0" smtClean="0">
                <a:latin typeface="Verdana" charset="0"/>
              </a:rPr>
              <a:t>Banking</a:t>
            </a:r>
          </a:p>
        </p:txBody>
      </p:sp>
      <p:sp>
        <p:nvSpPr>
          <p:cNvPr id="21" name="Text Box 6"/>
          <p:cNvSpPr txBox="1">
            <a:spLocks noChangeArrowheads="1"/>
          </p:cNvSpPr>
          <p:nvPr/>
        </p:nvSpPr>
        <p:spPr bwMode="auto">
          <a:xfrm>
            <a:off x="7481232" y="3333875"/>
            <a:ext cx="1637367" cy="338554"/>
          </a:xfrm>
          <a:prstGeom prst="rect">
            <a:avLst/>
          </a:prstGeom>
          <a:solidFill>
            <a:schemeClr val="accent3">
              <a:lumMod val="75000"/>
              <a:alpha val="59999"/>
            </a:schemeClr>
          </a:solidFill>
          <a:ln w="28575">
            <a:solidFill>
              <a:schemeClr val="tx1"/>
            </a:solidFill>
            <a:miter lim="800000"/>
            <a:headEnd/>
            <a:tailEnd/>
          </a:ln>
        </p:spPr>
        <p:txBody>
          <a:bodyPr wrap="squar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spcBef>
                <a:spcPct val="50000"/>
              </a:spcBef>
              <a:defRPr/>
            </a:pPr>
            <a:r>
              <a:rPr lang="en-US" sz="1600" b="1" dirty="0" smtClean="0">
                <a:latin typeface="Verdana" charset="0"/>
              </a:rPr>
              <a:t>Accounting</a:t>
            </a:r>
          </a:p>
        </p:txBody>
      </p:sp>
      <p:sp>
        <p:nvSpPr>
          <p:cNvPr id="22" name="Text Box 6"/>
          <p:cNvSpPr txBox="1">
            <a:spLocks noChangeArrowheads="1"/>
          </p:cNvSpPr>
          <p:nvPr/>
        </p:nvSpPr>
        <p:spPr bwMode="auto">
          <a:xfrm>
            <a:off x="7525221" y="3998605"/>
            <a:ext cx="1371600" cy="338554"/>
          </a:xfrm>
          <a:prstGeom prst="rect">
            <a:avLst/>
          </a:prstGeom>
          <a:solidFill>
            <a:schemeClr val="accent3">
              <a:lumMod val="75000"/>
              <a:alpha val="59999"/>
            </a:schemeClr>
          </a:solidFill>
          <a:ln w="28575">
            <a:solidFill>
              <a:schemeClr val="tx1"/>
            </a:solidFill>
            <a:miter lim="800000"/>
            <a:headEnd/>
            <a:tailEnd/>
          </a:ln>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spcBef>
                <a:spcPct val="50000"/>
              </a:spcBef>
              <a:defRPr/>
            </a:pPr>
            <a:r>
              <a:rPr lang="en-US" sz="1600" b="1" dirty="0" smtClean="0">
                <a:latin typeface="Verdana" charset="0"/>
              </a:rPr>
              <a:t>Legal</a:t>
            </a:r>
          </a:p>
        </p:txBody>
      </p:sp>
      <p:sp>
        <p:nvSpPr>
          <p:cNvPr id="23" name="Text Box 6"/>
          <p:cNvSpPr txBox="1">
            <a:spLocks noChangeArrowheads="1"/>
          </p:cNvSpPr>
          <p:nvPr/>
        </p:nvSpPr>
        <p:spPr bwMode="auto">
          <a:xfrm>
            <a:off x="7540086" y="4669214"/>
            <a:ext cx="1371600" cy="338554"/>
          </a:xfrm>
          <a:prstGeom prst="rect">
            <a:avLst/>
          </a:prstGeom>
          <a:solidFill>
            <a:schemeClr val="accent3">
              <a:lumMod val="75000"/>
              <a:alpha val="59999"/>
            </a:schemeClr>
          </a:solidFill>
          <a:ln w="28575">
            <a:solidFill>
              <a:schemeClr val="tx1"/>
            </a:solidFill>
            <a:miter lim="800000"/>
            <a:headEnd/>
            <a:tailEnd/>
          </a:ln>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spcBef>
                <a:spcPct val="50000"/>
              </a:spcBef>
              <a:defRPr/>
            </a:pPr>
            <a:r>
              <a:rPr lang="en-US" sz="1600" b="1" dirty="0" smtClean="0">
                <a:latin typeface="Verdana" charset="0"/>
              </a:rPr>
              <a:t>Insurance</a:t>
            </a:r>
          </a:p>
        </p:txBody>
      </p:sp>
      <p:sp>
        <p:nvSpPr>
          <p:cNvPr id="24" name="Text Box 6"/>
          <p:cNvSpPr txBox="1">
            <a:spLocks noChangeArrowheads="1"/>
          </p:cNvSpPr>
          <p:nvPr/>
        </p:nvSpPr>
        <p:spPr bwMode="auto">
          <a:xfrm>
            <a:off x="7506633" y="5274466"/>
            <a:ext cx="1371600" cy="338554"/>
          </a:xfrm>
          <a:prstGeom prst="rect">
            <a:avLst/>
          </a:prstGeom>
          <a:solidFill>
            <a:schemeClr val="accent3">
              <a:lumMod val="75000"/>
              <a:alpha val="59999"/>
            </a:schemeClr>
          </a:solidFill>
          <a:ln w="28575">
            <a:solidFill>
              <a:schemeClr val="tx1"/>
            </a:solidFill>
            <a:miter lim="800000"/>
            <a:headEnd/>
            <a:tailEnd/>
          </a:ln>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spcBef>
                <a:spcPct val="50000"/>
              </a:spcBef>
              <a:defRPr/>
            </a:pPr>
            <a:r>
              <a:rPr lang="en-US" sz="1600" b="1" dirty="0" smtClean="0">
                <a:latin typeface="Verdana" charset="0"/>
              </a:rPr>
              <a:t>Affiliates</a:t>
            </a:r>
          </a:p>
        </p:txBody>
      </p:sp>
      <p:sp>
        <p:nvSpPr>
          <p:cNvPr id="25" name="Text Box 7"/>
          <p:cNvSpPr txBox="1">
            <a:spLocks noChangeArrowheads="1"/>
          </p:cNvSpPr>
          <p:nvPr/>
        </p:nvSpPr>
        <p:spPr bwMode="auto">
          <a:xfrm>
            <a:off x="4863792" y="3399261"/>
            <a:ext cx="1713522" cy="338554"/>
          </a:xfrm>
          <a:prstGeom prst="rect">
            <a:avLst/>
          </a:prstGeom>
          <a:solidFill>
            <a:srgbClr val="FFFF00"/>
          </a:solidFill>
          <a:ln w="28575">
            <a:solidFill>
              <a:schemeClr val="tx1"/>
            </a:solidFill>
            <a:miter lim="800000"/>
            <a:headEnd/>
            <a:tailEnd/>
          </a:ln>
        </p:spPr>
        <p:txBody>
          <a:bodyPr wrap="square">
            <a:spAutoFit/>
          </a:bodyPr>
          <a:lstStyle/>
          <a:p>
            <a:pPr algn="ctr">
              <a:spcBef>
                <a:spcPct val="50000"/>
              </a:spcBef>
            </a:pPr>
            <a:r>
              <a:rPr lang="en-US" sz="1600" b="1" dirty="0" smtClean="0">
                <a:latin typeface="Verdana" pitchFamily="34" charset="0"/>
              </a:rPr>
              <a:t>Non-Profit</a:t>
            </a:r>
            <a:endParaRPr lang="en-US" sz="1600" b="1" dirty="0">
              <a:latin typeface="Verdana" pitchFamily="34" charset="0"/>
            </a:endParaRPr>
          </a:p>
        </p:txBody>
      </p:sp>
      <p:sp>
        <p:nvSpPr>
          <p:cNvPr id="26" name="Text Box 7"/>
          <p:cNvSpPr txBox="1">
            <a:spLocks noChangeArrowheads="1"/>
          </p:cNvSpPr>
          <p:nvPr/>
        </p:nvSpPr>
        <p:spPr bwMode="auto">
          <a:xfrm>
            <a:off x="4860078" y="3854287"/>
            <a:ext cx="1694934" cy="338554"/>
          </a:xfrm>
          <a:prstGeom prst="rect">
            <a:avLst/>
          </a:prstGeom>
          <a:solidFill>
            <a:srgbClr val="FFFF00"/>
          </a:solidFill>
          <a:ln w="28575">
            <a:solidFill>
              <a:schemeClr val="tx1"/>
            </a:solidFill>
            <a:miter lim="800000"/>
            <a:headEnd/>
            <a:tailEnd/>
          </a:ln>
        </p:spPr>
        <p:txBody>
          <a:bodyPr wrap="square">
            <a:spAutoFit/>
          </a:bodyPr>
          <a:lstStyle/>
          <a:p>
            <a:pPr algn="ctr">
              <a:spcBef>
                <a:spcPct val="50000"/>
              </a:spcBef>
            </a:pPr>
            <a:r>
              <a:rPr lang="en-US" sz="1600" b="1" dirty="0" smtClean="0">
                <a:latin typeface="Verdana" pitchFamily="34" charset="0"/>
              </a:rPr>
              <a:t>Hybrid</a:t>
            </a:r>
            <a:endParaRPr lang="en-US" sz="1600" b="1" dirty="0">
              <a:latin typeface="Verdana" pitchFamily="34" charset="0"/>
            </a:endParaRPr>
          </a:p>
        </p:txBody>
      </p:sp>
      <p:sp>
        <p:nvSpPr>
          <p:cNvPr id="27" name="Text Box 7"/>
          <p:cNvSpPr txBox="1">
            <a:spLocks noChangeArrowheads="1"/>
          </p:cNvSpPr>
          <p:nvPr/>
        </p:nvSpPr>
        <p:spPr bwMode="auto">
          <a:xfrm>
            <a:off x="4848927" y="4768669"/>
            <a:ext cx="1683783" cy="338554"/>
          </a:xfrm>
          <a:prstGeom prst="rect">
            <a:avLst/>
          </a:prstGeom>
          <a:solidFill>
            <a:srgbClr val="FFFF00"/>
          </a:solidFill>
          <a:ln w="28575">
            <a:solidFill>
              <a:schemeClr val="tx1"/>
            </a:solidFill>
            <a:miter lim="800000"/>
            <a:headEnd/>
            <a:tailEnd/>
          </a:ln>
        </p:spPr>
        <p:txBody>
          <a:bodyPr wrap="square">
            <a:spAutoFit/>
          </a:bodyPr>
          <a:lstStyle/>
          <a:p>
            <a:pPr algn="ctr">
              <a:spcBef>
                <a:spcPct val="50000"/>
              </a:spcBef>
            </a:pPr>
            <a:r>
              <a:rPr lang="en-US" sz="1600" b="1" dirty="0" smtClean="0">
                <a:latin typeface="Verdana" pitchFamily="34" charset="0"/>
              </a:rPr>
              <a:t>Partnership</a:t>
            </a:r>
            <a:endParaRPr lang="en-US" sz="1600" b="1" dirty="0">
              <a:latin typeface="Verdana" pitchFamily="34" charset="0"/>
            </a:endParaRPr>
          </a:p>
        </p:txBody>
      </p:sp>
      <p:sp>
        <p:nvSpPr>
          <p:cNvPr id="28" name="Text Box 7"/>
          <p:cNvSpPr txBox="1">
            <a:spLocks noChangeArrowheads="1"/>
          </p:cNvSpPr>
          <p:nvPr/>
        </p:nvSpPr>
        <p:spPr bwMode="auto">
          <a:xfrm>
            <a:off x="4854498" y="5242274"/>
            <a:ext cx="1655910" cy="338554"/>
          </a:xfrm>
          <a:prstGeom prst="rect">
            <a:avLst/>
          </a:prstGeom>
          <a:solidFill>
            <a:srgbClr val="FFFF00"/>
          </a:solidFill>
          <a:ln w="28575">
            <a:solidFill>
              <a:schemeClr val="tx1"/>
            </a:solidFill>
            <a:miter lim="800000"/>
            <a:headEnd/>
            <a:tailEnd/>
          </a:ln>
        </p:spPr>
        <p:txBody>
          <a:bodyPr wrap="square">
            <a:spAutoFit/>
          </a:bodyPr>
          <a:lstStyle/>
          <a:p>
            <a:pPr algn="ctr">
              <a:spcBef>
                <a:spcPct val="50000"/>
              </a:spcBef>
            </a:pPr>
            <a:r>
              <a:rPr lang="en-US" sz="1600" b="1" dirty="0" smtClean="0">
                <a:latin typeface="Verdana" pitchFamily="34" charset="0"/>
              </a:rPr>
              <a:t>S or C   Corp</a:t>
            </a:r>
            <a:endParaRPr lang="en-US" sz="1600" b="1" dirty="0">
              <a:latin typeface="Verdana" pitchFamily="34" charset="0"/>
            </a:endParaRPr>
          </a:p>
        </p:txBody>
      </p:sp>
      <p:sp>
        <p:nvSpPr>
          <p:cNvPr id="29" name="Text Box 9">
            <a:hlinkClick r:id="" action="ppaction://noaction"/>
          </p:cNvPr>
          <p:cNvSpPr txBox="1">
            <a:spLocks noChangeArrowheads="1"/>
          </p:cNvSpPr>
          <p:nvPr/>
        </p:nvSpPr>
        <p:spPr bwMode="auto">
          <a:xfrm>
            <a:off x="3053562" y="2782790"/>
            <a:ext cx="1905000" cy="338554"/>
          </a:xfrm>
          <a:prstGeom prst="rect">
            <a:avLst/>
          </a:prstGeom>
          <a:noFill/>
          <a:ln w="9525">
            <a:noFill/>
            <a:miter lim="800000"/>
            <a:headEnd/>
            <a:tailEnd/>
          </a:ln>
        </p:spPr>
        <p:txBody>
          <a:bodyPr>
            <a:spAutoFit/>
          </a:bodyPr>
          <a:lstStyle/>
          <a:p>
            <a:pPr algn="ctr">
              <a:spcBef>
                <a:spcPct val="50000"/>
              </a:spcBef>
            </a:pPr>
            <a:r>
              <a:rPr lang="en-US" sz="1600" b="1" dirty="0" smtClean="0">
                <a:latin typeface="Verdana" pitchFamily="34" charset="0"/>
              </a:rPr>
              <a:t>Part-time</a:t>
            </a:r>
            <a:endParaRPr lang="en-US" sz="1600" b="1" dirty="0">
              <a:latin typeface="Verdana" pitchFamily="34" charset="0"/>
            </a:endParaRPr>
          </a:p>
        </p:txBody>
      </p:sp>
      <p:sp>
        <p:nvSpPr>
          <p:cNvPr id="30" name="Line 46"/>
          <p:cNvSpPr>
            <a:spLocks noChangeShapeType="1"/>
          </p:cNvSpPr>
          <p:nvPr/>
        </p:nvSpPr>
        <p:spPr bwMode="auto">
          <a:xfrm flipV="1">
            <a:off x="4092506" y="3604904"/>
            <a:ext cx="771286" cy="461246"/>
          </a:xfrm>
          <a:prstGeom prst="line">
            <a:avLst/>
          </a:prstGeom>
          <a:noFill/>
          <a:ln w="57150">
            <a:solidFill>
              <a:schemeClr val="tx1"/>
            </a:solidFill>
            <a:prstDash val="sysDash"/>
            <a:round/>
            <a:headEnd/>
            <a:tailEnd type="triangle" w="med" len="med"/>
          </a:ln>
        </p:spPr>
        <p:txBody>
          <a:bodyPr/>
          <a:lstStyle/>
          <a:p>
            <a:endParaRPr lang="en-US" sz="2000"/>
          </a:p>
        </p:txBody>
      </p:sp>
      <p:sp>
        <p:nvSpPr>
          <p:cNvPr id="31" name="Line 46"/>
          <p:cNvSpPr>
            <a:spLocks noChangeShapeType="1"/>
          </p:cNvSpPr>
          <p:nvPr/>
        </p:nvSpPr>
        <p:spPr bwMode="auto">
          <a:xfrm flipV="1">
            <a:off x="4356099" y="3943458"/>
            <a:ext cx="507693" cy="214237"/>
          </a:xfrm>
          <a:prstGeom prst="line">
            <a:avLst/>
          </a:prstGeom>
          <a:noFill/>
          <a:ln w="57150">
            <a:solidFill>
              <a:schemeClr val="tx1"/>
            </a:solidFill>
            <a:prstDash val="sysDash"/>
            <a:round/>
            <a:headEnd/>
            <a:tailEnd type="triangle" w="med" len="med"/>
          </a:ln>
        </p:spPr>
        <p:txBody>
          <a:bodyPr/>
          <a:lstStyle/>
          <a:p>
            <a:endParaRPr lang="en-US" sz="2000"/>
          </a:p>
        </p:txBody>
      </p:sp>
      <p:sp>
        <p:nvSpPr>
          <p:cNvPr id="32" name="Line 46"/>
          <p:cNvSpPr>
            <a:spLocks noChangeShapeType="1"/>
          </p:cNvSpPr>
          <p:nvPr/>
        </p:nvSpPr>
        <p:spPr bwMode="auto">
          <a:xfrm>
            <a:off x="3982845" y="4794936"/>
            <a:ext cx="780587" cy="491206"/>
          </a:xfrm>
          <a:prstGeom prst="line">
            <a:avLst/>
          </a:prstGeom>
          <a:noFill/>
          <a:ln w="57150">
            <a:solidFill>
              <a:schemeClr val="tx1"/>
            </a:solidFill>
            <a:prstDash val="sysDash"/>
            <a:round/>
            <a:headEnd/>
            <a:tailEnd type="triangle" w="med" len="med"/>
          </a:ln>
        </p:spPr>
        <p:txBody>
          <a:bodyPr/>
          <a:lstStyle/>
          <a:p>
            <a:endParaRPr lang="en-US" sz="2000"/>
          </a:p>
        </p:txBody>
      </p:sp>
      <p:sp>
        <p:nvSpPr>
          <p:cNvPr id="33" name="Line 46"/>
          <p:cNvSpPr>
            <a:spLocks noChangeShapeType="1"/>
          </p:cNvSpPr>
          <p:nvPr/>
        </p:nvSpPr>
        <p:spPr bwMode="auto">
          <a:xfrm>
            <a:off x="4495799" y="4366159"/>
            <a:ext cx="367993" cy="125574"/>
          </a:xfrm>
          <a:prstGeom prst="line">
            <a:avLst/>
          </a:prstGeom>
          <a:noFill/>
          <a:ln w="57150">
            <a:solidFill>
              <a:schemeClr val="tx1"/>
            </a:solidFill>
            <a:prstDash val="sysDash"/>
            <a:round/>
            <a:headEnd/>
            <a:tailEnd type="triangle" w="med" len="med"/>
          </a:ln>
        </p:spPr>
        <p:txBody>
          <a:bodyPr/>
          <a:lstStyle/>
          <a:p>
            <a:endParaRPr lang="en-US" sz="2000"/>
          </a:p>
        </p:txBody>
      </p:sp>
      <p:sp>
        <p:nvSpPr>
          <p:cNvPr id="34" name="Line 46"/>
          <p:cNvSpPr>
            <a:spLocks noChangeShapeType="1"/>
          </p:cNvSpPr>
          <p:nvPr/>
        </p:nvSpPr>
        <p:spPr bwMode="auto">
          <a:xfrm>
            <a:off x="4343399" y="4578170"/>
            <a:ext cx="462772" cy="195622"/>
          </a:xfrm>
          <a:prstGeom prst="line">
            <a:avLst/>
          </a:prstGeom>
          <a:noFill/>
          <a:ln w="57150">
            <a:solidFill>
              <a:schemeClr val="tx1"/>
            </a:solidFill>
            <a:prstDash val="sysDash"/>
            <a:round/>
            <a:headEnd/>
            <a:tailEnd type="triangle" w="med" len="med"/>
          </a:ln>
        </p:spPr>
        <p:txBody>
          <a:bodyPr/>
          <a:lstStyle/>
          <a:p>
            <a:endParaRPr lang="en-US" sz="2000"/>
          </a:p>
        </p:txBody>
      </p:sp>
      <p:sp>
        <p:nvSpPr>
          <p:cNvPr id="35" name="Line 12"/>
          <p:cNvSpPr>
            <a:spLocks noChangeShapeType="1"/>
          </p:cNvSpPr>
          <p:nvPr/>
        </p:nvSpPr>
        <p:spPr bwMode="auto">
          <a:xfrm flipV="1">
            <a:off x="6646075" y="2805569"/>
            <a:ext cx="860558" cy="0"/>
          </a:xfrm>
          <a:prstGeom prst="line">
            <a:avLst/>
          </a:prstGeom>
          <a:noFill/>
          <a:ln w="63500">
            <a:solidFill>
              <a:schemeClr val="tx1"/>
            </a:solidFill>
            <a:round/>
            <a:headEnd/>
            <a:tailEnd type="triangle" w="med" len="med"/>
          </a:ln>
        </p:spPr>
        <p:txBody>
          <a:bodyPr/>
          <a:lstStyle/>
          <a:p>
            <a:endParaRPr lang="en-US" sz="2000"/>
          </a:p>
        </p:txBody>
      </p:sp>
      <p:sp>
        <p:nvSpPr>
          <p:cNvPr id="36" name="Line 12"/>
          <p:cNvSpPr>
            <a:spLocks noChangeShapeType="1"/>
          </p:cNvSpPr>
          <p:nvPr/>
        </p:nvSpPr>
        <p:spPr bwMode="auto">
          <a:xfrm>
            <a:off x="6657226" y="2995135"/>
            <a:ext cx="810374" cy="404126"/>
          </a:xfrm>
          <a:prstGeom prst="line">
            <a:avLst/>
          </a:prstGeom>
          <a:noFill/>
          <a:ln w="63500">
            <a:solidFill>
              <a:schemeClr val="tx1"/>
            </a:solidFill>
            <a:round/>
            <a:headEnd/>
            <a:tailEnd type="triangle" w="med" len="med"/>
          </a:ln>
        </p:spPr>
        <p:txBody>
          <a:bodyPr/>
          <a:lstStyle/>
          <a:p>
            <a:endParaRPr lang="en-US" sz="2000"/>
          </a:p>
        </p:txBody>
      </p:sp>
      <p:sp>
        <p:nvSpPr>
          <p:cNvPr id="37" name="Text Box 7"/>
          <p:cNvSpPr txBox="1">
            <a:spLocks noChangeArrowheads="1"/>
          </p:cNvSpPr>
          <p:nvPr/>
        </p:nvSpPr>
        <p:spPr bwMode="auto">
          <a:xfrm>
            <a:off x="1925454" y="2733589"/>
            <a:ext cx="1379016" cy="338554"/>
          </a:xfrm>
          <a:prstGeom prst="rect">
            <a:avLst/>
          </a:prstGeom>
          <a:solidFill>
            <a:srgbClr val="FF0000"/>
          </a:solidFill>
          <a:ln w="28575">
            <a:solidFill>
              <a:schemeClr val="tx1"/>
            </a:solidFill>
            <a:miter lim="800000"/>
            <a:headEnd/>
            <a:tailEnd/>
          </a:ln>
        </p:spPr>
        <p:txBody>
          <a:bodyPr wrap="square">
            <a:spAutoFit/>
          </a:bodyPr>
          <a:lstStyle/>
          <a:p>
            <a:pPr algn="ctr">
              <a:spcBef>
                <a:spcPct val="50000"/>
              </a:spcBef>
            </a:pPr>
            <a:r>
              <a:rPr lang="en-US" sz="1600" b="1" dirty="0" smtClean="0">
                <a:latin typeface="Verdana" pitchFamily="34" charset="0"/>
              </a:rPr>
              <a:t>Generalist</a:t>
            </a:r>
            <a:endParaRPr lang="en-US" sz="1600" b="1" dirty="0">
              <a:latin typeface="Verdana" pitchFamily="34" charset="0"/>
            </a:endParaRPr>
          </a:p>
        </p:txBody>
      </p:sp>
      <p:sp>
        <p:nvSpPr>
          <p:cNvPr id="38" name="Text Box 7"/>
          <p:cNvSpPr txBox="1">
            <a:spLocks noChangeArrowheads="1"/>
          </p:cNvSpPr>
          <p:nvPr/>
        </p:nvSpPr>
        <p:spPr bwMode="auto">
          <a:xfrm>
            <a:off x="1925453" y="3827936"/>
            <a:ext cx="1370963" cy="584775"/>
          </a:xfrm>
          <a:prstGeom prst="rect">
            <a:avLst/>
          </a:prstGeom>
          <a:solidFill>
            <a:srgbClr val="FF0000"/>
          </a:solidFill>
          <a:ln w="28575">
            <a:solidFill>
              <a:schemeClr val="tx1"/>
            </a:solidFill>
            <a:miter lim="800000"/>
            <a:headEnd/>
            <a:tailEnd/>
          </a:ln>
        </p:spPr>
        <p:txBody>
          <a:bodyPr wrap="square">
            <a:spAutoFit/>
          </a:bodyPr>
          <a:lstStyle/>
          <a:p>
            <a:pPr algn="ctr">
              <a:spcBef>
                <a:spcPct val="50000"/>
              </a:spcBef>
            </a:pPr>
            <a:r>
              <a:rPr lang="en-US" sz="1600" b="1" dirty="0" smtClean="0">
                <a:latin typeface="Verdana" pitchFamily="34" charset="0"/>
              </a:rPr>
              <a:t>Specialty Industry</a:t>
            </a:r>
            <a:endParaRPr lang="en-US" sz="1600" b="1" dirty="0">
              <a:latin typeface="Verdana" pitchFamily="34" charset="0"/>
            </a:endParaRPr>
          </a:p>
        </p:txBody>
      </p:sp>
      <p:sp>
        <p:nvSpPr>
          <p:cNvPr id="39" name="Text Box 7"/>
          <p:cNvSpPr txBox="1">
            <a:spLocks noChangeArrowheads="1"/>
          </p:cNvSpPr>
          <p:nvPr/>
        </p:nvSpPr>
        <p:spPr bwMode="auto">
          <a:xfrm>
            <a:off x="1924820" y="4491733"/>
            <a:ext cx="1371597" cy="584775"/>
          </a:xfrm>
          <a:prstGeom prst="rect">
            <a:avLst/>
          </a:prstGeom>
          <a:solidFill>
            <a:srgbClr val="FF0000"/>
          </a:solidFill>
          <a:ln w="28575">
            <a:solidFill>
              <a:schemeClr val="tx1"/>
            </a:solidFill>
            <a:miter lim="800000"/>
            <a:headEnd/>
            <a:tailEnd/>
          </a:ln>
        </p:spPr>
        <p:txBody>
          <a:bodyPr wrap="square">
            <a:spAutoFit/>
          </a:bodyPr>
          <a:lstStyle/>
          <a:p>
            <a:pPr algn="ctr">
              <a:spcBef>
                <a:spcPct val="50000"/>
              </a:spcBef>
            </a:pPr>
            <a:r>
              <a:rPr lang="en-US" sz="1600" b="1" dirty="0" smtClean="0">
                <a:latin typeface="Verdana" pitchFamily="34" charset="0"/>
              </a:rPr>
              <a:t>Special Pop</a:t>
            </a:r>
            <a:endParaRPr lang="en-US" sz="1600" b="1" dirty="0">
              <a:latin typeface="Verdana" pitchFamily="34" charset="0"/>
            </a:endParaRPr>
          </a:p>
        </p:txBody>
      </p:sp>
      <p:sp>
        <p:nvSpPr>
          <p:cNvPr id="40" name="Text Box 7"/>
          <p:cNvSpPr txBox="1">
            <a:spLocks noChangeArrowheads="1"/>
          </p:cNvSpPr>
          <p:nvPr/>
        </p:nvSpPr>
        <p:spPr bwMode="auto">
          <a:xfrm>
            <a:off x="1918316" y="5161726"/>
            <a:ext cx="1416201" cy="584775"/>
          </a:xfrm>
          <a:prstGeom prst="rect">
            <a:avLst/>
          </a:prstGeom>
          <a:solidFill>
            <a:srgbClr val="FF0000"/>
          </a:solidFill>
          <a:ln w="28575">
            <a:solidFill>
              <a:schemeClr val="tx1"/>
            </a:solidFill>
            <a:miter lim="800000"/>
            <a:headEnd/>
            <a:tailEnd/>
          </a:ln>
        </p:spPr>
        <p:txBody>
          <a:bodyPr wrap="square">
            <a:spAutoFit/>
          </a:bodyPr>
          <a:lstStyle/>
          <a:p>
            <a:pPr algn="ctr">
              <a:spcBef>
                <a:spcPct val="50000"/>
              </a:spcBef>
            </a:pPr>
            <a:r>
              <a:rPr lang="en-US" sz="1600" b="1" dirty="0" smtClean="0">
                <a:latin typeface="Verdana" pitchFamily="34" charset="0"/>
                <a:hlinkClick r:id="rId5" action="ppaction://hlinksldjump"/>
              </a:rPr>
              <a:t>Services Offered</a:t>
            </a:r>
            <a:endParaRPr lang="en-US" sz="1600" b="1" dirty="0">
              <a:latin typeface="Verdana" pitchFamily="34" charset="0"/>
            </a:endParaRPr>
          </a:p>
        </p:txBody>
      </p:sp>
      <p:sp>
        <p:nvSpPr>
          <p:cNvPr id="41" name="Text Box 7"/>
          <p:cNvSpPr txBox="1">
            <a:spLocks noChangeArrowheads="1"/>
          </p:cNvSpPr>
          <p:nvPr/>
        </p:nvSpPr>
        <p:spPr bwMode="auto">
          <a:xfrm>
            <a:off x="1932890" y="3164764"/>
            <a:ext cx="1371579" cy="584775"/>
          </a:xfrm>
          <a:prstGeom prst="rect">
            <a:avLst/>
          </a:prstGeom>
          <a:solidFill>
            <a:srgbClr val="FF0000"/>
          </a:solidFill>
          <a:ln w="28575">
            <a:solidFill>
              <a:schemeClr val="tx1"/>
            </a:solidFill>
            <a:miter lim="800000"/>
            <a:headEnd/>
            <a:tailEnd/>
          </a:ln>
        </p:spPr>
        <p:txBody>
          <a:bodyPr wrap="square">
            <a:spAutoFit/>
          </a:bodyPr>
          <a:lstStyle/>
          <a:p>
            <a:pPr algn="ctr">
              <a:spcBef>
                <a:spcPct val="50000"/>
              </a:spcBef>
            </a:pPr>
            <a:r>
              <a:rPr lang="en-US" sz="1600" b="1" dirty="0" smtClean="0">
                <a:latin typeface="Verdana" pitchFamily="34" charset="0"/>
              </a:rPr>
              <a:t>Specialty Methods</a:t>
            </a:r>
            <a:endParaRPr lang="en-US" sz="1600" b="1" dirty="0">
              <a:latin typeface="Verdana" pitchFamily="34" charset="0"/>
            </a:endParaRPr>
          </a:p>
        </p:txBody>
      </p:sp>
      <p:sp>
        <p:nvSpPr>
          <p:cNvPr id="42" name="Text Box 7"/>
          <p:cNvSpPr txBox="1">
            <a:spLocks noChangeArrowheads="1"/>
          </p:cNvSpPr>
          <p:nvPr/>
        </p:nvSpPr>
        <p:spPr bwMode="auto">
          <a:xfrm>
            <a:off x="-1858" y="2009082"/>
            <a:ext cx="1856673" cy="584775"/>
          </a:xfrm>
          <a:prstGeom prst="rect">
            <a:avLst/>
          </a:prstGeom>
          <a:solidFill>
            <a:srgbClr val="FF9900"/>
          </a:solidFill>
          <a:ln w="28575">
            <a:solidFill>
              <a:schemeClr val="tx1"/>
            </a:solidFill>
            <a:miter lim="800000"/>
            <a:headEnd/>
            <a:tailEnd/>
          </a:ln>
        </p:spPr>
        <p:txBody>
          <a:bodyPr wrap="square">
            <a:spAutoFit/>
          </a:bodyPr>
          <a:lstStyle/>
          <a:p>
            <a:pPr algn="ctr">
              <a:spcBef>
                <a:spcPct val="50000"/>
              </a:spcBef>
            </a:pPr>
            <a:r>
              <a:rPr lang="en-US" sz="1600" b="1" dirty="0" smtClean="0">
                <a:latin typeface="Verdana" pitchFamily="34" charset="0"/>
              </a:rPr>
              <a:t>Environmental Scan</a:t>
            </a:r>
            <a:endParaRPr lang="en-US" sz="1600" b="1" dirty="0">
              <a:latin typeface="Verdana" pitchFamily="34" charset="0"/>
            </a:endParaRPr>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Phase 1: Environmental Scan</a:t>
            </a:r>
            <a:endParaRPr lang="en-US" sz="3200" dirty="0"/>
          </a:p>
        </p:txBody>
      </p:sp>
      <p:sp>
        <p:nvSpPr>
          <p:cNvPr id="3" name="Content Placeholder 2"/>
          <p:cNvSpPr>
            <a:spLocks noGrp="1"/>
          </p:cNvSpPr>
          <p:nvPr>
            <p:ph sz="quarter" idx="10"/>
          </p:nvPr>
        </p:nvSpPr>
        <p:spPr>
          <a:xfrm>
            <a:off x="482600" y="1772723"/>
            <a:ext cx="8382000" cy="4531648"/>
          </a:xfrm>
        </p:spPr>
        <p:txBody>
          <a:bodyPr/>
          <a:lstStyle/>
          <a:p>
            <a:r>
              <a:rPr lang="en-US" dirty="0" smtClean="0"/>
              <a:t>Internal Assessment </a:t>
            </a:r>
            <a:r>
              <a:rPr lang="en-US" sz="1800" dirty="0" smtClean="0"/>
              <a:t>(checklist 2.1)</a:t>
            </a:r>
            <a:endParaRPr lang="en-US" dirty="0" smtClean="0"/>
          </a:p>
          <a:p>
            <a:pPr lvl="1"/>
            <a:r>
              <a:rPr lang="en-US" dirty="0" smtClean="0"/>
              <a:t>Am I cut out for Consulting?</a:t>
            </a:r>
          </a:p>
          <a:p>
            <a:pPr lvl="1"/>
            <a:r>
              <a:rPr lang="en-US" dirty="0" smtClean="0"/>
              <a:t>Evaluation &amp; People skills</a:t>
            </a:r>
          </a:p>
          <a:p>
            <a:pPr lvl="1"/>
            <a:r>
              <a:rPr lang="en-US" dirty="0" smtClean="0"/>
              <a:t>Tolerance for ambiguity</a:t>
            </a:r>
          </a:p>
          <a:p>
            <a:pPr lvl="1"/>
            <a:endParaRPr lang="en-US" sz="1100" dirty="0" smtClean="0"/>
          </a:p>
          <a:p>
            <a:r>
              <a:rPr lang="en-US" dirty="0" smtClean="0"/>
              <a:t>External Supports</a:t>
            </a:r>
          </a:p>
          <a:p>
            <a:pPr lvl="1"/>
            <a:r>
              <a:rPr lang="en-US" dirty="0" smtClean="0"/>
              <a:t>Family? Working partner?</a:t>
            </a:r>
          </a:p>
          <a:p>
            <a:pPr lvl="1"/>
            <a:r>
              <a:rPr lang="en-US" dirty="0" smtClean="0"/>
              <a:t>Network of Colleagues</a:t>
            </a:r>
          </a:p>
          <a:p>
            <a:pPr lvl="1"/>
            <a:r>
              <a:rPr lang="en-US" dirty="0" smtClean="0"/>
              <a:t>Previous bosses/teacher who will refer you</a:t>
            </a:r>
          </a:p>
          <a:p>
            <a:endParaRPr lang="en-US" sz="1100" dirty="0" smtClean="0"/>
          </a:p>
          <a:p>
            <a:r>
              <a:rPr lang="en-US" dirty="0" smtClean="0"/>
              <a:t>Market Needs</a:t>
            </a:r>
          </a:p>
          <a:p>
            <a:pPr lvl="1"/>
            <a:r>
              <a:rPr lang="en-US" dirty="0" smtClean="0"/>
              <a:t>Plenty of evaluation projects for consultants in your area?</a:t>
            </a:r>
          </a:p>
          <a:p>
            <a:endParaRPr lang="en-US" dirty="0"/>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220" y="1155577"/>
            <a:ext cx="7843579" cy="393824"/>
          </a:xfrm>
        </p:spPr>
        <p:txBody>
          <a:bodyPr/>
          <a:lstStyle/>
          <a:p>
            <a:r>
              <a:rPr lang="en-US" sz="2400" dirty="0" smtClean="0">
                <a:solidFill>
                  <a:srgbClr val="FF0000"/>
                </a:solidFill>
              </a:rPr>
              <a:t>GENERAL </a:t>
            </a:r>
            <a:r>
              <a:rPr lang="en-US" sz="2400" dirty="0" smtClean="0"/>
              <a:t>Traits &amp; Skills Checklist</a:t>
            </a:r>
            <a:endParaRPr lang="en-US" sz="2400" dirty="0"/>
          </a:p>
        </p:txBody>
      </p:sp>
      <p:sp>
        <p:nvSpPr>
          <p:cNvPr id="3" name="Content Placeholder 2"/>
          <p:cNvSpPr>
            <a:spLocks noGrp="1"/>
          </p:cNvSpPr>
          <p:nvPr>
            <p:ph sz="quarter" idx="10"/>
          </p:nvPr>
        </p:nvSpPr>
        <p:spPr>
          <a:xfrm>
            <a:off x="711200" y="1709223"/>
            <a:ext cx="8648700" cy="4531648"/>
          </a:xfrm>
        </p:spPr>
        <p:txBody>
          <a:bodyPr/>
          <a:lstStyle/>
          <a:p>
            <a:pPr>
              <a:spcBef>
                <a:spcPts val="600"/>
              </a:spcBef>
            </a:pPr>
            <a:r>
              <a:rPr lang="en-US" sz="2000" dirty="0" smtClean="0"/>
              <a:t>Comfort speaking across disciplines &amp; levels of an organization</a:t>
            </a:r>
          </a:p>
          <a:p>
            <a:pPr>
              <a:spcBef>
                <a:spcPts val="600"/>
              </a:spcBef>
            </a:pPr>
            <a:r>
              <a:rPr lang="en-US" sz="2000" dirty="0" smtClean="0"/>
              <a:t>Authenticity, self-confidence, &amp; patience to build trust in others</a:t>
            </a:r>
          </a:p>
          <a:p>
            <a:pPr>
              <a:spcBef>
                <a:spcPts val="600"/>
              </a:spcBef>
            </a:pPr>
            <a:r>
              <a:rPr lang="en-US" sz="2000" dirty="0" smtClean="0"/>
              <a:t>Excellent oral &amp; written communication skills</a:t>
            </a:r>
          </a:p>
          <a:p>
            <a:pPr>
              <a:spcBef>
                <a:spcPts val="600"/>
              </a:spcBef>
            </a:pPr>
            <a:r>
              <a:rPr lang="en-US" sz="2000" dirty="0" smtClean="0"/>
              <a:t>Ability to say “no” even if it will disappoint someone</a:t>
            </a:r>
          </a:p>
          <a:p>
            <a:pPr>
              <a:spcBef>
                <a:spcPts val="600"/>
              </a:spcBef>
            </a:pPr>
            <a:r>
              <a:rPr lang="en-US" sz="2000" dirty="0" smtClean="0"/>
              <a:t>Self-discipline, attention to detail, drive to complete projects on time</a:t>
            </a:r>
          </a:p>
          <a:p>
            <a:pPr>
              <a:spcBef>
                <a:spcPts val="600"/>
              </a:spcBef>
            </a:pPr>
            <a:r>
              <a:rPr lang="en-US" sz="2000" dirty="0" smtClean="0"/>
              <a:t>Thick skin &amp; a willingness to learn from my mistakes</a:t>
            </a:r>
          </a:p>
          <a:p>
            <a:pPr>
              <a:spcBef>
                <a:spcPts val="600"/>
              </a:spcBef>
            </a:pPr>
            <a:r>
              <a:rPr lang="en-US" sz="2000" dirty="0" smtClean="0"/>
              <a:t>Awareness of weaknesses as well as strengths</a:t>
            </a:r>
          </a:p>
          <a:p>
            <a:pPr>
              <a:spcBef>
                <a:spcPts val="600"/>
              </a:spcBef>
            </a:pPr>
            <a:r>
              <a:rPr lang="en-US" sz="2000" dirty="0" smtClean="0"/>
              <a:t>Strong organizational skills</a:t>
            </a:r>
          </a:p>
          <a:p>
            <a:pPr>
              <a:spcBef>
                <a:spcPts val="600"/>
              </a:spcBef>
            </a:pPr>
            <a:r>
              <a:rPr lang="en-US" sz="2000" dirty="0" smtClean="0"/>
              <a:t>Flexibility &amp; tolerance for ambiguity &amp; financial insecurity</a:t>
            </a:r>
          </a:p>
          <a:p>
            <a:pPr>
              <a:spcBef>
                <a:spcPts val="600"/>
              </a:spcBef>
            </a:pPr>
            <a:r>
              <a:rPr lang="en-US" sz="2000" dirty="0" smtClean="0"/>
              <a:t>Desire for continual learning</a:t>
            </a:r>
          </a:p>
          <a:p>
            <a:pPr>
              <a:spcBef>
                <a:spcPts val="600"/>
              </a:spcBef>
            </a:pPr>
            <a:r>
              <a:rPr lang="en-US" sz="2000" dirty="0" smtClean="0"/>
              <a:t>Appreciation &amp; openness to diversity of thought and culture</a:t>
            </a:r>
          </a:p>
          <a:p>
            <a:pPr>
              <a:spcBef>
                <a:spcPts val="600"/>
              </a:spcBef>
            </a:pPr>
            <a:r>
              <a:rPr lang="en-US" sz="2000" dirty="0" smtClean="0"/>
              <a:t>Interest in proving myself over &amp; over again</a:t>
            </a:r>
            <a:endParaRPr lang="en-US" sz="2000" dirty="0"/>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hlinkClick r:id="rId3" action="ppaction://hlinksldjump"/>
              </a:rPr>
              <a:t>Specific</a:t>
            </a:r>
            <a:r>
              <a:rPr lang="en-US" dirty="0" smtClean="0">
                <a:hlinkClick r:id="rId3" action="ppaction://hlinksldjump"/>
              </a:rPr>
              <a:t> Skill Sets Required to Consult Effectively</a:t>
            </a:r>
            <a:endParaRPr lang="en-US" dirty="0"/>
          </a:p>
        </p:txBody>
      </p:sp>
      <p:sp>
        <p:nvSpPr>
          <p:cNvPr id="3" name="Content Placeholder 2"/>
          <p:cNvSpPr>
            <a:spLocks noGrp="1"/>
          </p:cNvSpPr>
          <p:nvPr>
            <p:ph sz="quarter" idx="10"/>
          </p:nvPr>
        </p:nvSpPr>
        <p:spPr>
          <a:xfrm>
            <a:off x="304800" y="1696523"/>
            <a:ext cx="8839200" cy="4531648"/>
          </a:xfrm>
        </p:spPr>
        <p:txBody>
          <a:bodyPr/>
          <a:lstStyle/>
          <a:p>
            <a:pPr>
              <a:spcBef>
                <a:spcPts val="600"/>
              </a:spcBef>
            </a:pPr>
            <a:r>
              <a:rPr lang="en-US" sz="2000" dirty="0" smtClean="0"/>
              <a:t>Ability to synthesize what clients tell me &amp; clearly articulate back </a:t>
            </a:r>
          </a:p>
          <a:p>
            <a:pPr>
              <a:spcBef>
                <a:spcPts val="600"/>
              </a:spcBef>
            </a:pPr>
            <a:r>
              <a:rPr lang="en-US" sz="2000" dirty="0" smtClean="0"/>
              <a:t>Ability to quickly diffuse resistance &amp; resolve conflict with clients </a:t>
            </a:r>
          </a:p>
          <a:p>
            <a:pPr>
              <a:spcBef>
                <a:spcPts val="600"/>
              </a:spcBef>
            </a:pPr>
            <a:r>
              <a:rPr lang="en-US" sz="2000" dirty="0" smtClean="0"/>
              <a:t>Ability to establish a safe, open, learning environment in groups</a:t>
            </a:r>
          </a:p>
          <a:p>
            <a:pPr>
              <a:spcBef>
                <a:spcPts val="600"/>
              </a:spcBef>
            </a:pPr>
            <a:r>
              <a:rPr lang="en-US" sz="2000" dirty="0" smtClean="0"/>
              <a:t>Understanding of org. systems &amp; interrelationships between parts</a:t>
            </a:r>
          </a:p>
          <a:p>
            <a:pPr>
              <a:spcBef>
                <a:spcPts val="600"/>
              </a:spcBef>
            </a:pPr>
            <a:r>
              <a:rPr lang="en-US" sz="2000" dirty="0" smtClean="0"/>
              <a:t>Capacity to apply theoretical models of org. </a:t>
            </a:r>
            <a:r>
              <a:rPr lang="en-US" sz="2000" dirty="0" err="1" smtClean="0"/>
              <a:t>beh</a:t>
            </a:r>
            <a:r>
              <a:rPr lang="en-US" sz="2000" dirty="0" smtClean="0"/>
              <a:t>. &amp; performance</a:t>
            </a:r>
          </a:p>
          <a:p>
            <a:pPr>
              <a:spcBef>
                <a:spcPts val="600"/>
              </a:spcBef>
            </a:pPr>
            <a:r>
              <a:rPr lang="en-US" sz="2000" dirty="0" smtClean="0"/>
              <a:t>Understanding of dynamics of collaboration &amp; ability to facilitate</a:t>
            </a:r>
          </a:p>
          <a:p>
            <a:pPr>
              <a:spcBef>
                <a:spcPts val="600"/>
              </a:spcBef>
            </a:pPr>
            <a:r>
              <a:rPr lang="en-US" sz="2000" dirty="0" smtClean="0"/>
              <a:t>Understanding of basic community organizing methods</a:t>
            </a:r>
          </a:p>
          <a:p>
            <a:pPr>
              <a:spcBef>
                <a:spcPts val="600"/>
              </a:spcBef>
            </a:pPr>
            <a:r>
              <a:rPr lang="en-US" sz="2000" dirty="0" smtClean="0"/>
              <a:t>Understanding of adult learning principles &amp; the ability to use them when facilitating workshops, trainings, or conducting presentations or writing reports.</a:t>
            </a:r>
          </a:p>
          <a:p>
            <a:pPr>
              <a:spcBef>
                <a:spcPts val="600"/>
              </a:spcBef>
            </a:pPr>
            <a:r>
              <a:rPr lang="en-US" sz="2000" dirty="0" smtClean="0"/>
              <a:t>Skills in using a variety of data collection and analysis methods.</a:t>
            </a:r>
          </a:p>
          <a:p>
            <a:pPr>
              <a:spcBef>
                <a:spcPts val="600"/>
              </a:spcBef>
            </a:pPr>
            <a:r>
              <a:rPr lang="en-US" sz="2000" dirty="0" smtClean="0"/>
              <a:t>Tech literacy &amp; competence as well as recording &amp; presentation </a:t>
            </a:r>
            <a:r>
              <a:rPr lang="en-US" sz="2000" dirty="0" err="1" smtClean="0"/>
              <a:t>equipt</a:t>
            </a:r>
            <a:r>
              <a:rPr lang="en-US" sz="2000" dirty="0" smtClean="0"/>
              <a:t>.</a:t>
            </a:r>
          </a:p>
          <a:p>
            <a:pPr>
              <a:spcBef>
                <a:spcPts val="600"/>
              </a:spcBef>
            </a:pPr>
            <a:r>
              <a:rPr lang="en-US" sz="2000" dirty="0" smtClean="0"/>
              <a:t>Ability to clarify &amp; articulate the values and beliefs that guide my work</a:t>
            </a:r>
            <a:endParaRPr lang="en-US" sz="2000" dirty="0"/>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External Supports</a:t>
            </a:r>
            <a:endParaRPr lang="en-US" sz="2400" dirty="0"/>
          </a:p>
        </p:txBody>
      </p:sp>
      <p:sp>
        <p:nvSpPr>
          <p:cNvPr id="3" name="Content Placeholder 2"/>
          <p:cNvSpPr>
            <a:spLocks noGrp="1"/>
          </p:cNvSpPr>
          <p:nvPr>
            <p:ph sz="quarter" idx="10"/>
          </p:nvPr>
        </p:nvSpPr>
        <p:spPr>
          <a:xfrm>
            <a:off x="393700" y="1772723"/>
            <a:ext cx="8521700" cy="4531648"/>
          </a:xfrm>
        </p:spPr>
        <p:txBody>
          <a:bodyPr/>
          <a:lstStyle/>
          <a:p>
            <a:r>
              <a:rPr lang="en-US" dirty="0" smtClean="0"/>
              <a:t>An understanding partner or family </a:t>
            </a:r>
          </a:p>
          <a:p>
            <a:endParaRPr lang="en-US" sz="1800" dirty="0" smtClean="0"/>
          </a:p>
          <a:p>
            <a:r>
              <a:rPr lang="en-US" dirty="0" smtClean="0"/>
              <a:t>Community of consultants/professional colleagues </a:t>
            </a:r>
          </a:p>
          <a:p>
            <a:endParaRPr lang="en-US" sz="1800" dirty="0" smtClean="0"/>
          </a:p>
          <a:p>
            <a:r>
              <a:rPr lang="en-US" dirty="0" smtClean="0"/>
              <a:t>Established reputation</a:t>
            </a:r>
          </a:p>
          <a:p>
            <a:endParaRPr lang="en-US" sz="2000" dirty="0" smtClean="0"/>
          </a:p>
          <a:p>
            <a:r>
              <a:rPr lang="en-US" dirty="0" smtClean="0"/>
              <a:t>Referral sources </a:t>
            </a:r>
          </a:p>
          <a:p>
            <a:endParaRPr lang="en-US" sz="1800" dirty="0" smtClean="0"/>
          </a:p>
          <a:p>
            <a:r>
              <a:rPr lang="en-US" dirty="0" smtClean="0"/>
              <a:t>Financial resources to rely on when getting started. (e.g., part-time job, savings, partner’s income)</a:t>
            </a:r>
          </a:p>
          <a:p>
            <a:endParaRPr lang="en-US" sz="1800" dirty="0" smtClean="0"/>
          </a:p>
          <a:p>
            <a:r>
              <a:rPr lang="en-US" dirty="0" smtClean="0"/>
              <a:t>Space (rent or work from home? Depends on financial resources, workload, personal preferences, and home situation)</a:t>
            </a:r>
            <a:endParaRPr lang="en-US" dirty="0"/>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hlinkClick r:id="rId3" action="ppaction://hlinksldjump"/>
              </a:rPr>
              <a:t>Phase 2: Establishing a Niche</a:t>
            </a:r>
            <a:r>
              <a:rPr lang="en-US" dirty="0" smtClean="0"/>
              <a:t/>
            </a:r>
            <a:br>
              <a:rPr lang="en-US" dirty="0" smtClean="0"/>
            </a:br>
            <a:endParaRPr lang="en-US" dirty="0"/>
          </a:p>
        </p:txBody>
      </p:sp>
      <p:sp>
        <p:nvSpPr>
          <p:cNvPr id="3" name="Content Placeholder 2"/>
          <p:cNvSpPr>
            <a:spLocks noGrp="1"/>
          </p:cNvSpPr>
          <p:nvPr>
            <p:ph sz="quarter" idx="10"/>
          </p:nvPr>
        </p:nvSpPr>
        <p:spPr>
          <a:xfrm>
            <a:off x="342900" y="2064823"/>
            <a:ext cx="8343899" cy="4531648"/>
          </a:xfrm>
        </p:spPr>
        <p:txBody>
          <a:bodyPr numCol="2"/>
          <a:lstStyle/>
          <a:p>
            <a:r>
              <a:rPr lang="en-US" dirty="0" smtClean="0"/>
              <a:t>1. Grant Writing 			</a:t>
            </a:r>
          </a:p>
          <a:p>
            <a:endParaRPr lang="en-US" dirty="0" smtClean="0"/>
          </a:p>
          <a:p>
            <a:r>
              <a:rPr lang="en-US" dirty="0" smtClean="0"/>
              <a:t>2. Asset Mapping/Needs Assessments</a:t>
            </a:r>
          </a:p>
          <a:p>
            <a:endParaRPr lang="en-US" dirty="0" smtClean="0"/>
          </a:p>
          <a:p>
            <a:r>
              <a:rPr lang="en-US" dirty="0" smtClean="0"/>
              <a:t>3. Program Development </a:t>
            </a:r>
          </a:p>
          <a:p>
            <a:endParaRPr lang="en-US" dirty="0" smtClean="0"/>
          </a:p>
          <a:p>
            <a:r>
              <a:rPr lang="en-US" dirty="0" smtClean="0"/>
              <a:t>4. Strategic Planning </a:t>
            </a:r>
          </a:p>
          <a:p>
            <a:endParaRPr lang="en-US" dirty="0" smtClean="0"/>
          </a:p>
          <a:p>
            <a:r>
              <a:rPr lang="en-US" dirty="0" smtClean="0"/>
              <a:t>5. Logic Modeling</a:t>
            </a:r>
          </a:p>
          <a:p>
            <a:endParaRPr lang="en-US" dirty="0" smtClean="0"/>
          </a:p>
          <a:p>
            <a:r>
              <a:rPr lang="en-US" dirty="0" smtClean="0"/>
              <a:t>6. Evaluation Training </a:t>
            </a:r>
          </a:p>
          <a:p>
            <a:r>
              <a:rPr lang="en-US" dirty="0" smtClean="0"/>
              <a:t>7. Process Evaluations </a:t>
            </a:r>
          </a:p>
          <a:p>
            <a:endParaRPr lang="en-US" dirty="0" smtClean="0"/>
          </a:p>
          <a:p>
            <a:r>
              <a:rPr lang="en-US" dirty="0" smtClean="0"/>
              <a:t>8.Outcome/Impact/Summative Evaluations </a:t>
            </a:r>
          </a:p>
          <a:p>
            <a:endParaRPr lang="en-US" dirty="0" smtClean="0"/>
          </a:p>
          <a:p>
            <a:r>
              <a:rPr lang="en-US" dirty="0" smtClean="0"/>
              <a:t>9. Policy Research or topical area research 9. Advocacy </a:t>
            </a:r>
          </a:p>
          <a:p>
            <a:endParaRPr lang="en-US" dirty="0" smtClean="0"/>
          </a:p>
          <a:p>
            <a:r>
              <a:rPr lang="en-US" dirty="0" smtClean="0"/>
              <a:t>10. Data Analysis</a:t>
            </a:r>
          </a:p>
          <a:p>
            <a:endParaRPr lang="en-US" dirty="0" smtClean="0"/>
          </a:p>
          <a:p>
            <a:r>
              <a:rPr lang="en-US" dirty="0" smtClean="0"/>
              <a:t>11. Report Writing</a:t>
            </a:r>
            <a:endParaRPr lang="en-US" dirty="0"/>
          </a:p>
        </p:txBody>
      </p:sp>
      <p:cxnSp>
        <p:nvCxnSpPr>
          <p:cNvPr id="5" name="Straight Connector 4"/>
          <p:cNvCxnSpPr/>
          <p:nvPr/>
        </p:nvCxnSpPr>
        <p:spPr>
          <a:xfrm>
            <a:off x="4318000" y="2064823"/>
            <a:ext cx="0" cy="4348677"/>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66676"/>
            <a:ext cx="9144000" cy="582995"/>
          </a:xfrm>
        </p:spPr>
        <p:txBody>
          <a:bodyPr/>
          <a:lstStyle/>
          <a:p>
            <a:r>
              <a:rPr lang="en-US" sz="3000" dirty="0" smtClean="0"/>
              <a:t>Phase 4: Finding Professional Supports</a:t>
            </a:r>
            <a:endParaRPr lang="en-US" sz="3000" dirty="0"/>
          </a:p>
        </p:txBody>
      </p:sp>
      <p:sp>
        <p:nvSpPr>
          <p:cNvPr id="3" name="Content Placeholder 2"/>
          <p:cNvSpPr>
            <a:spLocks noGrp="1"/>
          </p:cNvSpPr>
          <p:nvPr>
            <p:ph sz="quarter" idx="10"/>
          </p:nvPr>
        </p:nvSpPr>
        <p:spPr>
          <a:xfrm>
            <a:off x="330200" y="1760022"/>
            <a:ext cx="8813800" cy="4831277"/>
          </a:xfrm>
        </p:spPr>
        <p:txBody>
          <a:bodyPr/>
          <a:lstStyle/>
          <a:p>
            <a:r>
              <a:rPr lang="en-US" sz="2200" dirty="0" smtClean="0"/>
              <a:t>Most consultants recommend setting up a separate checking account for the business and a savings account to set aside money for taxes</a:t>
            </a:r>
            <a:endParaRPr lang="en-US" sz="2200" dirty="0" smtClean="0"/>
          </a:p>
          <a:p>
            <a:endParaRPr lang="en-US" sz="900" dirty="0" smtClean="0"/>
          </a:p>
          <a:p>
            <a:r>
              <a:rPr lang="en-US" sz="2200" dirty="0" smtClean="0"/>
              <a:t>Accounting (use one at least once)</a:t>
            </a:r>
          </a:p>
          <a:p>
            <a:pPr lvl="1"/>
            <a:r>
              <a:rPr lang="en-US" sz="2200" dirty="0" smtClean="0"/>
              <a:t>Only 40% of respondents used an accountant when they began consulting; the rest wish they had. Now, over 90% of the fulltime consultants use one</a:t>
            </a:r>
            <a:r>
              <a:rPr lang="en-US" sz="2200" dirty="0" smtClean="0"/>
              <a:t>.</a:t>
            </a:r>
          </a:p>
          <a:p>
            <a:pPr lvl="1"/>
            <a:endParaRPr lang="en-US" sz="1100" dirty="0" smtClean="0"/>
          </a:p>
          <a:p>
            <a:r>
              <a:rPr lang="en-US" sz="2200" dirty="0" smtClean="0"/>
              <a:t>Lawyers are particularly helpful for </a:t>
            </a:r>
            <a:r>
              <a:rPr lang="en-US" sz="2200" dirty="0" smtClean="0"/>
              <a:t>getting incorporated and for support in reviewing or drafting early contracts</a:t>
            </a:r>
          </a:p>
          <a:p>
            <a:endParaRPr lang="en-US" sz="1050" dirty="0" smtClean="0"/>
          </a:p>
          <a:p>
            <a:r>
              <a:rPr lang="en-US" sz="2200" dirty="0" smtClean="0"/>
              <a:t>Affiliates are good for teaming up on large projects or those which require additional expertise. Have people to refer clients to when you are busy or when the project is outside of your expertise. </a:t>
            </a:r>
            <a:endParaRPr lang="en-US" sz="2200" dirty="0" smtClean="0"/>
          </a:p>
          <a:p>
            <a:pPr lvl="1"/>
            <a:endParaRPr lang="en-US" dirty="0"/>
          </a:p>
        </p:txBody>
      </p:sp>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NLU_template_Whi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NLU_template_White</Template>
  <TotalTime>1276</TotalTime>
  <Words>1232</Words>
  <Application>Microsoft Office PowerPoint</Application>
  <PresentationFormat>On-screen Show (4:3)</PresentationFormat>
  <Paragraphs>218</Paragraphs>
  <Slides>11</Slides>
  <Notes>9</Notes>
  <HiddenSlides>1</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NLU_template_White</vt:lpstr>
      <vt:lpstr>Getting Started in Evaluation Consulting: Questions to ask and answer along the way </vt:lpstr>
      <vt:lpstr>Who am I?    What is my perspective?</vt:lpstr>
      <vt:lpstr>Four Phases of Questions &amp; Options to Consider</vt:lpstr>
      <vt:lpstr>Phase 1: Environmental Scan</vt:lpstr>
      <vt:lpstr>GENERAL Traits &amp; Skills Checklist</vt:lpstr>
      <vt:lpstr>Specific Skill Sets Required to Consult Effectively</vt:lpstr>
      <vt:lpstr>External Supports</vt:lpstr>
      <vt:lpstr>Phase 2: Establishing a Niche </vt:lpstr>
      <vt:lpstr>Phase 4: Finding Professional Supports</vt:lpstr>
      <vt:lpstr>Build Networks for Support, Continual Learning, &amp; Referrals </vt:lpstr>
      <vt:lpstr>Additional Networking Tips</vt:lpstr>
    </vt:vector>
  </TitlesOfParts>
  <Company>NLU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Judah.Viola</dc:creator>
  <cp:lastModifiedBy>Judah.Viola</cp:lastModifiedBy>
  <cp:revision>9</cp:revision>
  <dcterms:created xsi:type="dcterms:W3CDTF">2011-11-04T14:26:49Z</dcterms:created>
  <dcterms:modified xsi:type="dcterms:W3CDTF">2011-11-09T02:49:51Z</dcterms:modified>
</cp:coreProperties>
</file>