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0FE044-DBBD-495F-BDBD-95545ADFD06A}">
  <a:tblStyle styleId="{C80FE044-DBBD-495F-BDBD-95545ADFD06A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20348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5351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9225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2324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656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27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31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6684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3603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1919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0817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751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4124512"/>
            <a:ext cx="8458200" cy="9497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lt1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lt1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lt1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lt1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lt1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lt1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lt1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56667" y="1949211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5875078"/>
            <a:ext cx="8686800" cy="69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●"/>
              <a:defRPr sz="2400" b="1" i="0">
                <a:solidFill>
                  <a:schemeClr val="lt1"/>
                </a:solidFill>
              </a:defRPr>
            </a:lvl1pPr>
            <a:lvl2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2pPr>
            <a:lvl3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3pPr>
            <a:lvl4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●"/>
              <a:defRPr sz="2400" b="1" i="0">
                <a:solidFill>
                  <a:schemeClr val="lt1"/>
                </a:solidFill>
              </a:defRPr>
            </a:lvl4pPr>
            <a:lvl5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5pPr>
            <a:lvl6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6pPr>
            <a:lvl7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●"/>
              <a:defRPr sz="2400" b="1" i="0">
                <a:solidFill>
                  <a:schemeClr val="lt1"/>
                </a:solidFill>
              </a:defRPr>
            </a:lvl7pPr>
            <a:lvl8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8pPr>
            <a:lvl9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360"/>
              </a:spcBef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360"/>
              </a:spcBef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-2"/>
            <a:ext cx="7772400" cy="1786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>
                <a:latin typeface="Verdana"/>
                <a:ea typeface="Verdana"/>
                <a:cs typeface="Verdana"/>
                <a:sym typeface="Verdana"/>
              </a:rPr>
              <a:t>Gathering the Needles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107656" y="1861751"/>
            <a:ext cx="8420399" cy="949799"/>
          </a:xfrm>
          <a:prstGeom prst="rect">
            <a:avLst/>
          </a:prstGeom>
          <a:solidFill>
            <a:srgbClr val="E06666"/>
          </a:solidFill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Evaluating the Impact of Gold Open Access Content with Traditional Subscription Journals</a:t>
            </a:r>
          </a:p>
        </p:txBody>
      </p:sp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6150" y="3376787"/>
            <a:ext cx="4762500" cy="26193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/>
        </p:nvSpPr>
        <p:spPr>
          <a:xfrm>
            <a:off x="2104675" y="5930525"/>
            <a:ext cx="4803900" cy="89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Clr>
                <a:schemeClr val="dk1"/>
              </a:buClr>
              <a:buSzPct val="64705"/>
              <a:buFont typeface="Arial"/>
              <a:buNone/>
            </a:pPr>
            <a:r>
              <a:rPr lang="en" sz="1700" b="1">
                <a:solidFill>
                  <a:schemeClr val="dk1"/>
                </a:solidFill>
              </a:rPr>
              <a:t>Attribution-NonCommercial-NoDerivs 2.0 Generic </a:t>
            </a:r>
            <a:r>
              <a:rPr lang="en" sz="1050" b="1">
                <a:solidFill>
                  <a:schemeClr val="dk1"/>
                </a:solidFill>
              </a:rPr>
              <a:t>(</a:t>
            </a:r>
            <a:r>
              <a:rPr lang="en" sz="900" b="1">
                <a:solidFill>
                  <a:schemeClr val="dk1"/>
                </a:solidFill>
              </a:rPr>
              <a:t>CC BY-NC-ND 2.0</a:t>
            </a:r>
            <a:r>
              <a:rPr lang="en" sz="1050" b="1">
                <a:solidFill>
                  <a:schemeClr val="dk1"/>
                </a:solidFill>
              </a:rPr>
              <a:t>) </a:t>
            </a:r>
          </a:p>
          <a:p>
            <a:pPr>
              <a:spcBef>
                <a:spcPts val="0"/>
              </a:spcBef>
              <a:buNone/>
            </a:pPr>
            <a:endParaRPr sz="1700" b="1">
              <a:solidFill>
                <a:schemeClr val="dk1"/>
              </a:solidFill>
            </a:endParaRPr>
          </a:p>
        </p:txBody>
      </p:sp>
      <p:sp>
        <p:nvSpPr>
          <p:cNvPr id="32" name="Shape 32"/>
          <p:cNvSpPr txBox="1"/>
          <p:nvPr/>
        </p:nvSpPr>
        <p:spPr>
          <a:xfrm>
            <a:off x="44600" y="5118975"/>
            <a:ext cx="2060099" cy="1480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Alison Bobal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Head, Collection Development &amp; Metadata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University of Nebraska Medical Center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6908575" y="5083300"/>
            <a:ext cx="2089800" cy="129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Jill Emery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Collection Development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Portland State University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27956" y="274637"/>
            <a:ext cx="8458800" cy="1522199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Impact on Subscriptions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37950" y="192608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With majority of GOA usage being under 5% effect is negligible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Could be used in negotiations of package deals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"/>
              <a:t>Understanding the total cost of publication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49918" y="295887"/>
            <a:ext cx="8537700" cy="1522199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Questions?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207310" y="1876111"/>
            <a:ext cx="8814300" cy="4981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				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			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31946" y="274637"/>
            <a:ext cx="8454600" cy="1562099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What Is This All About?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1. More content from subscription publishers is being published as open access articles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2. Project COUNTER Release 4 created a report entitled: JR1-GOA (gold open access)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3. Cannot easily see what your institution is publishing OA, but what is being used as OA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4. Assess impact on subscription business models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5. Find ways to sustain &amp; enhance move to OA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33927" y="274637"/>
            <a:ext cx="8453099" cy="1581900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Who’s Involved?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1. </a:t>
            </a:r>
            <a:r>
              <a:rPr lang="en" sz="1800" b="1">
                <a:solidFill>
                  <a:srgbClr val="000000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For this study, we looked at five publishers: Elsevier, NPG, Sage, Springer, &amp; Wiley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2. Picked journal packages in common with exception of Wiley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>
              <a:spcBef>
                <a:spcPts val="0"/>
              </a:spcBef>
              <a:buNone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3. All these publishers are engaged in promoting hybrid open access publishing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/>
        </p:nvSpPr>
        <p:spPr>
          <a:xfrm>
            <a:off x="661000" y="6092475"/>
            <a:ext cx="7942500" cy="64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51" name="Shape 51"/>
          <p:cNvGraphicFramePr/>
          <p:nvPr/>
        </p:nvGraphicFramePr>
        <p:xfrm>
          <a:off x="-21500" y="23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{C80FE044-DBBD-495F-BDBD-95545ADFD06A}</a:tableStyleId>
              </a:tblPr>
              <a:tblGrid>
                <a:gridCol w="2269200"/>
                <a:gridCol w="2269200"/>
                <a:gridCol w="2269200"/>
                <a:gridCol w="2269200"/>
              </a:tblGrid>
              <a:tr h="16626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Publishers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your hybrid OA Program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Year Began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# of journals Participating </a:t>
                      </a:r>
                    </a:p>
                  </a:txBody>
                  <a:tcPr marL="91425" marR="91425" marT="91425" marB="91425"/>
                </a:tc>
              </a:tr>
              <a:tr h="11984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Elsevier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Elsevier Open Access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1,690 out of 3,696</a:t>
                      </a:r>
                    </a:p>
                  </a:txBody>
                  <a:tcPr marL="91425" marR="91425" marT="91425" marB="91425"/>
                </a:tc>
              </a:tr>
              <a:tr h="7342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Nature PG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NPG Open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2007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78 out of 136</a:t>
                      </a:r>
                    </a:p>
                  </a:txBody>
                  <a:tcPr marL="91425" marR="91425" marT="91425" marB="91425"/>
                </a:tc>
              </a:tr>
              <a:tr h="734225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Sage Publications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Sage Choice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2006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769 out of 800</a:t>
                      </a:r>
                    </a:p>
                  </a:txBody>
                  <a:tcPr marL="91425" marR="91425" marT="91425" marB="91425"/>
                </a:tc>
              </a:tr>
              <a:tr h="11984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Springer B.V.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Springer Open Choice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1,657 out of 2,181</a:t>
                      </a:r>
                    </a:p>
                  </a:txBody>
                  <a:tcPr marL="91425" marR="91425" marT="91425" marB="91425"/>
                </a:tc>
              </a:tr>
              <a:tr h="11984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John Wiley &amp; Sons Publishers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Wiley Open Access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743 out of 1,500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277770" y="274637"/>
            <a:ext cx="8408999" cy="1543500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What are the Costs of Hybrid Publishing?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Publisher	</a:t>
            </a:r>
            <a:r>
              <a:rPr lang="en" sz="18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Hybrid </a:t>
            </a:r>
            <a:r>
              <a:rPr lang="en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APC Costs		</a:t>
            </a:r>
            <a:r>
              <a:rPr lang="en" sz="18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Intermixed </a:t>
            </a:r>
            <a:r>
              <a:rPr lang="en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w/Subscriptions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lang="en" sz="1800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Elsevier	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$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500-$5,000	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completely separate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Nature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PG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$2,700-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$4,400	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Discount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given on subs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Sage	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$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3,000		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Discounts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given on subs but 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	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not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packages</a:t>
            </a:r>
          </a:p>
          <a:p>
            <a:pPr mar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Springer	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 $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3,000	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Say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 web site they take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OA into</a:t>
            </a:r>
          </a:p>
          <a:p>
            <a:pPr mar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consideration                                                                  </a:t>
            </a: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John Wiley &amp;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Sons $3,000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   </a:t>
            </a:r>
            <a:r>
              <a:rPr lang="en" sz="1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Discounts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given on subs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053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1516075" y="499400"/>
            <a:ext cx="4298400" cy="131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placeholder for usage information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228600" y="1947324"/>
            <a:ext cx="4030200" cy="475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400" b="1"/>
              <a:t>Portland State University downloads in 2014</a:t>
            </a:r>
          </a:p>
          <a:p>
            <a:pPr rtl="0">
              <a:spcBef>
                <a:spcPts val="0"/>
              </a:spcBef>
              <a:buNone/>
            </a:pPr>
            <a:endParaRPr sz="1400" b="1"/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Elsevier Total Usage: 190,658</a:t>
            </a:r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Elsevier GOA Usage:     4,010</a:t>
            </a:r>
          </a:p>
          <a:p>
            <a:pPr rtl="0">
              <a:spcBef>
                <a:spcPts val="0"/>
              </a:spcBef>
              <a:buNone/>
            </a:pPr>
            <a:endParaRPr sz="1400" b="1"/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Nature PG Total Usage:   16,978</a:t>
            </a:r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Nature PG  GOA Usage:    1,353</a:t>
            </a:r>
          </a:p>
          <a:p>
            <a:pPr rtl="0">
              <a:spcBef>
                <a:spcPts val="0"/>
              </a:spcBef>
              <a:buNone/>
            </a:pPr>
            <a:endParaRPr sz="1400" b="1"/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Sage Total Usage: 92,730</a:t>
            </a:r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Sage GOA Usage:      279</a:t>
            </a:r>
          </a:p>
          <a:p>
            <a:pPr rtl="0">
              <a:spcBef>
                <a:spcPts val="0"/>
              </a:spcBef>
              <a:buNone/>
            </a:pPr>
            <a:endParaRPr sz="1400" b="1"/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Springer Total Usage: 45,248</a:t>
            </a:r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Springer GOA Usage:   2,221</a:t>
            </a:r>
          </a:p>
          <a:p>
            <a:pPr rtl="0">
              <a:spcBef>
                <a:spcPts val="0"/>
              </a:spcBef>
              <a:buNone/>
            </a:pPr>
            <a:endParaRPr sz="1400" b="1"/>
          </a:p>
          <a:p>
            <a:pPr rtl="0">
              <a:spcBef>
                <a:spcPts val="0"/>
              </a:spcBef>
              <a:buNone/>
            </a:pPr>
            <a:r>
              <a:rPr lang="en" sz="1400" b="1"/>
              <a:t>Wiley Total Usage: 90,644</a:t>
            </a:r>
          </a:p>
          <a:p>
            <a:pPr>
              <a:spcBef>
                <a:spcPts val="0"/>
              </a:spcBef>
              <a:buNone/>
            </a:pPr>
            <a:r>
              <a:rPr lang="en" sz="1400" b="1"/>
              <a:t>Wiley GOA Usage:   1,159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845675" y="1974950"/>
            <a:ext cx="4298400" cy="469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University of Nebraska Medical Center downloads in 2014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 b="1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Elsevier Total Usage: 277,301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Elsevier GOA Usage:	    7,895 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 b="1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Nature PG Total Usage: 65,204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Nature PG  GOA Usage:  6,537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 b="1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Sage Total Usage: 17,320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Sage GOA Usage:      688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 b="1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Springer Total Usage: 22,260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/>
              <a:t>Springer GOA Usage:    2,445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title" idx="3"/>
          </p:nvPr>
        </p:nvSpPr>
        <p:spPr>
          <a:xfrm>
            <a:off x="277770" y="274637"/>
            <a:ext cx="8408999" cy="1543500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Looking at the Numbers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267550" y="274625"/>
            <a:ext cx="8419200" cy="1522199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 sz="3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rtl="0">
              <a:spcBef>
                <a:spcPts val="0"/>
              </a:spcBef>
              <a:buNone/>
            </a:pPr>
            <a:endParaRPr sz="36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Top GOA Used Titles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04800" y="2633125"/>
            <a:ext cx="4030200" cy="399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PNAS: National Academy of Sciences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Nucleic Acids Research: OUP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Scientific Reports: Nature PG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Nature: Nature PG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Procedia - Social and Behavioral Sciences: Elsevier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ProQuest Dissertations and Theses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Optics Express: OSA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Mountain Research and Development: IMS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BioScience: AIBS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en" sz="1800"/>
              <a:t>SAGE Open: SAGE Publications</a:t>
            </a:r>
          </a:p>
          <a:p>
            <a:pPr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4656675" y="2635001"/>
            <a:ext cx="4030200" cy="399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PNAS: National Academy of Sciences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Scientific Reports: Nature PG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Cell Death &amp; Disease: Nature PG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Cell Reports: Elsevier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Nature: Nature PG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Nature Communications: Nature PG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BMJ: BMJ Publishing Group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Journal of Biological Chemistry: ASBMB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British Journal of Cancer: Nature PG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" sz="1800"/>
              <a:t>SAGE Open: SAGE Publications</a:t>
            </a:r>
          </a:p>
          <a:p>
            <a:pPr rtl="0">
              <a:spcBef>
                <a:spcPts val="0"/>
              </a:spcBef>
              <a:buNone/>
            </a:pPr>
            <a:endParaRPr sz="180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/>
          <p:nvPr/>
        </p:nvSpPr>
        <p:spPr>
          <a:xfrm>
            <a:off x="329725" y="2003475"/>
            <a:ext cx="2297399" cy="42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chemeClr val="dk1"/>
                </a:solidFill>
              </a:rPr>
              <a:t>Portland State University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4673125" y="2003475"/>
            <a:ext cx="3770100" cy="42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chemeClr val="dk1"/>
                </a:solidFill>
              </a:rPr>
              <a:t>University of Nebraska Medical Center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255177" y="274637"/>
            <a:ext cx="8431499" cy="1554000"/>
          </a:xfrm>
          <a:prstGeom prst="rect">
            <a:avLst/>
          </a:prstGeom>
          <a:solidFill>
            <a:srgbClr val="B7B7B7"/>
          </a:solidFill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Why Review?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Verdana"/>
              <a:buAutoNum type="arabicPeriod"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Setting a baseline for future evaluation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Verdana"/>
              <a:buAutoNum type="arabicPeriod"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Promotion/Advocacy of OA 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2900" rtl="0">
              <a:spcBef>
                <a:spcPts val="0"/>
              </a:spcBef>
              <a:buSzPct val="100000"/>
              <a:buFont typeface="Verdana"/>
              <a:buAutoNum type="arabicPeriod"/>
            </a:pPr>
            <a:r>
              <a:rPr lang="en" sz="1800" b="1">
                <a:latin typeface="Verdana"/>
                <a:ea typeface="Verdana"/>
                <a:cs typeface="Verdana"/>
                <a:sym typeface="Verdana"/>
              </a:rPr>
              <a:t>Utilizing new statistic</a:t>
            </a:r>
          </a:p>
          <a:p>
            <a:pPr rtl="0">
              <a:spcBef>
                <a:spcPts val="0"/>
              </a:spcBef>
              <a:buNone/>
            </a:pPr>
            <a:endParaRPr sz="1800">
              <a:latin typeface="Verdana"/>
              <a:ea typeface="Verdana"/>
              <a:cs typeface="Verdana"/>
              <a:sym typeface="Verdana"/>
            </a:endParaRPr>
          </a:p>
          <a:p>
            <a:pPr>
              <a:spcBef>
                <a:spcPts val="0"/>
              </a:spcBef>
              <a:buNone/>
            </a:pPr>
            <a:endParaRPr sz="18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485</Words>
  <Application>Microsoft Office PowerPoint</Application>
  <PresentationFormat>On-screen Show (4:3)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Verdana</vt:lpstr>
      <vt:lpstr>Wingdings</vt:lpstr>
      <vt:lpstr>Custom Theme</vt:lpstr>
      <vt:lpstr>Gathering the Needles</vt:lpstr>
      <vt:lpstr>What Is This All About?</vt:lpstr>
      <vt:lpstr>Who’s Involved?</vt:lpstr>
      <vt:lpstr>PowerPoint Presentation</vt:lpstr>
      <vt:lpstr>What are the Costs of Hybrid Publishing?</vt:lpstr>
      <vt:lpstr>PowerPoint Presentation</vt:lpstr>
      <vt:lpstr>PowerPoint Presentation</vt:lpstr>
      <vt:lpstr>  Top GOA Used Titles</vt:lpstr>
      <vt:lpstr>Why Review?</vt:lpstr>
      <vt:lpstr>Impact on Subscriptions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Gathering the Needles</dc:title>
  <dc:creator>Jill Emery</dc:creator>
  <cp:lastModifiedBy>Jill Emery</cp:lastModifiedBy>
  <cp:revision>1</cp:revision>
  <dcterms:modified xsi:type="dcterms:W3CDTF">2015-10-30T19:16:45Z</dcterms:modified>
</cp:coreProperties>
</file>