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comments/comment1.xml" ContentType="application/vnd.openxmlformats-officedocument.presentationml.comments+xml"/>
  <Override PartName="/ppt/diagrams/drawing1.xml" ContentType="application/vnd.ms-office.drawingml.diagramDrawing+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60" r:id="rId1"/>
  </p:sldMasterIdLst>
  <p:notesMasterIdLst>
    <p:notesMasterId r:id="rId19"/>
  </p:notesMasterIdLst>
  <p:sldIdLst>
    <p:sldId id="256" r:id="rId2"/>
    <p:sldId id="257" r:id="rId3"/>
    <p:sldId id="261" r:id="rId4"/>
    <p:sldId id="279" r:id="rId5"/>
    <p:sldId id="280" r:id="rId6"/>
    <p:sldId id="273" r:id="rId7"/>
    <p:sldId id="270" r:id="rId8"/>
    <p:sldId id="260" r:id="rId9"/>
    <p:sldId id="283" r:id="rId10"/>
    <p:sldId id="282" r:id="rId11"/>
    <p:sldId id="271" r:id="rId12"/>
    <p:sldId id="262" r:id="rId13"/>
    <p:sldId id="287" r:id="rId14"/>
    <p:sldId id="264" r:id="rId15"/>
    <p:sldId id="288" r:id="rId16"/>
    <p:sldId id="277"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Kate Paesani" initials="KAP" lastIdx="14" clrIdx="0"/>
  <p:cmAuthor id="1" name="Heather Allen" initials="HA" lastIdx="8" clrIdx="1"/>
  <p:cmAuthor id="2" name="Beatrice C. Dupuy" initials="" lastIdx="2" clrIdx="2"/>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3333" autoAdjust="0"/>
    <p:restoredTop sz="77578" autoAdjust="0"/>
  </p:normalViewPr>
  <p:slideViewPr>
    <p:cSldViewPr snapToGrid="0" snapToObjects="1">
      <p:cViewPr>
        <p:scale>
          <a:sx n="100" d="100"/>
          <a:sy n="100" d="100"/>
        </p:scale>
        <p:origin x="-560" y="3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1" dt="2013-01-01T10:22:20.864" idx="2">
    <p:pos x="10" y="10"/>
    <p:text>I agree w/ Kate's suggestions for this slide</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427C30-CB6C-A941-BCD4-C8C7F4581292}"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6BD3B2A6-E90C-A747-968D-159801D1E2E6}">
      <dgm:prSet phldrT="[Text]"/>
      <dgm:spPr/>
      <dgm:t>
        <a:bodyPr/>
        <a:lstStyle/>
        <a:p>
          <a:r>
            <a:rPr lang="en-US" dirty="0" smtClean="0"/>
            <a:t>Curricular content</a:t>
          </a:r>
          <a:endParaRPr lang="en-US" dirty="0"/>
        </a:p>
      </dgm:t>
    </dgm:pt>
    <dgm:pt modelId="{261157B1-0DFF-0D4D-836C-97114286899B}" type="parTrans" cxnId="{2993CDA9-A788-5746-9271-C497ADD6D9F6}">
      <dgm:prSet/>
      <dgm:spPr/>
      <dgm:t>
        <a:bodyPr/>
        <a:lstStyle/>
        <a:p>
          <a:endParaRPr lang="en-US"/>
        </a:p>
      </dgm:t>
    </dgm:pt>
    <dgm:pt modelId="{23DA4883-D8C7-AE49-ABF8-0D6B32CB31DE}" type="sibTrans" cxnId="{2993CDA9-A788-5746-9271-C497ADD6D9F6}">
      <dgm:prSet/>
      <dgm:spPr/>
      <dgm:t>
        <a:bodyPr/>
        <a:lstStyle/>
        <a:p>
          <a:endParaRPr lang="en-US"/>
        </a:p>
      </dgm:t>
    </dgm:pt>
    <dgm:pt modelId="{8C860EAE-DA06-D548-8E10-1F4625F10A75}">
      <dgm:prSet phldrT="[Text]"/>
      <dgm:spPr/>
      <dgm:t>
        <a:bodyPr/>
        <a:lstStyle/>
        <a:p>
          <a:r>
            <a:rPr lang="en-US" dirty="0" smtClean="0"/>
            <a:t>Language, culture, and literature should be taught as a continuous whole in programs that </a:t>
          </a:r>
          <a:r>
            <a:rPr lang="en-US" i="1" dirty="0" smtClean="0">
              <a:solidFill>
                <a:schemeClr val="tx2"/>
              </a:solidFill>
            </a:rPr>
            <a:t>situate language study in cultural, historic, geographic, and cross-cultural frames</a:t>
          </a:r>
          <a:r>
            <a:rPr lang="en-US" dirty="0" smtClean="0"/>
            <a:t>; that systematically </a:t>
          </a:r>
          <a:r>
            <a:rPr lang="en-US" i="1" dirty="0" smtClean="0">
              <a:solidFill>
                <a:srgbClr val="D2533C"/>
              </a:solidFill>
            </a:rPr>
            <a:t>incorporate transcultural content and </a:t>
          </a:r>
          <a:r>
            <a:rPr lang="en-US" i="1" dirty="0" err="1" smtClean="0">
              <a:solidFill>
                <a:srgbClr val="D2533C"/>
              </a:solidFill>
            </a:rPr>
            <a:t>translingual</a:t>
          </a:r>
          <a:r>
            <a:rPr lang="en-US" i="1" dirty="0" smtClean="0">
              <a:solidFill>
                <a:srgbClr val="D2533C"/>
              </a:solidFill>
            </a:rPr>
            <a:t> reflection </a:t>
          </a:r>
          <a:r>
            <a:rPr lang="en-US" dirty="0" smtClean="0"/>
            <a:t>at every level; and that organize the major around </a:t>
          </a:r>
          <a:r>
            <a:rPr lang="en-US" i="1" dirty="0" smtClean="0">
              <a:solidFill>
                <a:srgbClr val="D2533C"/>
              </a:solidFill>
            </a:rPr>
            <a:t>explicit, principled educational goals and expected outcomes.</a:t>
          </a:r>
          <a:r>
            <a:rPr lang="en-US" dirty="0" smtClean="0"/>
            <a:t> (2007, pp. 5-6)</a:t>
          </a:r>
          <a:endParaRPr lang="en-US" dirty="0"/>
        </a:p>
      </dgm:t>
    </dgm:pt>
    <dgm:pt modelId="{AF2FBCEA-BA6A-7448-BABF-9CB2A7897A4E}" type="parTrans" cxnId="{EA6DA6C2-B52F-684A-9909-DD630EDF6A66}">
      <dgm:prSet/>
      <dgm:spPr/>
      <dgm:t>
        <a:bodyPr/>
        <a:lstStyle/>
        <a:p>
          <a:endParaRPr lang="en-US"/>
        </a:p>
      </dgm:t>
    </dgm:pt>
    <dgm:pt modelId="{2B7AD031-74D0-4546-9A41-ED0A02831F44}" type="sibTrans" cxnId="{EA6DA6C2-B52F-684A-9909-DD630EDF6A66}">
      <dgm:prSet/>
      <dgm:spPr/>
      <dgm:t>
        <a:bodyPr/>
        <a:lstStyle/>
        <a:p>
          <a:endParaRPr lang="en-US"/>
        </a:p>
      </dgm:t>
    </dgm:pt>
    <dgm:pt modelId="{EF82B905-99E1-B849-BE2C-4023F963ACA9}" type="pres">
      <dgm:prSet presAssocID="{8D427C30-CB6C-A941-BCD4-C8C7F4581292}" presName="Name0" presStyleCnt="0">
        <dgm:presLayoutVars>
          <dgm:dir/>
          <dgm:animLvl val="lvl"/>
          <dgm:resizeHandles val="exact"/>
        </dgm:presLayoutVars>
      </dgm:prSet>
      <dgm:spPr/>
      <dgm:t>
        <a:bodyPr/>
        <a:lstStyle/>
        <a:p>
          <a:endParaRPr lang="en-US"/>
        </a:p>
      </dgm:t>
    </dgm:pt>
    <dgm:pt modelId="{A2C63170-714F-2F48-8BCD-11097453497C}" type="pres">
      <dgm:prSet presAssocID="{6BD3B2A6-E90C-A747-968D-159801D1E2E6}" presName="linNode" presStyleCnt="0"/>
      <dgm:spPr/>
    </dgm:pt>
    <dgm:pt modelId="{B5E08938-1FEA-844A-95CD-BC747B6C1A85}" type="pres">
      <dgm:prSet presAssocID="{6BD3B2A6-E90C-A747-968D-159801D1E2E6}" presName="parentText" presStyleLbl="node1" presStyleIdx="0" presStyleCnt="1" custLinFactNeighborX="2387">
        <dgm:presLayoutVars>
          <dgm:chMax val="1"/>
          <dgm:bulletEnabled val="1"/>
        </dgm:presLayoutVars>
      </dgm:prSet>
      <dgm:spPr/>
      <dgm:t>
        <a:bodyPr/>
        <a:lstStyle/>
        <a:p>
          <a:endParaRPr lang="en-US"/>
        </a:p>
      </dgm:t>
    </dgm:pt>
    <dgm:pt modelId="{0CEDA909-6124-724B-A741-B2E345E36574}" type="pres">
      <dgm:prSet presAssocID="{6BD3B2A6-E90C-A747-968D-159801D1E2E6}" presName="descendantText" presStyleLbl="alignAccFollowNode1" presStyleIdx="0" presStyleCnt="1">
        <dgm:presLayoutVars>
          <dgm:bulletEnabled val="1"/>
        </dgm:presLayoutVars>
      </dgm:prSet>
      <dgm:spPr/>
      <dgm:t>
        <a:bodyPr/>
        <a:lstStyle/>
        <a:p>
          <a:endParaRPr lang="en-US"/>
        </a:p>
      </dgm:t>
    </dgm:pt>
  </dgm:ptLst>
  <dgm:cxnLst>
    <dgm:cxn modelId="{1BF63AB3-BBEA-924F-92DB-3E9988713044}" type="presOf" srcId="{6BD3B2A6-E90C-A747-968D-159801D1E2E6}" destId="{B5E08938-1FEA-844A-95CD-BC747B6C1A85}" srcOrd="0" destOrd="0" presId="urn:microsoft.com/office/officeart/2005/8/layout/vList5"/>
    <dgm:cxn modelId="{EA6DA6C2-B52F-684A-9909-DD630EDF6A66}" srcId="{6BD3B2A6-E90C-A747-968D-159801D1E2E6}" destId="{8C860EAE-DA06-D548-8E10-1F4625F10A75}" srcOrd="0" destOrd="0" parTransId="{AF2FBCEA-BA6A-7448-BABF-9CB2A7897A4E}" sibTransId="{2B7AD031-74D0-4546-9A41-ED0A02831F44}"/>
    <dgm:cxn modelId="{A5EEA1C8-2508-1D44-BB26-3A045FAA2AF7}" type="presOf" srcId="{8D427C30-CB6C-A941-BCD4-C8C7F4581292}" destId="{EF82B905-99E1-B849-BE2C-4023F963ACA9}" srcOrd="0" destOrd="0" presId="urn:microsoft.com/office/officeart/2005/8/layout/vList5"/>
    <dgm:cxn modelId="{2993CDA9-A788-5746-9271-C497ADD6D9F6}" srcId="{8D427C30-CB6C-A941-BCD4-C8C7F4581292}" destId="{6BD3B2A6-E90C-A747-968D-159801D1E2E6}" srcOrd="0" destOrd="0" parTransId="{261157B1-0DFF-0D4D-836C-97114286899B}" sibTransId="{23DA4883-D8C7-AE49-ABF8-0D6B32CB31DE}"/>
    <dgm:cxn modelId="{90B1E9D5-0082-5E43-B2ED-1DAABD2BB835}" type="presOf" srcId="{8C860EAE-DA06-D548-8E10-1F4625F10A75}" destId="{0CEDA909-6124-724B-A741-B2E345E36574}" srcOrd="0" destOrd="0" presId="urn:microsoft.com/office/officeart/2005/8/layout/vList5"/>
    <dgm:cxn modelId="{F3B36F14-6160-8D4A-B3E4-9814D6E6C245}" type="presParOf" srcId="{EF82B905-99E1-B849-BE2C-4023F963ACA9}" destId="{A2C63170-714F-2F48-8BCD-11097453497C}" srcOrd="0" destOrd="0" presId="urn:microsoft.com/office/officeart/2005/8/layout/vList5"/>
    <dgm:cxn modelId="{F4296B00-F2EF-AB49-B1B1-932B3103BEE7}" type="presParOf" srcId="{A2C63170-714F-2F48-8BCD-11097453497C}" destId="{B5E08938-1FEA-844A-95CD-BC747B6C1A85}" srcOrd="0" destOrd="0" presId="urn:microsoft.com/office/officeart/2005/8/layout/vList5"/>
    <dgm:cxn modelId="{1EF84898-F361-1249-BE76-7657170C3865}" type="presParOf" srcId="{A2C63170-714F-2F48-8BCD-11097453497C}" destId="{0CEDA909-6124-724B-A741-B2E345E36574}"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EDA909-6124-724B-A741-B2E345E36574}">
      <dsp:nvSpPr>
        <dsp:cNvPr id="0" name=""/>
        <dsp:cNvSpPr/>
      </dsp:nvSpPr>
      <dsp:spPr>
        <a:xfrm rot="5400000">
          <a:off x="3645408" y="-195072"/>
          <a:ext cx="3901440"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Language, culture, and literature should be taught as a continuous whole in programs that </a:t>
          </a:r>
          <a:r>
            <a:rPr lang="en-US" sz="2100" i="1" kern="1200" dirty="0" smtClean="0">
              <a:solidFill>
                <a:schemeClr val="tx2"/>
              </a:solidFill>
            </a:rPr>
            <a:t>situate language study in cultural, historic, geographic, and cross-cultural frames</a:t>
          </a:r>
          <a:r>
            <a:rPr lang="en-US" sz="2100" kern="1200" dirty="0" smtClean="0"/>
            <a:t>; that systematically </a:t>
          </a:r>
          <a:r>
            <a:rPr lang="en-US" sz="2100" i="1" kern="1200" dirty="0" smtClean="0">
              <a:solidFill>
                <a:srgbClr val="D2533C"/>
              </a:solidFill>
            </a:rPr>
            <a:t>incorporate transcultural content and </a:t>
          </a:r>
          <a:r>
            <a:rPr lang="en-US" sz="2100" i="1" kern="1200" dirty="0" err="1" smtClean="0">
              <a:solidFill>
                <a:srgbClr val="D2533C"/>
              </a:solidFill>
            </a:rPr>
            <a:t>translingual</a:t>
          </a:r>
          <a:r>
            <a:rPr lang="en-US" sz="2100" i="1" kern="1200" dirty="0" smtClean="0">
              <a:solidFill>
                <a:srgbClr val="D2533C"/>
              </a:solidFill>
            </a:rPr>
            <a:t> reflection </a:t>
          </a:r>
          <a:r>
            <a:rPr lang="en-US" sz="2100" kern="1200" dirty="0" smtClean="0"/>
            <a:t>at every level; and that organize the major around </a:t>
          </a:r>
          <a:r>
            <a:rPr lang="en-US" sz="2100" i="1" kern="1200" dirty="0" smtClean="0">
              <a:solidFill>
                <a:srgbClr val="D2533C"/>
              </a:solidFill>
            </a:rPr>
            <a:t>explicit, principled educational goals and expected outcomes.</a:t>
          </a:r>
          <a:r>
            <a:rPr lang="en-US" sz="2100" kern="1200" dirty="0" smtClean="0"/>
            <a:t> (2007, pp. 5-6)</a:t>
          </a:r>
          <a:endParaRPr lang="en-US" sz="2100" kern="1200" dirty="0"/>
        </a:p>
      </dsp:txBody>
      <dsp:txXfrm rot="5400000">
        <a:off x="3645408" y="-195072"/>
        <a:ext cx="3901440" cy="5266944"/>
      </dsp:txXfrm>
    </dsp:sp>
    <dsp:sp modelId="{B5E08938-1FEA-844A-95CD-BC747B6C1A85}">
      <dsp:nvSpPr>
        <dsp:cNvPr id="0" name=""/>
        <dsp:cNvSpPr/>
      </dsp:nvSpPr>
      <dsp:spPr>
        <a:xfrm>
          <a:off x="125721" y="0"/>
          <a:ext cx="2962656" cy="4876800"/>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en-US" sz="4200" kern="1200" dirty="0" smtClean="0"/>
            <a:t>Curricular content</a:t>
          </a:r>
          <a:endParaRPr lang="en-US" sz="4200" kern="1200" dirty="0"/>
        </a:p>
      </dsp:txBody>
      <dsp:txXfrm>
        <a:off x="125721" y="0"/>
        <a:ext cx="2962656" cy="48768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3F8757-82C9-9F4F-89BC-E8765F2703E0}" type="datetimeFigureOut">
              <a:rPr lang="en-US" smtClean="0"/>
              <a:pPr/>
              <a:t>1/4/13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65445E-F659-7D40-9A9D-9DB2ABC77B79}"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623016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2007,</a:t>
            </a:r>
            <a:r>
              <a:rPr lang="en-US" baseline="0" dirty="0" smtClean="0"/>
              <a:t> the MLA Report called for a major reform of the foreign language undergraduate curriculum in 2 primary areas: curricular content and departmental governance, today our focus will be on the first one and what it means for assessment.</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88074096"/>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CALL FOR CHANGE IS NOT NOVEL, IN FACT, SIMILAR RECOMMENDATIONS HAVE BEEN</a:t>
            </a:r>
            <a:r>
              <a:rPr lang="en-US" sz="1200" kern="1200" baseline="0" dirty="0" smtClean="0">
                <a:solidFill>
                  <a:schemeClr val="tx1"/>
                </a:solidFill>
                <a:latin typeface="+mn-lt"/>
                <a:ea typeface="+mn-ea"/>
                <a:cs typeface="+mn-cs"/>
              </a:rPr>
              <a:t> MADE OVER THE PAST 15-20 YEARS.</a:t>
            </a:r>
          </a:p>
          <a:p>
            <a:endParaRPr lang="en-US" dirty="0" smtClean="0"/>
          </a:p>
          <a:p>
            <a:r>
              <a:rPr lang="en-US" dirty="0" smtClean="0"/>
              <a:t>TRANSITION:</a:t>
            </a:r>
            <a:r>
              <a:rPr lang="en-US" baseline="0" dirty="0" smtClean="0"/>
              <a:t>  a number of implications fall out from this call for curricular change…</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35607DBF-83A8-6440-B435-3D40D57DDE9F}"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u="sng" dirty="0" smtClean="0"/>
              <a:t>CLT</a:t>
            </a:r>
            <a:endParaRPr lang="en-US" u="none" dirty="0" smtClean="0"/>
          </a:p>
          <a:p>
            <a:pPr lvl="1">
              <a:buFontTx/>
              <a:buChar char="-"/>
            </a:pPr>
            <a:r>
              <a:rPr lang="en-US" u="none" baseline="0" dirty="0" smtClean="0"/>
              <a:t>although context and use of language as a tool for creative thought play a role in that language forms are presented within a meaningful context such as a dialogue or short descriptive text and that learners are asked to communicate orally and in writing, learners do not see language in various contexts that illustrate different kinds of discourse nor are they often asked to analyze language as used in authentic textual contexts</a:t>
            </a:r>
            <a:endParaRPr lang="en-US" u="none" baseline="0" dirty="0" smtClean="0"/>
          </a:p>
          <a:p>
            <a:pPr lvl="1">
              <a:buFontTx/>
              <a:buNone/>
            </a:pPr>
            <a:endParaRPr lang="en-US" i="1" u="none" baseline="0" dirty="0" smtClean="0"/>
          </a:p>
          <a:p>
            <a:pPr lvl="1">
              <a:buFontTx/>
              <a:buChar char="-"/>
            </a:pPr>
            <a:r>
              <a:rPr lang="en-US" u="none" baseline="0" dirty="0" smtClean="0"/>
              <a:t>narratives do not play a central role</a:t>
            </a:r>
          </a:p>
          <a:p>
            <a:pPr lvl="1">
              <a:buFontTx/>
              <a:buChar char="-"/>
            </a:pPr>
            <a:r>
              <a:rPr lang="en-US" u="none" baseline="0" dirty="0" smtClean="0"/>
              <a:t>modalities often viewed separately (reading, speaking, listening, writing)</a:t>
            </a:r>
          </a:p>
          <a:p>
            <a:pPr lvl="1">
              <a:buFontTx/>
              <a:buChar char="-"/>
            </a:pPr>
            <a:r>
              <a:rPr lang="en-US" u="none" baseline="0" dirty="0" smtClean="0"/>
              <a:t>focus more on linguistic content and functional language use, informational texts, expressing personal opinions than on the kind of content found in cultural narratives, literature, etc.</a:t>
            </a:r>
          </a:p>
          <a:p>
            <a:pPr lvl="1">
              <a:buFontTx/>
              <a:buNone/>
            </a:pPr>
            <a:endParaRPr lang="en-US" u="sng" dirty="0" smtClean="0"/>
          </a:p>
          <a:p>
            <a:pPr lvl="1">
              <a:buFontTx/>
              <a:buNone/>
            </a:pPr>
            <a:r>
              <a:rPr lang="en-US" u="sng" dirty="0" smtClean="0"/>
              <a:t>TRANSITION</a:t>
            </a:r>
            <a:r>
              <a:rPr lang="en-US" u="none" dirty="0" smtClean="0"/>
              <a:t>: </a:t>
            </a:r>
            <a:r>
              <a:rPr lang="en-US" u="none" baseline="0" dirty="0" smtClean="0"/>
              <a:t> we propose that the concept of literacy and the </a:t>
            </a:r>
            <a:r>
              <a:rPr lang="en-US" u="none" baseline="0" dirty="0" err="1" smtClean="0"/>
              <a:t>multiliteracies</a:t>
            </a:r>
            <a:r>
              <a:rPr lang="en-US" u="none" baseline="0" dirty="0" smtClean="0"/>
              <a:t> framework respond more fully to these calls for change and the implications arising from them</a:t>
            </a:r>
            <a:endParaRPr lang="en-US" u="sng" dirty="0" smtClean="0"/>
          </a:p>
        </p:txBody>
      </p:sp>
      <p:sp>
        <p:nvSpPr>
          <p:cNvPr id="4" name="Slide Number Placeholder 3"/>
          <p:cNvSpPr>
            <a:spLocks noGrp="1"/>
          </p:cNvSpPr>
          <p:nvPr>
            <p:ph type="sldNum" sz="quarter" idx="10"/>
          </p:nvPr>
        </p:nvSpPr>
        <p:spPr/>
        <p:txBody>
          <a:bodyPr/>
          <a:lstStyle/>
          <a:p>
            <a:fld id="{C0FAFE4B-BF08-174A-8420-F4745DEB25BA}" type="slidenum">
              <a:rPr lang="en-US" smtClean="0"/>
              <a:pPr/>
              <a:t>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8914909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 different</a:t>
            </a:r>
            <a:r>
              <a:rPr lang="en-US" baseline="0" dirty="0" smtClean="0"/>
              <a:t> from the commonplace notion of literacy or being literate versus illiterate -&gt; being able to operate between languages and cultures</a:t>
            </a:r>
          </a:p>
          <a:p>
            <a:r>
              <a:rPr lang="en-US" baseline="0" dirty="0" smtClean="0"/>
              <a:t>This can be seen as the goal of instruction across the undergraduate language curriculum</a:t>
            </a:r>
            <a:endParaRPr lang="en-US" dirty="0" smtClean="0"/>
          </a:p>
          <a:p>
            <a:r>
              <a:rPr lang="en-US" dirty="0" smtClean="0"/>
              <a:t>Transition: In terms of what</a:t>
            </a:r>
            <a:r>
              <a:rPr lang="en-US" baseline="0" dirty="0" smtClean="0"/>
              <a:t> this means for the focus of language instruction … Kern also elaborated 7 principles of literacy</a:t>
            </a:r>
            <a:endParaRPr lang="en-US" dirty="0"/>
          </a:p>
        </p:txBody>
      </p:sp>
      <p:sp>
        <p:nvSpPr>
          <p:cNvPr id="4" name="Slide Number Placeholder 3"/>
          <p:cNvSpPr>
            <a:spLocks noGrp="1"/>
          </p:cNvSpPr>
          <p:nvPr>
            <p:ph type="sldNum" sz="quarter" idx="10"/>
          </p:nvPr>
        </p:nvSpPr>
        <p:spPr/>
        <p:txBody>
          <a:bodyPr/>
          <a:lstStyle/>
          <a:p>
            <a:fld id="{D72C2024-49CD-2541-8A12-F825C5195C51}"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University of Arizona, June 4-5, 2012</a:t>
            </a:r>
            <a:endParaRPr lang="en-US"/>
          </a:p>
        </p:txBody>
      </p:sp>
      <p:sp>
        <p:nvSpPr>
          <p:cNvPr id="6" name="Header Placeholder 5"/>
          <p:cNvSpPr>
            <a:spLocks noGrp="1"/>
          </p:cNvSpPr>
          <p:nvPr>
            <p:ph type="hdr" sz="quarter" idx="12"/>
          </p:nvPr>
        </p:nvSpPr>
        <p:spPr/>
        <p:txBody>
          <a:bodyPr/>
          <a:lstStyle/>
          <a:p>
            <a:r>
              <a:rPr lang="en-US" smtClean="0"/>
              <a:t>CERCLL / AAUSC Workshop</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53135406"/>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Whereas language use, conventions, and cultural knowledge represent core elements of literacy-based instruction, they are taught in conjunction with the processes of interpretation, collaboration, problem solving, and reflection. According to Kern, “this seven-point linkage between literacy and communication has important implications for language teaching, as it provides a bridge to span the gap that so often separates introductory ‘communicative’ language teaching and advanced ‘literary’ teaching” (p. 17).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On</a:t>
            </a:r>
            <a:r>
              <a:rPr lang="en-US" sz="1600" kern="1200" baseline="0" dirty="0" smtClean="0">
                <a:solidFill>
                  <a:schemeClr val="tx1"/>
                </a:solidFill>
                <a:latin typeface="+mn-lt"/>
                <a:ea typeface="+mn-ea"/>
                <a:cs typeface="+mn-cs"/>
              </a:rPr>
              <a:t>e final concept related to </a:t>
            </a:r>
            <a:endParaRPr lang="en-US" sz="16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0FAFE4B-BF08-174A-8420-F4745DEB25BA}" type="slidenum">
              <a:rPr lang="en-US" smtClean="0"/>
              <a:pPr/>
              <a:t>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62304907"/>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latin typeface="+mn-lt"/>
                <a:ea typeface="+mn-ea"/>
                <a:cs typeface="+mn-cs"/>
              </a:rPr>
              <a:t>A key element of literacy-based pedagogy is design of meaning. </a:t>
            </a:r>
            <a:r>
              <a:rPr lang="en-US" sz="1600" i="1" kern="1200" dirty="0" smtClean="0">
                <a:solidFill>
                  <a:schemeClr val="tx1"/>
                </a:solidFill>
                <a:latin typeface="+mn-lt"/>
                <a:ea typeface="+mn-ea"/>
                <a:cs typeface="+mn-cs"/>
              </a:rPr>
              <a:t>Design</a:t>
            </a:r>
            <a:r>
              <a:rPr lang="en-US" sz="1600" kern="1200" dirty="0" smtClean="0">
                <a:solidFill>
                  <a:schemeClr val="tx1"/>
                </a:solidFill>
                <a:latin typeface="+mn-lt"/>
                <a:ea typeface="+mn-ea"/>
                <a:cs typeface="+mn-cs"/>
              </a:rPr>
              <a:t> is an active, dynamic process that involves</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he creation of form-meaning connections through interpretation or creation of texts. So</a:t>
            </a:r>
            <a:r>
              <a:rPr lang="en-US" sz="1600" kern="1200" baseline="0" dirty="0" smtClean="0">
                <a:solidFill>
                  <a:schemeClr val="tx1"/>
                </a:solidFill>
                <a:latin typeface="+mn-lt"/>
                <a:ea typeface="+mn-ea"/>
                <a:cs typeface="+mn-cs"/>
              </a:rPr>
              <a:t> this conception expands the typical focus in L2 instruction from a near exclusive focus on the linguistic available designs of grammar and vocabulary to include both other types of linguistic Available Designs as well as schematic Available Designs.</a:t>
            </a:r>
          </a:p>
          <a:p>
            <a:endParaRPr lang="en-US" sz="1600" kern="1200" baseline="0" dirty="0" smtClean="0">
              <a:solidFill>
                <a:schemeClr val="tx1"/>
              </a:solidFill>
              <a:latin typeface="+mn-lt"/>
              <a:ea typeface="+mn-ea"/>
              <a:cs typeface="+mn-cs"/>
            </a:endParaRPr>
          </a:p>
          <a:p>
            <a:r>
              <a:rPr lang="en-US" sz="1600" kern="1200" baseline="0" dirty="0" smtClean="0">
                <a:solidFill>
                  <a:schemeClr val="tx1"/>
                </a:solidFill>
                <a:latin typeface="+mn-lt"/>
                <a:ea typeface="+mn-ea"/>
                <a:cs typeface="+mn-cs"/>
              </a:rPr>
              <a:t>TRANSITION: So how does a literacy-based approach instantiate these ideas in instructional and assessment practices? </a:t>
            </a:r>
            <a:endParaRPr lang="fr-FR" sz="1600" dirty="0" smtClean="0"/>
          </a:p>
          <a:p>
            <a:endParaRPr lang="en-US" dirty="0"/>
          </a:p>
        </p:txBody>
      </p:sp>
      <p:sp>
        <p:nvSpPr>
          <p:cNvPr id="4" name="Slide Number Placeholder 3"/>
          <p:cNvSpPr>
            <a:spLocks noGrp="1"/>
          </p:cNvSpPr>
          <p:nvPr>
            <p:ph type="sldNum" sz="quarter" idx="10"/>
          </p:nvPr>
        </p:nvSpPr>
        <p:spPr/>
        <p:txBody>
          <a:bodyPr/>
          <a:lstStyle/>
          <a:p>
            <a:fld id="{C0FAFE4B-BF08-174A-8420-F4745DEB25BA}" type="slidenum">
              <a:rPr lang="en-US" smtClean="0"/>
              <a:pPr/>
              <a:t>10</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44919990"/>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we can take from Kern’s quote is that alignment between instruction and assessment is essential, and that what and how you test learner progress has a backwash effect on instruction. If we consider CLT, the focus of testing is on linguistic knowledge but it tends to be </a:t>
            </a:r>
            <a:r>
              <a:rPr lang="en-US" baseline="0" dirty="0" err="1" smtClean="0"/>
              <a:t>decontextualized</a:t>
            </a:r>
            <a:r>
              <a:rPr lang="en-US" baseline="0" dirty="0" smtClean="0"/>
              <a:t>, or when a text is used, the focus is on discrete elements of </a:t>
            </a:r>
            <a:r>
              <a:rPr lang="en-US" baseline="0" smtClean="0"/>
              <a:t>that text. </a:t>
            </a:r>
            <a:r>
              <a:rPr lang="en-US" baseline="0" dirty="0" smtClean="0"/>
              <a:t>In a </a:t>
            </a:r>
            <a:r>
              <a:rPr lang="en-US" baseline="0" dirty="0" err="1" smtClean="0"/>
              <a:t>multiliteracies</a:t>
            </a:r>
            <a:r>
              <a:rPr lang="en-US" baseline="0" dirty="0" smtClean="0"/>
              <a:t> framework, because of the centrality of texts, the focus of assessment can be on the link between linguistic functions and meaning.</a:t>
            </a:r>
            <a:endParaRPr lang="en-US" dirty="0"/>
          </a:p>
        </p:txBody>
      </p:sp>
      <p:sp>
        <p:nvSpPr>
          <p:cNvPr id="4" name="Slide Number Placeholder 3"/>
          <p:cNvSpPr>
            <a:spLocks noGrp="1"/>
          </p:cNvSpPr>
          <p:nvPr>
            <p:ph type="sldNum" sz="quarter" idx="10"/>
          </p:nvPr>
        </p:nvSpPr>
        <p:spPr/>
        <p:txBody>
          <a:bodyPr/>
          <a:lstStyle/>
          <a:p>
            <a:fld id="{62368AB9-6934-F04D-82DA-FBD3E1BC69C6}"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368AB9-6934-F04D-82DA-FBD3E1BC69C6}"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looking at specific</a:t>
            </a:r>
            <a:r>
              <a:rPr lang="en-US" baseline="0" dirty="0" smtClean="0"/>
              <a:t> available designs and how they function in context as well as how to use available designs to express meaning creatively</a:t>
            </a:r>
          </a:p>
          <a:p>
            <a:endParaRPr lang="en-US" baseline="0" dirty="0" smtClean="0"/>
          </a:p>
          <a:p>
            <a:r>
              <a:rPr lang="en-US" baseline="0" dirty="0" smtClean="0"/>
              <a:t>#2. particularly challenging in the context of an exam where it’s difficult to contextualize cultural knowledge and determine what aspects of cultural knowledge should be tested; moreover, how do we integrate assessment of cultural knowledge with linguistic knowledge; what language do we use to assess cultural learning; etc.</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2368AB9-6934-F04D-82DA-FBD3E1BC69C6}"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pPr/>
              <a:t>Friday, January 4,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pPr/>
              <a:t>Friday, January 4,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pPr/>
              <a:t>Friday, January 4,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pPr/>
              <a:t>Friday, January 4,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pPr/>
              <a:t>Friday, January 4,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pPr/>
              <a:t>Friday, January 4,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pPr/>
              <a:t>Friday, January 4, 2013</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pPr/>
              <a:t>Friday, January 4, 2013</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pPr/>
              <a:t>Friday, January 4, 2013</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pPr/>
              <a:t>Friday, January 4,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pPr/>
              <a:t>Friday, January 4,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pPr/>
              <a:t>Friday, January 4, 2013</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ransition/>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hyperlink" Target="mailto:bdupuy@email.arizona.edu" TargetMode="External"/><Relationship Id="rId4" Type="http://schemas.openxmlformats.org/officeDocument/2006/relationships/hyperlink" Target="mailto:k.paesani@wayne.edu" TargetMode="External"/><Relationship Id="rId1" Type="http://schemas.openxmlformats.org/officeDocument/2006/relationships/slideLayout" Target="../slideLayouts/slideLayout2.xml"/><Relationship Id="rId2" Type="http://schemas.openxmlformats.org/officeDocument/2006/relationships/hyperlink" Target="mailto:hwallen@wisc.edu"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Assessment practices in the Post-communicative  ERA: A multiliteracies perspective</a:t>
            </a:r>
            <a:endParaRPr lang="en-US" sz="4000" dirty="0"/>
          </a:p>
        </p:txBody>
      </p:sp>
      <p:sp>
        <p:nvSpPr>
          <p:cNvPr id="3" name="Subtitle 2"/>
          <p:cNvSpPr>
            <a:spLocks noGrp="1"/>
          </p:cNvSpPr>
          <p:nvPr>
            <p:ph type="subTitle" idx="1"/>
          </p:nvPr>
        </p:nvSpPr>
        <p:spPr>
          <a:xfrm>
            <a:off x="685800" y="3505200"/>
            <a:ext cx="7848600" cy="1752600"/>
          </a:xfrm>
        </p:spPr>
        <p:txBody>
          <a:bodyPr>
            <a:normAutofit lnSpcReduction="10000"/>
          </a:bodyPr>
          <a:lstStyle/>
          <a:p>
            <a:endParaRPr lang="en-US" dirty="0" smtClean="0"/>
          </a:p>
          <a:p>
            <a:r>
              <a:rPr lang="en-US" dirty="0"/>
              <a:t>Heather Willis Allen – University of Wisconsin - Madison</a:t>
            </a:r>
          </a:p>
          <a:p>
            <a:r>
              <a:rPr lang="en-US" dirty="0" smtClean="0"/>
              <a:t>Beatrice Dupuy – University of Arizona</a:t>
            </a:r>
          </a:p>
          <a:p>
            <a:r>
              <a:rPr lang="en-US" dirty="0" smtClean="0"/>
              <a:t>Kate Paesani – Wayne State University </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415569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Key elements of </a:t>
            </a:r>
            <a:r>
              <a:rPr lang="en-US" dirty="0" err="1"/>
              <a:t>multiliteracies</a:t>
            </a:r>
            <a:r>
              <a:rPr lang="en-US" dirty="0"/>
              <a:t>-based teaching: Available</a:t>
            </a:r>
            <a:r>
              <a:rPr lang="en-US" dirty="0" smtClean="0"/>
              <a:t> designs</a:t>
            </a:r>
            <a:endParaRPr lang="en-US" dirty="0"/>
          </a:p>
        </p:txBody>
      </p:sp>
      <p:sp>
        <p:nvSpPr>
          <p:cNvPr id="3" name="Content Placeholder 2"/>
          <p:cNvSpPr>
            <a:spLocks noGrp="1"/>
          </p:cNvSpPr>
          <p:nvPr>
            <p:ph idx="1"/>
          </p:nvPr>
        </p:nvSpPr>
        <p:spPr>
          <a:xfrm>
            <a:off x="1107130" y="1600200"/>
            <a:ext cx="7579670" cy="4876800"/>
          </a:xfrm>
        </p:spPr>
        <p:txBody>
          <a:bodyPr/>
          <a:lstStyle/>
          <a:p>
            <a:pPr>
              <a:buNone/>
            </a:pPr>
            <a:endParaRPr lang="en-US" dirty="0" smtClean="0"/>
          </a:p>
          <a:p>
            <a:pPr>
              <a:buNone/>
            </a:pPr>
            <a:endParaRPr lang="en-US" dirty="0"/>
          </a:p>
          <a:p>
            <a:pPr>
              <a:buNone/>
            </a:pPr>
            <a:r>
              <a:rPr lang="en-US" dirty="0" smtClean="0"/>
              <a:t>LINGUISTIC </a:t>
            </a:r>
            <a:r>
              <a:rPr lang="en-US" dirty="0"/>
              <a:t>		                    </a:t>
            </a:r>
            <a:r>
              <a:rPr lang="en-US" dirty="0" smtClean="0"/>
              <a:t>	SCHEMATIC</a:t>
            </a:r>
            <a:endParaRPr lang="en-US" dirty="0"/>
          </a:p>
          <a:p>
            <a:pPr>
              <a:buNone/>
            </a:pPr>
            <a:endParaRPr lang="en-US" dirty="0" smtClean="0"/>
          </a:p>
          <a:p>
            <a:pPr>
              <a:buNone/>
            </a:pPr>
            <a:r>
              <a:rPr lang="en-US" dirty="0" smtClean="0"/>
              <a:t>writing </a:t>
            </a:r>
            <a:r>
              <a:rPr lang="en-US" dirty="0"/>
              <a:t>system		     </a:t>
            </a:r>
            <a:r>
              <a:rPr lang="en-US" dirty="0" smtClean="0"/>
              <a:t>	formal </a:t>
            </a:r>
            <a:r>
              <a:rPr lang="en-US" dirty="0"/>
              <a:t>schemata</a:t>
            </a:r>
          </a:p>
          <a:p>
            <a:pPr>
              <a:buNone/>
            </a:pPr>
            <a:r>
              <a:rPr lang="en-US" dirty="0"/>
              <a:t>vocabulary 		          </a:t>
            </a:r>
            <a:r>
              <a:rPr lang="en-US" dirty="0" smtClean="0"/>
              <a:t>		genre </a:t>
            </a:r>
            <a:r>
              <a:rPr lang="en-US" dirty="0"/>
              <a:t>/ style</a:t>
            </a:r>
          </a:p>
          <a:p>
            <a:pPr>
              <a:buNone/>
            </a:pPr>
            <a:r>
              <a:rPr lang="en-US" dirty="0"/>
              <a:t>syntax			             	</a:t>
            </a:r>
            <a:r>
              <a:rPr lang="en-US" dirty="0" smtClean="0"/>
              <a:t>content </a:t>
            </a:r>
            <a:r>
              <a:rPr lang="en-US" dirty="0"/>
              <a:t>schemata</a:t>
            </a:r>
          </a:p>
          <a:p>
            <a:pPr>
              <a:buNone/>
            </a:pPr>
            <a:r>
              <a:rPr lang="en-US" dirty="0"/>
              <a:t>cohesion / coherence	       </a:t>
            </a:r>
            <a:r>
              <a:rPr lang="en-US" dirty="0" smtClean="0"/>
              <a:t>	stories</a:t>
            </a:r>
            <a:endParaRPr lang="en-US" dirty="0"/>
          </a:p>
          <a:p>
            <a:pPr marL="0" indent="0">
              <a:buNone/>
            </a:pPr>
            <a:endParaRPr lang="en-US" dirty="0" smtClean="0"/>
          </a:p>
          <a:p>
            <a:pPr marL="0" indent="0" algn="r">
              <a:buNone/>
            </a:pPr>
            <a:r>
              <a:rPr lang="en-US" dirty="0" smtClean="0"/>
              <a:t>(Kern, 2000)</a:t>
            </a:r>
            <a:endParaRPr lang="en-US" dirty="0"/>
          </a:p>
        </p:txBody>
      </p:sp>
      <p:sp>
        <p:nvSpPr>
          <p:cNvPr id="4" name="Left-Right Arrow 3"/>
          <p:cNvSpPr/>
          <p:nvPr/>
        </p:nvSpPr>
        <p:spPr>
          <a:xfrm>
            <a:off x="553229" y="2892072"/>
            <a:ext cx="8133571"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0CFEC368-1D7A-4F81-ABF6-AE0E36BAF64C}" type="slidenum">
              <a:rPr lang="en-US" smtClean="0"/>
              <a:pPr/>
              <a:t>10</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60877998"/>
      </p:ext>
    </p:extLst>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in a </a:t>
            </a:r>
            <a:r>
              <a:rPr lang="en-US" dirty="0" err="1" smtClean="0"/>
              <a:t>Multiliteracies</a:t>
            </a:r>
            <a:r>
              <a:rPr lang="en-US" dirty="0" smtClean="0"/>
              <a:t> framework</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25208338"/>
      </p:ext>
    </p:extLst>
  </p:cSld>
  <p:clrMapOvr>
    <a:masterClrMapping/>
  </p:clrMapOv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Literacy-based assessment</a:t>
            </a:r>
            <a:endParaRPr lang="en-US" dirty="0"/>
          </a:p>
        </p:txBody>
      </p:sp>
      <p:sp>
        <p:nvSpPr>
          <p:cNvPr id="3" name="Content Placeholder 2"/>
          <p:cNvSpPr>
            <a:spLocks noGrp="1"/>
          </p:cNvSpPr>
          <p:nvPr>
            <p:ph idx="1"/>
          </p:nvPr>
        </p:nvSpPr>
        <p:spPr/>
        <p:txBody>
          <a:bodyPr>
            <a:normAutofit fontScale="85000" lnSpcReduction="20000"/>
          </a:bodyPr>
          <a:lstStyle/>
          <a:p>
            <a:pPr>
              <a:lnSpc>
                <a:spcPct val="210000"/>
              </a:lnSpc>
              <a:buNone/>
            </a:pPr>
            <a:r>
              <a:rPr lang="en-US" dirty="0" smtClean="0"/>
              <a:t>“What is evaluated constitutes the </a:t>
            </a:r>
            <a:r>
              <a:rPr lang="en-US" i="1" dirty="0" smtClean="0"/>
              <a:t>de facto</a:t>
            </a:r>
            <a:r>
              <a:rPr lang="en-US" dirty="0" smtClean="0"/>
              <a:t> curriculum, and how it is evaluated reflects the </a:t>
            </a:r>
            <a:r>
              <a:rPr lang="en-US" i="1" dirty="0" smtClean="0"/>
              <a:t>de facto</a:t>
            </a:r>
            <a:r>
              <a:rPr lang="en-US" dirty="0" smtClean="0"/>
              <a:t> philosophy of learning and teaching, regardless of what the teacher or course description says.  Thus reading tests that only measure recall of factual content in effect define reading as a factual recall task.  Grading essays on the basis of the number of grammar errors sends the message that producing error-free sentences is what foreign language writing is all about.” </a:t>
            </a:r>
          </a:p>
          <a:p>
            <a:pPr algn="r">
              <a:lnSpc>
                <a:spcPct val="210000"/>
              </a:lnSpc>
              <a:buNone/>
            </a:pPr>
            <a:r>
              <a:rPr lang="en-US" dirty="0" smtClean="0"/>
              <a:t>(Kern, 2000, p. 267).</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4526376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471390"/>
          </a:xfrm>
        </p:spPr>
        <p:txBody>
          <a:bodyPr>
            <a:normAutofit fontScale="90000"/>
          </a:bodyPr>
          <a:lstStyle/>
          <a:p>
            <a:r>
              <a:rPr lang="en-US" dirty="0" smtClean="0">
                <a:latin typeface="News Gothic MT" charset="0"/>
                <a:ea typeface="ＭＳ Ｐゴシック" charset="0"/>
                <a:cs typeface="ＭＳ Ｐゴシック" charset="0"/>
              </a:rPr>
              <a:t>A </a:t>
            </a:r>
            <a:r>
              <a:rPr lang="en-US" dirty="0">
                <a:latin typeface="News Gothic MT" charset="0"/>
                <a:ea typeface="ＭＳ Ｐゴシック" charset="0"/>
                <a:cs typeface="ＭＳ Ｐゴシック" charset="0"/>
              </a:rPr>
              <a:t>literacy-based </a:t>
            </a:r>
            <a:r>
              <a:rPr lang="en-US" dirty="0" smtClean="0">
                <a:latin typeface="News Gothic MT" charset="0"/>
                <a:ea typeface="ＭＳ Ｐゴシック" charset="0"/>
                <a:cs typeface="ＭＳ Ｐゴシック" charset="0"/>
              </a:rPr>
              <a:t>approach assesses learners’…</a:t>
            </a:r>
            <a:endParaRPr lang="en-US" dirty="0">
              <a:latin typeface="News Gothic MT" charset="0"/>
              <a:ea typeface="ＭＳ Ｐゴシック" charset="0"/>
              <a:cs typeface="ＭＳ Ｐゴシック" charset="0"/>
            </a:endParaRPr>
          </a:p>
        </p:txBody>
      </p:sp>
      <p:sp>
        <p:nvSpPr>
          <p:cNvPr id="3" name="Content Placeholder 2"/>
          <p:cNvSpPr>
            <a:spLocks noGrp="1"/>
          </p:cNvSpPr>
          <p:nvPr>
            <p:ph idx="1"/>
          </p:nvPr>
        </p:nvSpPr>
        <p:spPr>
          <a:xfrm>
            <a:off x="2803867" y="792080"/>
            <a:ext cx="6098095" cy="5577840"/>
          </a:xfrm>
        </p:spPr>
        <p:txBody>
          <a:bodyPr>
            <a:normAutofit/>
          </a:bodyPr>
          <a:lstStyle/>
          <a:p>
            <a:pPr marL="0" indent="0">
              <a:lnSpc>
                <a:spcPct val="90000"/>
              </a:lnSpc>
              <a:buNone/>
            </a:pPr>
            <a:endParaRPr lang="en-US" sz="1700" dirty="0" smtClean="0">
              <a:ea typeface="ＭＳ Ｐゴシック" charset="0"/>
              <a:cs typeface="ＭＳ Ｐゴシック" charset="0"/>
            </a:endParaRPr>
          </a:p>
          <a:p>
            <a:pPr>
              <a:lnSpc>
                <a:spcPct val="90000"/>
              </a:lnSpc>
            </a:pPr>
            <a:r>
              <a:rPr lang="en-US" sz="2100" dirty="0" smtClean="0">
                <a:ea typeface="ＭＳ Ｐゴシック" charset="0"/>
              </a:rPr>
              <a:t>knowledge </a:t>
            </a:r>
            <a:r>
              <a:rPr lang="en-US" sz="2100" dirty="0">
                <a:ea typeface="ＭＳ Ｐゴシック" charset="0"/>
              </a:rPr>
              <a:t>of syntax and </a:t>
            </a:r>
            <a:r>
              <a:rPr lang="en-US" sz="2100" dirty="0" smtClean="0">
                <a:ea typeface="ＭＳ Ｐゴシック" charset="0"/>
              </a:rPr>
              <a:t>vocabulary to </a:t>
            </a:r>
            <a:r>
              <a:rPr lang="en-US" sz="2100" dirty="0">
                <a:ea typeface="ＭＳ Ｐゴシック" charset="0"/>
              </a:rPr>
              <a:t>fulfill particular communicative </a:t>
            </a:r>
            <a:r>
              <a:rPr lang="en-US" sz="2100" dirty="0" smtClean="0">
                <a:ea typeface="ＭＳ Ｐゴシック" charset="0"/>
              </a:rPr>
              <a:t>functions within </a:t>
            </a:r>
            <a:r>
              <a:rPr lang="en-US" sz="2100" dirty="0">
                <a:ea typeface="ＭＳ Ｐゴシック" charset="0"/>
              </a:rPr>
              <a:t>the larger context of</a:t>
            </a:r>
            <a:r>
              <a:rPr lang="en-US" sz="2100" dirty="0" smtClean="0">
                <a:ea typeface="ＭＳ Ｐゴシック" charset="0"/>
              </a:rPr>
              <a:t> creating </a:t>
            </a:r>
            <a:r>
              <a:rPr lang="en-US" sz="2100" dirty="0">
                <a:ea typeface="ＭＳ Ｐゴシック" charset="0"/>
              </a:rPr>
              <a:t>and </a:t>
            </a:r>
            <a:r>
              <a:rPr lang="en-US" sz="2100" dirty="0" smtClean="0">
                <a:ea typeface="ＭＳ Ｐゴシック" charset="0"/>
              </a:rPr>
              <a:t>interpreting meaning</a:t>
            </a:r>
          </a:p>
          <a:p>
            <a:pPr marL="0" indent="0">
              <a:lnSpc>
                <a:spcPct val="90000"/>
              </a:lnSpc>
              <a:buNone/>
            </a:pPr>
            <a:endParaRPr lang="en-US" sz="2100" dirty="0" smtClean="0">
              <a:ea typeface="ＭＳ Ｐゴシック" charset="0"/>
            </a:endParaRPr>
          </a:p>
          <a:p>
            <a:pPr>
              <a:lnSpc>
                <a:spcPct val="90000"/>
              </a:lnSpc>
            </a:pPr>
            <a:r>
              <a:rPr lang="en-US" sz="2100" dirty="0" smtClean="0">
                <a:ea typeface="ＭＳ Ｐゴシック" charset="0"/>
              </a:rPr>
              <a:t>analyses </a:t>
            </a:r>
            <a:r>
              <a:rPr lang="en-US" sz="2100" dirty="0">
                <a:ea typeface="ＭＳ Ｐゴシック" charset="0"/>
              </a:rPr>
              <a:t>of texts and </a:t>
            </a:r>
            <a:r>
              <a:rPr lang="en-US" sz="2100" dirty="0" smtClean="0">
                <a:ea typeface="ＭＳ Ｐゴシック" charset="0"/>
              </a:rPr>
              <a:t>contexts </a:t>
            </a:r>
            <a:r>
              <a:rPr lang="en-US" sz="2100" dirty="0">
                <a:ea typeface="ＭＳ Ｐゴシック" charset="0"/>
              </a:rPr>
              <a:t>and the </a:t>
            </a:r>
            <a:r>
              <a:rPr lang="en-US" sz="2100" dirty="0" smtClean="0">
                <a:ea typeface="ＭＳ Ｐゴシック" charset="0"/>
              </a:rPr>
              <a:t>new understandings </a:t>
            </a:r>
            <a:r>
              <a:rPr lang="en-US" sz="2100" dirty="0">
                <a:ea typeface="ＭＳ Ｐゴシック" charset="0"/>
              </a:rPr>
              <a:t>generated by those </a:t>
            </a:r>
            <a:r>
              <a:rPr lang="en-US" sz="2100" dirty="0" smtClean="0">
                <a:ea typeface="ＭＳ Ｐゴシック" charset="0"/>
              </a:rPr>
              <a:t>analyses </a:t>
            </a:r>
            <a:endParaRPr lang="en-US" sz="2100" dirty="0">
              <a:ea typeface="ＭＳ Ｐゴシック" charset="0"/>
            </a:endParaRPr>
          </a:p>
          <a:p>
            <a:pPr>
              <a:lnSpc>
                <a:spcPct val="90000"/>
              </a:lnSpc>
              <a:buNone/>
            </a:pPr>
            <a:endParaRPr lang="en-US" sz="2100" dirty="0" smtClean="0">
              <a:ea typeface="ＭＳ Ｐゴシック" charset="0"/>
            </a:endParaRPr>
          </a:p>
          <a:p>
            <a:pPr>
              <a:lnSpc>
                <a:spcPct val="90000"/>
              </a:lnSpc>
            </a:pPr>
            <a:r>
              <a:rPr lang="en-US" sz="2100" dirty="0" smtClean="0">
                <a:ea typeface="ＭＳ Ｐゴシック" charset="0"/>
              </a:rPr>
              <a:t>ability </a:t>
            </a:r>
            <a:r>
              <a:rPr lang="en-US" sz="2100" dirty="0">
                <a:ea typeface="ＭＳ Ｐゴシック" charset="0"/>
              </a:rPr>
              <a:t>to reflect </a:t>
            </a:r>
            <a:r>
              <a:rPr lang="en-US" sz="2100" dirty="0" smtClean="0">
                <a:ea typeface="ＭＳ Ｐゴシック" charset="0"/>
              </a:rPr>
              <a:t>on relationships</a:t>
            </a:r>
            <a:endParaRPr lang="en-US" sz="2100" dirty="0">
              <a:ea typeface="ＭＳ Ｐゴシック" charset="0"/>
            </a:endParaRPr>
          </a:p>
          <a:p>
            <a:pPr lvl="1">
              <a:lnSpc>
                <a:spcPct val="90000"/>
              </a:lnSpc>
            </a:pPr>
            <a:r>
              <a:rPr lang="en-US" sz="2100" dirty="0">
                <a:ea typeface="ＭＳ Ｐゴシック" charset="0"/>
              </a:rPr>
              <a:t>form and function</a:t>
            </a:r>
            <a:endParaRPr lang="en-US" sz="2100" dirty="0" smtClean="0">
              <a:ea typeface="ＭＳ Ｐゴシック" charset="0"/>
            </a:endParaRPr>
          </a:p>
          <a:p>
            <a:pPr lvl="1">
              <a:lnSpc>
                <a:spcPct val="90000"/>
              </a:lnSpc>
            </a:pPr>
            <a:r>
              <a:rPr lang="en-US" sz="2100" dirty="0" smtClean="0">
                <a:ea typeface="ＭＳ Ｐゴシック" charset="0"/>
              </a:rPr>
              <a:t>language </a:t>
            </a:r>
            <a:r>
              <a:rPr lang="en-US" sz="2100" dirty="0">
                <a:ea typeface="ＭＳ Ｐゴシック" charset="0"/>
              </a:rPr>
              <a:t>and culture</a:t>
            </a:r>
          </a:p>
        </p:txBody>
      </p:sp>
      <p:sp>
        <p:nvSpPr>
          <p:cNvPr id="4" name="Right Arrow Callout 3"/>
          <p:cNvSpPr/>
          <p:nvPr/>
        </p:nvSpPr>
        <p:spPr>
          <a:xfrm>
            <a:off x="226321" y="2615565"/>
            <a:ext cx="2476958" cy="3244308"/>
          </a:xfrm>
          <a:prstGeom prst="rightArrowCallou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n-US" sz="2000" dirty="0"/>
              <a:t>Focus is on evaluating learners’ ability to use language as a tool of creative and critical thought</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530805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Literacy-based assessment: 4 characteristics</a:t>
            </a:r>
            <a:endParaRPr lang="en-US" dirty="0"/>
          </a:p>
        </p:txBody>
      </p:sp>
      <p:sp>
        <p:nvSpPr>
          <p:cNvPr id="3" name="Content Placeholder 2"/>
          <p:cNvSpPr>
            <a:spLocks noGrp="1"/>
          </p:cNvSpPr>
          <p:nvPr>
            <p:ph sz="quarter" idx="1"/>
          </p:nvPr>
        </p:nvSpPr>
        <p:spPr>
          <a:xfrm>
            <a:off x="457200" y="1600199"/>
            <a:ext cx="8229600" cy="5148999"/>
          </a:xfrm>
        </p:spPr>
        <p:txBody>
          <a:bodyPr>
            <a:normAutofit fontScale="92500"/>
          </a:bodyPr>
          <a:lstStyle/>
          <a:p>
            <a:pPr marL="457200" indent="-457200">
              <a:lnSpc>
                <a:spcPct val="200000"/>
              </a:lnSpc>
              <a:buFont typeface="+mj-lt"/>
              <a:buAutoNum type="arabicPeriod"/>
            </a:pPr>
            <a:r>
              <a:rPr lang="en-US" dirty="0" smtClean="0"/>
              <a:t>Linking linguistic form and meaning</a:t>
            </a:r>
          </a:p>
          <a:p>
            <a:pPr marL="457200" indent="-457200">
              <a:lnSpc>
                <a:spcPct val="200000"/>
              </a:lnSpc>
              <a:buFont typeface="+mj-lt"/>
              <a:buAutoNum type="arabicPeriod"/>
            </a:pPr>
            <a:r>
              <a:rPr lang="en-US" dirty="0" smtClean="0"/>
              <a:t>Drawing on students’ knowledge of language, culture, and conventions</a:t>
            </a:r>
          </a:p>
          <a:p>
            <a:pPr marL="457200" indent="-457200">
              <a:lnSpc>
                <a:spcPct val="200000"/>
              </a:lnSpc>
              <a:buFont typeface="+mj-lt"/>
              <a:buAutoNum type="arabicPeriod"/>
            </a:pPr>
            <a:r>
              <a:rPr lang="en-US" dirty="0" smtClean="0"/>
              <a:t>Integrating rather than separating communicative modalities; examining multiple perspectives of student performance</a:t>
            </a:r>
          </a:p>
          <a:p>
            <a:pPr marL="457200" indent="-457200">
              <a:lnSpc>
                <a:spcPct val="200000"/>
              </a:lnSpc>
              <a:buFont typeface="+mj-lt"/>
              <a:buAutoNum type="arabicPeriod"/>
            </a:pPr>
            <a:r>
              <a:rPr lang="en-US" dirty="0" smtClean="0"/>
              <a:t>Being consistent with and contributing to teaching practices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747547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Challenges</a:t>
            </a:r>
            <a:endParaRPr lang="en-US" dirty="0"/>
          </a:p>
        </p:txBody>
      </p:sp>
      <p:sp>
        <p:nvSpPr>
          <p:cNvPr id="3" name="Content Placeholder 2"/>
          <p:cNvSpPr>
            <a:spLocks noGrp="1"/>
          </p:cNvSpPr>
          <p:nvPr>
            <p:ph sz="quarter" idx="1"/>
          </p:nvPr>
        </p:nvSpPr>
        <p:spPr>
          <a:xfrm>
            <a:off x="457200" y="1600199"/>
            <a:ext cx="8229600" cy="5148999"/>
          </a:xfrm>
        </p:spPr>
        <p:txBody>
          <a:bodyPr>
            <a:normAutofit fontScale="92500"/>
          </a:bodyPr>
          <a:lstStyle/>
          <a:p>
            <a:pPr marL="457200" indent="-457200">
              <a:lnSpc>
                <a:spcPct val="200000"/>
              </a:lnSpc>
              <a:buFont typeface="+mj-lt"/>
              <a:buAutoNum type="arabicPeriod"/>
            </a:pPr>
            <a:r>
              <a:rPr lang="en-US" dirty="0" smtClean="0"/>
              <a:t>Focusing on available designs from multiple perspectives in various assessment types</a:t>
            </a:r>
          </a:p>
          <a:p>
            <a:pPr marL="457200" indent="-457200">
              <a:lnSpc>
                <a:spcPct val="200000"/>
              </a:lnSpc>
              <a:buFont typeface="+mj-lt"/>
              <a:buAutoNum type="arabicPeriod"/>
            </a:pPr>
            <a:r>
              <a:rPr lang="en-US" dirty="0" smtClean="0"/>
              <a:t>Identifying appropriate means of assessing students’ understanding of cultural conventions and knowledge</a:t>
            </a:r>
          </a:p>
          <a:p>
            <a:pPr marL="457200" indent="-457200">
              <a:lnSpc>
                <a:spcPct val="200000"/>
              </a:lnSpc>
              <a:buFont typeface="+mj-lt"/>
              <a:buAutoNum type="arabicPeriod"/>
            </a:pPr>
            <a:r>
              <a:rPr lang="en-US" dirty="0" smtClean="0"/>
              <a:t>Horizontal and vertical articulation of assessment</a:t>
            </a:r>
          </a:p>
          <a:p>
            <a:pPr marL="457200" indent="-457200">
              <a:lnSpc>
                <a:spcPct val="200000"/>
              </a:lnSpc>
              <a:buFont typeface="+mj-lt"/>
              <a:buAutoNum type="arabicPeriod"/>
            </a:pPr>
            <a:r>
              <a:rPr lang="en-US" dirty="0" smtClean="0"/>
              <a:t>Students’ own motivations and L2 learning histories</a:t>
            </a:r>
          </a:p>
          <a:p>
            <a:pPr marL="457200" indent="-457200">
              <a:lnSpc>
                <a:spcPct val="200000"/>
              </a:lnSpc>
              <a:buFont typeface="+mj-lt"/>
              <a:buAutoNum type="arabicPeriod"/>
            </a:pPr>
            <a:r>
              <a:rPr lang="en-US" dirty="0" smtClean="0"/>
              <a:t>Instructor buy-in to align teaching and assessment practices</a:t>
            </a:r>
          </a:p>
          <a:p>
            <a:pPr marL="457200" indent="-457200">
              <a:lnSpc>
                <a:spcPct val="200000"/>
              </a:lnSpc>
              <a:buNone/>
            </a:pPr>
            <a:endParaRPr lang="en-US" dirty="0" smtClean="0"/>
          </a:p>
          <a:p>
            <a:pPr marL="457200" indent="-457200">
              <a:lnSpc>
                <a:spcPct val="200000"/>
              </a:lnSpc>
              <a:buFont typeface="+mj-lt"/>
              <a:buAutoNum type="arabicPeriod"/>
            </a:pPr>
            <a:endParaRPr lang="en-US" dirty="0" smtClean="0"/>
          </a:p>
          <a:p>
            <a:pPr marL="457200" indent="-457200">
              <a:lnSpc>
                <a:spcPct val="200000"/>
              </a:lnSpc>
              <a:buFont typeface="+mj-lt"/>
              <a:buAutoNum type="arabicPeriod"/>
            </a:pPr>
            <a:endParaRPr lang="en-US" dirty="0" smtClean="0"/>
          </a:p>
          <a:p>
            <a:pPr marL="457200" indent="-457200">
              <a:lnSpc>
                <a:spcPct val="200000"/>
              </a:lnSpc>
              <a:buFont typeface="+mj-lt"/>
              <a:buAutoNum type="arabicPeriod"/>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747547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7555" y="533400"/>
            <a:ext cx="8489245" cy="990600"/>
          </a:xfrm>
        </p:spPr>
        <p:txBody>
          <a:bodyPr/>
          <a:lstStyle/>
          <a:p>
            <a:r>
              <a:rPr lang="en-US" dirty="0" smtClean="0"/>
              <a:t>Questions? Comments?</a:t>
            </a:r>
            <a:endParaRPr lang="en-US" dirty="0"/>
          </a:p>
        </p:txBody>
      </p:sp>
      <p:sp>
        <p:nvSpPr>
          <p:cNvPr id="3" name="Content Placeholder 2"/>
          <p:cNvSpPr>
            <a:spLocks noGrp="1"/>
          </p:cNvSpPr>
          <p:nvPr>
            <p:ph idx="1"/>
          </p:nvPr>
        </p:nvSpPr>
        <p:spPr>
          <a:xfrm>
            <a:off x="197555" y="1600200"/>
            <a:ext cx="8946445" cy="4876800"/>
          </a:xfrm>
        </p:spPr>
        <p:txBody>
          <a:bodyPr>
            <a:normAutofit/>
          </a:bodyPr>
          <a:lstStyle/>
          <a:p>
            <a:r>
              <a:rPr lang="en-US" dirty="0">
                <a:hlinkClick r:id="rId2"/>
              </a:rPr>
              <a:t>hwallen@wisc.edu</a:t>
            </a:r>
            <a:endParaRPr lang="en-US" dirty="0"/>
          </a:p>
          <a:p>
            <a:r>
              <a:rPr lang="en-US" dirty="0" smtClean="0">
                <a:hlinkClick r:id="rId3"/>
              </a:rPr>
              <a:t>bdupuy@email.arizona.edu</a:t>
            </a:r>
            <a:endParaRPr lang="en-US" dirty="0" smtClean="0"/>
          </a:p>
          <a:p>
            <a:r>
              <a:rPr lang="en-US" dirty="0" smtClean="0">
                <a:hlinkClick r:id="rId4"/>
              </a:rPr>
              <a:t>k.paesani@wayne.edu</a:t>
            </a:r>
            <a:endParaRPr lang="en-US" dirty="0" smtClean="0"/>
          </a:p>
          <a:p>
            <a:pPr marL="0" indent="0">
              <a:buNone/>
            </a:pPr>
            <a:endParaRPr lang="en-US" dirty="0" smtClean="0"/>
          </a:p>
          <a:p>
            <a:r>
              <a:rPr lang="en-US" dirty="0" smtClean="0"/>
              <a:t>Related forthcoming publication in Fall 2013:</a:t>
            </a:r>
          </a:p>
          <a:p>
            <a:pPr marL="0" indent="0">
              <a:buNone/>
            </a:pPr>
            <a:r>
              <a:rPr lang="en-US" dirty="0" err="1" smtClean="0"/>
              <a:t>Paesani</a:t>
            </a:r>
            <a:r>
              <a:rPr lang="en-US" dirty="0" smtClean="0"/>
              <a:t>, K., Allen, H. W., </a:t>
            </a:r>
            <a:r>
              <a:rPr lang="en-US" dirty="0" err="1" smtClean="0"/>
              <a:t>Dupuy</a:t>
            </a:r>
            <a:r>
              <a:rPr lang="en-US" dirty="0" smtClean="0"/>
              <a:t>, B. </a:t>
            </a:r>
            <a:r>
              <a:rPr lang="en-US" i="1" dirty="0" smtClean="0"/>
              <a:t>A </a:t>
            </a:r>
            <a:r>
              <a:rPr lang="en-US" i="1" dirty="0" err="1" smtClean="0"/>
              <a:t>multiliteracies</a:t>
            </a:r>
            <a:r>
              <a:rPr lang="en-US" i="1" dirty="0" smtClean="0"/>
              <a:t> framework for collegiate foreign language teaching</a:t>
            </a:r>
            <a:r>
              <a:rPr lang="en-US" dirty="0" smtClean="0"/>
              <a:t>. Pearson, Prentice Hall Second Language Library Series.</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43712748"/>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9155848"/>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a:lnSpc>
                <a:spcPct val="200000"/>
              </a:lnSpc>
            </a:pPr>
            <a:r>
              <a:rPr lang="en-US" dirty="0" smtClean="0"/>
              <a:t>Background</a:t>
            </a:r>
          </a:p>
          <a:p>
            <a:pPr>
              <a:lnSpc>
                <a:spcPct val="200000"/>
              </a:lnSpc>
            </a:pPr>
            <a:r>
              <a:rPr lang="en-US" dirty="0" err="1" smtClean="0"/>
              <a:t>Multiliteracies</a:t>
            </a:r>
            <a:r>
              <a:rPr lang="en-US" dirty="0" smtClean="0"/>
              <a:t> </a:t>
            </a:r>
            <a:r>
              <a:rPr lang="en-US" dirty="0"/>
              <a:t>framework</a:t>
            </a:r>
            <a:endParaRPr lang="en-US" dirty="0" smtClean="0"/>
          </a:p>
          <a:p>
            <a:pPr>
              <a:lnSpc>
                <a:spcPct val="200000"/>
              </a:lnSpc>
            </a:pPr>
            <a:r>
              <a:rPr lang="en-US" dirty="0" smtClean="0"/>
              <a:t>Assessment in a </a:t>
            </a:r>
            <a:r>
              <a:rPr lang="en-US" dirty="0" err="1" smtClean="0"/>
              <a:t>multiliteracies</a:t>
            </a:r>
            <a:r>
              <a:rPr lang="en-US" dirty="0" smtClean="0"/>
              <a:t> framework</a:t>
            </a:r>
          </a:p>
          <a:p>
            <a:pPr>
              <a:lnSpc>
                <a:spcPct val="200000"/>
              </a:lnSpc>
            </a:pPr>
            <a:r>
              <a:rPr lang="en-US" dirty="0" smtClean="0"/>
              <a:t>Sample </a:t>
            </a:r>
            <a:r>
              <a:rPr lang="en-US" dirty="0" err="1" smtClean="0"/>
              <a:t>multiliteracies</a:t>
            </a:r>
            <a:r>
              <a:rPr lang="en-US" dirty="0" smtClean="0"/>
              <a:t> assessments</a:t>
            </a:r>
          </a:p>
          <a:p>
            <a:pPr>
              <a:lnSpc>
                <a:spcPct val="200000"/>
              </a:lnSpc>
            </a:pPr>
            <a:endParaRPr lang="en-US" dirty="0" smtClean="0"/>
          </a:p>
          <a:p>
            <a:pPr>
              <a:lnSpc>
                <a:spcPct val="200000"/>
              </a:lnSpc>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662267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3728930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80"/>
            <a:ext cx="2139696" cy="5577840"/>
          </a:xfrm>
        </p:spPr>
        <p:txBody>
          <a:bodyPr anchor="ctr">
            <a:normAutofit/>
          </a:bodyPr>
          <a:lstStyle/>
          <a:p>
            <a:pPr algn="ctr"/>
            <a:r>
              <a:rPr lang="en-US" dirty="0" smtClean="0"/>
              <a:t>2007 MLA Report</a:t>
            </a:r>
            <a:br>
              <a:rPr lang="en-US" dirty="0" smtClean="0"/>
            </a:br>
            <a:r>
              <a:rPr lang="en-US" dirty="0"/>
              <a:t/>
            </a:r>
            <a:br>
              <a:rPr lang="en-US" dirty="0"/>
            </a:br>
            <a:r>
              <a:rPr lang="en-US" dirty="0" smtClean="0"/>
              <a:t>A call for change</a:t>
            </a:r>
            <a:endParaRPr lang="en-US" dirty="0"/>
          </a:p>
        </p:txBody>
      </p:sp>
      <p:pic>
        <p:nvPicPr>
          <p:cNvPr id="9" name="Picture Placeholder 8" descr="mla.png"/>
          <p:cNvPicPr>
            <a:picLocks noGrp="1" noChangeAspect="1"/>
          </p:cNvPicPr>
          <p:nvPr>
            <p:ph idx="1"/>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16388" r="-16388"/>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4475844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MLA Report: A call for change</a:t>
            </a:r>
            <a:endParaRPr lang="en-US" dirty="0"/>
          </a:p>
        </p:txBody>
      </p:sp>
      <p:graphicFrame>
        <p:nvGraphicFramePr>
          <p:cNvPr id="7" name="Content Placeholder 6"/>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51620446"/>
              </p:ext>
            </p:extLst>
          </p:nvPr>
        </p:nvGraphicFramePr>
        <p:xfrm>
          <a:off x="457200" y="1600200"/>
          <a:ext cx="8229600" cy="4876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223BE365-4DF3-E548-9903-4193E26F16A1}" type="slidenum">
              <a:rPr lang="en-US" smtClean="0"/>
              <a:pPr/>
              <a:t>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397595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Responding to this call for change: Implications for instruction and assessment</a:t>
            </a:r>
            <a:endParaRPr lang="en-US" dirty="0"/>
          </a:p>
        </p:txBody>
      </p:sp>
      <p:sp>
        <p:nvSpPr>
          <p:cNvPr id="3" name="Content Placeholder 2"/>
          <p:cNvSpPr>
            <a:spLocks noGrp="1"/>
          </p:cNvSpPr>
          <p:nvPr>
            <p:ph idx="1"/>
          </p:nvPr>
        </p:nvSpPr>
        <p:spPr>
          <a:xfrm>
            <a:off x="266700" y="1778000"/>
            <a:ext cx="8420100" cy="4699000"/>
          </a:xfrm>
        </p:spPr>
        <p:txBody>
          <a:bodyPr>
            <a:normAutofit/>
          </a:bodyPr>
          <a:lstStyle/>
          <a:p>
            <a:pPr lvl="1">
              <a:spcAft>
                <a:spcPts val="3000"/>
              </a:spcAft>
            </a:pPr>
            <a:r>
              <a:rPr lang="en-US" dirty="0" smtClean="0"/>
              <a:t>Importance of context</a:t>
            </a:r>
          </a:p>
          <a:p>
            <a:pPr lvl="1">
              <a:spcAft>
                <a:spcPts val="3000"/>
              </a:spcAft>
            </a:pPr>
            <a:r>
              <a:rPr lang="en-US" dirty="0" smtClean="0"/>
              <a:t>Centrality of L2 narratives across the curriculum</a:t>
            </a:r>
          </a:p>
          <a:p>
            <a:pPr lvl="1">
              <a:spcAft>
                <a:spcPts val="3000"/>
              </a:spcAft>
            </a:pPr>
            <a:r>
              <a:rPr lang="en-US" dirty="0" smtClean="0"/>
              <a:t>Integration of modalities</a:t>
            </a:r>
          </a:p>
          <a:p>
            <a:pPr lvl="1">
              <a:spcAft>
                <a:spcPts val="3000"/>
              </a:spcAft>
            </a:pPr>
            <a:r>
              <a:rPr lang="en-US" dirty="0" smtClean="0"/>
              <a:t>Integration of language and literary-cultural content</a:t>
            </a:r>
          </a:p>
          <a:p>
            <a:pPr lvl="1">
              <a:spcAft>
                <a:spcPts val="3000"/>
              </a:spcAft>
            </a:pPr>
            <a:r>
              <a:rPr lang="en-US" dirty="0" smtClean="0"/>
              <a:t>Use of language as a tool for creative and critical thought</a:t>
            </a:r>
          </a:p>
          <a:p>
            <a:pPr lvl="1"/>
            <a:endParaRPr lang="en-US" dirty="0" smtClean="0"/>
          </a:p>
          <a:p>
            <a:pPr lvl="1"/>
            <a:endParaRPr lang="en-US" dirty="0" smtClean="0"/>
          </a:p>
          <a:p>
            <a:pPr lvl="1"/>
            <a:endParaRPr lang="en-US" dirty="0" smtClean="0"/>
          </a:p>
          <a:p>
            <a:pPr lvl="1"/>
            <a:endParaRPr lang="en-US" dirty="0" smtClean="0"/>
          </a:p>
          <a:p>
            <a:pPr lvl="1"/>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11789083"/>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Multiliteracies</a:t>
            </a:r>
            <a:r>
              <a:rPr lang="en-US" dirty="0" smtClean="0"/>
              <a:t> Framework</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5171356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What is literacy?</a:t>
            </a:r>
            <a:endParaRPr lang="en-US" dirty="0"/>
          </a:p>
        </p:txBody>
      </p:sp>
      <p:sp>
        <p:nvSpPr>
          <p:cNvPr id="3" name="Content Placeholder 2"/>
          <p:cNvSpPr>
            <a:spLocks noGrp="1"/>
          </p:cNvSpPr>
          <p:nvPr>
            <p:ph idx="1"/>
          </p:nvPr>
        </p:nvSpPr>
        <p:spPr>
          <a:xfrm>
            <a:off x="672392" y="1995638"/>
            <a:ext cx="8185859" cy="4130526"/>
          </a:xfrm>
        </p:spPr>
        <p:txBody>
          <a:bodyPr>
            <a:normAutofit lnSpcReduction="10000"/>
          </a:bodyPr>
          <a:lstStyle/>
          <a:p>
            <a:pPr marL="0" indent="0">
              <a:buNone/>
            </a:pPr>
            <a:r>
              <a:rPr lang="en-US" dirty="0" smtClean="0"/>
              <a:t>[</a:t>
            </a:r>
            <a:r>
              <a:rPr lang="en-US" dirty="0"/>
              <a:t>T]he use of socially-, historically-, and culturally</a:t>
            </a:r>
            <a:r>
              <a:rPr lang="en-US" dirty="0" smtClean="0"/>
              <a:t>-situated </a:t>
            </a:r>
            <a:r>
              <a:rPr lang="en-US" dirty="0"/>
              <a:t>practices of </a:t>
            </a:r>
            <a:r>
              <a:rPr lang="en-US" dirty="0">
                <a:solidFill>
                  <a:schemeClr val="tx2"/>
                </a:solidFill>
              </a:rPr>
              <a:t>creating and </a:t>
            </a:r>
            <a:r>
              <a:rPr lang="en-US" dirty="0" smtClean="0">
                <a:solidFill>
                  <a:schemeClr val="tx2"/>
                </a:solidFill>
              </a:rPr>
              <a:t>interpreting </a:t>
            </a:r>
            <a:r>
              <a:rPr lang="en-US" dirty="0">
                <a:solidFill>
                  <a:schemeClr val="tx2"/>
                </a:solidFill>
              </a:rPr>
              <a:t>meaning through texts</a:t>
            </a:r>
            <a:r>
              <a:rPr lang="en-US" dirty="0"/>
              <a:t>. It entails at least a </a:t>
            </a:r>
            <a:r>
              <a:rPr lang="en-US" dirty="0" smtClean="0"/>
              <a:t>tacit </a:t>
            </a:r>
            <a:r>
              <a:rPr lang="en-US" dirty="0"/>
              <a:t>awareness of the </a:t>
            </a:r>
            <a:r>
              <a:rPr lang="en-US" dirty="0">
                <a:solidFill>
                  <a:srgbClr val="D2533C"/>
                </a:solidFill>
              </a:rPr>
              <a:t>relationships between </a:t>
            </a:r>
            <a:r>
              <a:rPr lang="en-US" dirty="0" smtClean="0">
                <a:solidFill>
                  <a:srgbClr val="D2533C"/>
                </a:solidFill>
              </a:rPr>
              <a:t>textual </a:t>
            </a:r>
            <a:r>
              <a:rPr lang="en-US" dirty="0">
                <a:solidFill>
                  <a:srgbClr val="D2533C"/>
                </a:solidFill>
              </a:rPr>
              <a:t>conventions and their contexts of use </a:t>
            </a:r>
            <a:r>
              <a:rPr lang="en-US" dirty="0"/>
              <a:t>and, ideally</a:t>
            </a:r>
            <a:r>
              <a:rPr lang="en-US" dirty="0" smtClean="0"/>
              <a:t>, </a:t>
            </a:r>
            <a:r>
              <a:rPr lang="en-US" dirty="0"/>
              <a:t>the ability to </a:t>
            </a:r>
            <a:r>
              <a:rPr lang="en-US" dirty="0">
                <a:solidFill>
                  <a:srgbClr val="D2533C"/>
                </a:solidFill>
              </a:rPr>
              <a:t>reflect critically on </a:t>
            </a:r>
            <a:r>
              <a:rPr lang="en-US" dirty="0" smtClean="0">
                <a:solidFill>
                  <a:srgbClr val="D2533C"/>
                </a:solidFill>
              </a:rPr>
              <a:t>those </a:t>
            </a:r>
            <a:r>
              <a:rPr lang="en-US" dirty="0">
                <a:solidFill>
                  <a:srgbClr val="D2533C"/>
                </a:solidFill>
              </a:rPr>
              <a:t>relationships</a:t>
            </a:r>
            <a:r>
              <a:rPr lang="en-US" dirty="0"/>
              <a:t> . . . literacy is </a:t>
            </a:r>
            <a:r>
              <a:rPr lang="en-US" dirty="0" smtClean="0">
                <a:solidFill>
                  <a:srgbClr val="D2533C"/>
                </a:solidFill>
              </a:rPr>
              <a:t>dynamic</a:t>
            </a:r>
            <a:r>
              <a:rPr lang="en-US" dirty="0" smtClean="0">
                <a:solidFill>
                  <a:srgbClr val="528A02"/>
                </a:solidFill>
              </a:rPr>
              <a:t> </a:t>
            </a:r>
            <a:r>
              <a:rPr lang="en-US" dirty="0" smtClean="0"/>
              <a:t>– not static – and </a:t>
            </a:r>
            <a:r>
              <a:rPr lang="en-US" dirty="0">
                <a:solidFill>
                  <a:srgbClr val="D2533C"/>
                </a:solidFill>
              </a:rPr>
              <a:t>variable </a:t>
            </a:r>
            <a:r>
              <a:rPr lang="en-US" dirty="0"/>
              <a:t>across and within discourse </a:t>
            </a:r>
            <a:r>
              <a:rPr lang="en-US" dirty="0" smtClean="0"/>
              <a:t>communities </a:t>
            </a:r>
            <a:r>
              <a:rPr lang="en-US" dirty="0"/>
              <a:t>and </a:t>
            </a:r>
            <a:r>
              <a:rPr lang="en-US" dirty="0" smtClean="0"/>
              <a:t>cultures.  It draws on a wide range of </a:t>
            </a:r>
            <a:r>
              <a:rPr lang="en-US" dirty="0" smtClean="0">
                <a:solidFill>
                  <a:srgbClr val="D2533C"/>
                </a:solidFill>
              </a:rPr>
              <a:t>cognitive abilities</a:t>
            </a:r>
            <a:r>
              <a:rPr lang="en-US" dirty="0" smtClean="0"/>
              <a:t>, on </a:t>
            </a:r>
            <a:r>
              <a:rPr lang="en-US" dirty="0" smtClean="0">
                <a:solidFill>
                  <a:srgbClr val="D2533C"/>
                </a:solidFill>
              </a:rPr>
              <a:t>knowledge </a:t>
            </a:r>
            <a:r>
              <a:rPr lang="en-US" dirty="0" smtClean="0"/>
              <a:t>of written and spoken </a:t>
            </a:r>
            <a:r>
              <a:rPr lang="en-US" dirty="0" smtClean="0">
                <a:solidFill>
                  <a:srgbClr val="D2533C"/>
                </a:solidFill>
              </a:rPr>
              <a:t>language</a:t>
            </a:r>
            <a:r>
              <a:rPr lang="en-US" dirty="0" smtClean="0"/>
              <a:t>, on knowledge of </a:t>
            </a:r>
            <a:r>
              <a:rPr lang="en-US" dirty="0" smtClean="0">
                <a:solidFill>
                  <a:srgbClr val="D2533C"/>
                </a:solidFill>
              </a:rPr>
              <a:t>genres</a:t>
            </a:r>
            <a:r>
              <a:rPr lang="en-US" dirty="0" smtClean="0"/>
              <a:t>, and on </a:t>
            </a:r>
            <a:r>
              <a:rPr lang="en-US" dirty="0" smtClean="0">
                <a:solidFill>
                  <a:srgbClr val="D2533C"/>
                </a:solidFill>
              </a:rPr>
              <a:t>cultural </a:t>
            </a:r>
            <a:r>
              <a:rPr lang="en-US" dirty="0" smtClean="0"/>
              <a:t>knowledge. </a:t>
            </a:r>
          </a:p>
          <a:p>
            <a:pPr marL="0" indent="0" algn="r">
              <a:buNone/>
            </a:pPr>
            <a:r>
              <a:rPr lang="en-US" dirty="0" smtClean="0"/>
              <a:t>(</a:t>
            </a:r>
            <a:r>
              <a:rPr lang="en-US" dirty="0"/>
              <a:t>Kern, 2000, p. 16)</a:t>
            </a:r>
            <a:endParaRPr lang="fr-FR" dirty="0"/>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2929053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Seven principles of literacy</a:t>
            </a:r>
            <a:endParaRPr lang="en-US" dirty="0"/>
          </a:p>
        </p:txBody>
      </p:sp>
      <p:sp>
        <p:nvSpPr>
          <p:cNvPr id="22" name="Slide Number Placeholder 3"/>
          <p:cNvSpPr>
            <a:spLocks noGrp="1"/>
          </p:cNvSpPr>
          <p:nvPr>
            <p:ph type="sldNum" sz="quarter" idx="12"/>
          </p:nvPr>
        </p:nvSpPr>
        <p:spPr/>
        <p:txBody>
          <a:bodyPr/>
          <a:lstStyle/>
          <a:p>
            <a:pPr>
              <a:defRPr/>
            </a:pPr>
            <a:fld id="{ECE5155D-CC30-CF48-A47A-660081EA5CF3}" type="slidenum">
              <a:rPr lang="en-US"/>
              <a:pPr>
                <a:defRPr/>
              </a:pPr>
              <a:t>9</a:t>
            </a:fld>
            <a:endParaRPr lang="en-US"/>
          </a:p>
        </p:txBody>
      </p:sp>
      <p:sp>
        <p:nvSpPr>
          <p:cNvPr id="27655" name="AutoShape 7"/>
          <p:cNvSpPr>
            <a:spLocks/>
          </p:cNvSpPr>
          <p:nvPr/>
        </p:nvSpPr>
        <p:spPr bwMode="auto">
          <a:xfrm>
            <a:off x="5190230" y="1394175"/>
            <a:ext cx="3784100" cy="852203"/>
          </a:xfrm>
          <a:prstGeom prst="wedgeEllipseCallout">
            <a:avLst>
              <a:gd name="adj1" fmla="val -61070"/>
              <a:gd name="adj2" fmla="val -37037"/>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56" name="Rectangle 8"/>
          <p:cNvSpPr>
            <a:spLocks/>
          </p:cNvSpPr>
          <p:nvPr/>
        </p:nvSpPr>
        <p:spPr bwMode="auto">
          <a:xfrm>
            <a:off x="5710637" y="1402317"/>
            <a:ext cx="2920214" cy="8128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Interpretation</a:t>
            </a:r>
          </a:p>
          <a:p>
            <a:pPr marL="39688" algn="ctr"/>
            <a:r>
              <a:rPr lang="en-US" sz="1500" dirty="0">
                <a:solidFill>
                  <a:srgbClr val="FFFFFF"/>
                </a:solidFill>
                <a:ea typeface="ＭＳ Ｐゴシック" charset="0"/>
                <a:cs typeface="ＭＳ Ｐゴシック" charset="0"/>
              </a:rPr>
              <a:t>Writers and readers engage </a:t>
            </a:r>
          </a:p>
          <a:p>
            <a:pPr marL="39688" algn="ctr"/>
            <a:r>
              <a:rPr lang="en-US" sz="1500" dirty="0">
                <a:solidFill>
                  <a:srgbClr val="FFFFFF"/>
                </a:solidFill>
                <a:ea typeface="ＭＳ Ｐゴシック" charset="0"/>
                <a:cs typeface="ＭＳ Ｐゴシック" charset="0"/>
              </a:rPr>
              <a:t>in a double act of interpretation.</a:t>
            </a:r>
          </a:p>
        </p:txBody>
      </p:sp>
      <p:sp>
        <p:nvSpPr>
          <p:cNvPr id="27657" name="AutoShape 9"/>
          <p:cNvSpPr>
            <a:spLocks/>
          </p:cNvSpPr>
          <p:nvPr/>
        </p:nvSpPr>
        <p:spPr bwMode="auto">
          <a:xfrm>
            <a:off x="238403" y="1834685"/>
            <a:ext cx="4596227" cy="1417244"/>
          </a:xfrm>
          <a:prstGeom prst="wedgeEllipseCallout">
            <a:avLst>
              <a:gd name="adj1" fmla="val 51907"/>
              <a:gd name="adj2" fmla="val -43506"/>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58" name="Rectangle 10"/>
          <p:cNvSpPr>
            <a:spLocks/>
          </p:cNvSpPr>
          <p:nvPr/>
        </p:nvSpPr>
        <p:spPr bwMode="auto">
          <a:xfrm>
            <a:off x="672849" y="1939528"/>
            <a:ext cx="3844281" cy="131240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Collaboration</a:t>
            </a:r>
          </a:p>
          <a:p>
            <a:pPr marL="39688" algn="ctr"/>
            <a:r>
              <a:rPr lang="en-US" sz="1500" dirty="0">
                <a:solidFill>
                  <a:srgbClr val="FFFFFF"/>
                </a:solidFill>
                <a:ea typeface="ＭＳ Ｐゴシック" charset="0"/>
                <a:cs typeface="ＭＳ Ｐゴシック" charset="0"/>
              </a:rPr>
              <a:t>Audience impacts what writers decide to say or not say,</a:t>
            </a:r>
          </a:p>
          <a:p>
            <a:pPr marL="39688" algn="ctr"/>
            <a:r>
              <a:rPr lang="en-US" sz="1500" dirty="0">
                <a:solidFill>
                  <a:srgbClr val="FFFFFF"/>
                </a:solidFill>
                <a:ea typeface="ＭＳ Ｐゴシック" charset="0"/>
                <a:cs typeface="ＭＳ Ｐゴシック" charset="0"/>
              </a:rPr>
              <a:t>readers bring motivation and experience to make writers</a:t>
            </a:r>
            <a:r>
              <a:rPr lang="ja-JP" altLang="en-US" sz="1500" dirty="0">
                <a:solidFill>
                  <a:srgbClr val="FFFFFF"/>
                </a:solidFill>
                <a:ea typeface="ＭＳ Ｐゴシック" charset="0"/>
                <a:cs typeface="ＭＳ Ｐゴシック" charset="0"/>
              </a:rPr>
              <a:t>’</a:t>
            </a:r>
            <a:r>
              <a:rPr lang="en-US" altLang="ja-JP" sz="1500" dirty="0">
                <a:solidFill>
                  <a:srgbClr val="FFFFFF"/>
                </a:solidFill>
                <a:cs typeface="Arial" charset="0"/>
              </a:rPr>
              <a:t> texts meaningful.</a:t>
            </a:r>
            <a:endParaRPr lang="en-US" sz="1500" dirty="0">
              <a:solidFill>
                <a:srgbClr val="FFFFFF"/>
              </a:solidFill>
              <a:cs typeface="Arial" charset="0"/>
            </a:endParaRPr>
          </a:p>
        </p:txBody>
      </p:sp>
      <p:sp>
        <p:nvSpPr>
          <p:cNvPr id="27659" name="AutoShape 11"/>
          <p:cNvSpPr>
            <a:spLocks/>
          </p:cNvSpPr>
          <p:nvPr/>
        </p:nvSpPr>
        <p:spPr bwMode="auto">
          <a:xfrm>
            <a:off x="4948929" y="2378082"/>
            <a:ext cx="4025401" cy="1351450"/>
          </a:xfrm>
          <a:prstGeom prst="wedgeEllipseCallout">
            <a:avLst>
              <a:gd name="adj1" fmla="val -51703"/>
              <a:gd name="adj2" fmla="val -51824"/>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60" name="Rectangle 12"/>
          <p:cNvSpPr>
            <a:spLocks/>
          </p:cNvSpPr>
          <p:nvPr/>
        </p:nvSpPr>
        <p:spPr bwMode="auto">
          <a:xfrm>
            <a:off x="5323743" y="2447384"/>
            <a:ext cx="3124200" cy="120071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Conventions</a:t>
            </a:r>
          </a:p>
          <a:p>
            <a:pPr marL="39688" algn="ctr"/>
            <a:r>
              <a:rPr lang="en-US" sz="1500" dirty="0">
                <a:solidFill>
                  <a:srgbClr val="FFFFFF"/>
                </a:solidFill>
                <a:ea typeface="ＭＳ Ｐゴシック" charset="0"/>
                <a:cs typeface="ＭＳ Ｐゴシック" charset="0"/>
              </a:rPr>
              <a:t>The way we write and read texts is not universal, cultural conventions play a huge role in how we carry out both activities.</a:t>
            </a:r>
          </a:p>
        </p:txBody>
      </p:sp>
      <p:sp>
        <p:nvSpPr>
          <p:cNvPr id="27661" name="AutoShape 13"/>
          <p:cNvSpPr>
            <a:spLocks/>
          </p:cNvSpPr>
          <p:nvPr/>
        </p:nvSpPr>
        <p:spPr bwMode="auto">
          <a:xfrm>
            <a:off x="238403" y="3428083"/>
            <a:ext cx="4545427" cy="1828508"/>
          </a:xfrm>
          <a:prstGeom prst="wedgeEllipseCallout">
            <a:avLst>
              <a:gd name="adj1" fmla="val 50225"/>
              <a:gd name="adj2" fmla="val -63374"/>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62" name="Rectangle 14"/>
          <p:cNvSpPr>
            <a:spLocks/>
          </p:cNvSpPr>
          <p:nvPr/>
        </p:nvSpPr>
        <p:spPr bwMode="auto">
          <a:xfrm>
            <a:off x="672849" y="3501737"/>
            <a:ext cx="3844281" cy="172323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Cultural knowledge</a:t>
            </a:r>
          </a:p>
          <a:p>
            <a:pPr marL="39688" algn="ctr"/>
            <a:r>
              <a:rPr lang="en-US" sz="1500" dirty="0">
                <a:solidFill>
                  <a:srgbClr val="FFFFFF"/>
                </a:solidFill>
                <a:ea typeface="ＭＳ Ｐゴシック" charset="0"/>
                <a:cs typeface="ＭＳ Ｐゴシック" charset="0"/>
              </a:rPr>
              <a:t>Writing and reading function with specific cultural systems. For those operating outside a given cultural system, misunderstanding and being misunderstood by those operating within the given system is highly likely.</a:t>
            </a:r>
          </a:p>
        </p:txBody>
      </p:sp>
      <p:sp>
        <p:nvSpPr>
          <p:cNvPr id="27663" name="AutoShape 15"/>
          <p:cNvSpPr>
            <a:spLocks/>
          </p:cNvSpPr>
          <p:nvPr/>
        </p:nvSpPr>
        <p:spPr bwMode="auto">
          <a:xfrm>
            <a:off x="5278631" y="3851371"/>
            <a:ext cx="3695700" cy="1421320"/>
          </a:xfrm>
          <a:prstGeom prst="wedgeEllipseCallout">
            <a:avLst>
              <a:gd name="adj1" fmla="val -57807"/>
              <a:gd name="adj2" fmla="val -56192"/>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64" name="Rectangle 16"/>
          <p:cNvSpPr>
            <a:spLocks/>
          </p:cNvSpPr>
          <p:nvPr/>
        </p:nvSpPr>
        <p:spPr bwMode="auto">
          <a:xfrm>
            <a:off x="5608831" y="3921931"/>
            <a:ext cx="3124200" cy="120760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Problem-solving</a:t>
            </a:r>
          </a:p>
          <a:p>
            <a:pPr marL="39688" algn="ctr"/>
            <a:r>
              <a:rPr lang="en-US" sz="1500" dirty="0">
                <a:solidFill>
                  <a:srgbClr val="FFFFFF"/>
                </a:solidFill>
                <a:ea typeface="ＭＳ Ｐゴシック" charset="0"/>
                <a:cs typeface="ＭＳ Ｐゴシック" charset="0"/>
              </a:rPr>
              <a:t>Writing and reading involve figuring out relationships between word, between larger units of meaning, between texts and worlds.</a:t>
            </a:r>
          </a:p>
        </p:txBody>
      </p:sp>
      <p:sp>
        <p:nvSpPr>
          <p:cNvPr id="27665" name="AutoShape 17"/>
          <p:cNvSpPr>
            <a:spLocks/>
          </p:cNvSpPr>
          <p:nvPr/>
        </p:nvSpPr>
        <p:spPr bwMode="auto">
          <a:xfrm>
            <a:off x="238403" y="5432074"/>
            <a:ext cx="3935827" cy="1264454"/>
          </a:xfrm>
          <a:prstGeom prst="wedgeEllipseCallout">
            <a:avLst>
              <a:gd name="adj1" fmla="val 65282"/>
              <a:gd name="adj2" fmla="val -84694"/>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66" name="Rectangle 18"/>
          <p:cNvSpPr>
            <a:spLocks/>
          </p:cNvSpPr>
          <p:nvPr/>
        </p:nvSpPr>
        <p:spPr bwMode="auto">
          <a:xfrm>
            <a:off x="672849" y="5622316"/>
            <a:ext cx="3124200" cy="9871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Reflection and Self-reflection</a:t>
            </a:r>
          </a:p>
          <a:p>
            <a:pPr marL="39688" algn="ctr"/>
            <a:r>
              <a:rPr lang="en-US" sz="1500" dirty="0">
                <a:solidFill>
                  <a:srgbClr val="FFFFFF"/>
                </a:solidFill>
                <a:ea typeface="ＭＳ Ｐゴシック" charset="0"/>
                <a:cs typeface="ＭＳ Ｐゴシック" charset="0"/>
              </a:rPr>
              <a:t>Writers and readers think about language and its relation to the world and themselves.</a:t>
            </a:r>
          </a:p>
        </p:txBody>
      </p:sp>
      <p:sp>
        <p:nvSpPr>
          <p:cNvPr id="27667" name="AutoShape 19"/>
          <p:cNvSpPr>
            <a:spLocks/>
          </p:cNvSpPr>
          <p:nvPr/>
        </p:nvSpPr>
        <p:spPr bwMode="auto">
          <a:xfrm>
            <a:off x="4250429" y="5341110"/>
            <a:ext cx="4723901" cy="1387232"/>
          </a:xfrm>
          <a:prstGeom prst="wedgeEllipseCallout">
            <a:avLst>
              <a:gd name="adj1" fmla="val -47412"/>
              <a:gd name="adj2" fmla="val -45338"/>
            </a:avLst>
          </a:prstGeom>
          <a:solidFill>
            <a:schemeClr val="accent1"/>
          </a:solidFill>
          <a:ln w="12700">
            <a:solidFill>
              <a:schemeClr val="accent1"/>
            </a:solidFill>
            <a:round/>
            <a:headEnd/>
            <a:tailEnd/>
          </a:ln>
          <a:effectLst>
            <a:outerShdw blurRad="50800" dist="38100" dir="2700000" algn="tl" rotWithShape="0">
              <a:prstClr val="black">
                <a:alpha val="40000"/>
              </a:prstClr>
            </a:outerShdw>
          </a:effectLst>
        </p:spPr>
        <p:txBody>
          <a:bodyPr lIns="0" tIns="0" rIns="0" bIns="0"/>
          <a:lstStyle/>
          <a:p>
            <a:endParaRPr lang="en-US"/>
          </a:p>
        </p:txBody>
      </p:sp>
      <p:sp>
        <p:nvSpPr>
          <p:cNvPr id="27668" name="Rectangle 20"/>
          <p:cNvSpPr>
            <a:spLocks/>
          </p:cNvSpPr>
          <p:nvPr/>
        </p:nvSpPr>
        <p:spPr bwMode="auto">
          <a:xfrm>
            <a:off x="4577474" y="5366904"/>
            <a:ext cx="4183264" cy="117014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chemeClr val="tx1"/>
                </a:solidFill>
                <a:miter lim="800000"/>
                <a:headEnd/>
                <a:tailEnd/>
              </a14:hiddenLine>
            </a:ext>
          </a:extLst>
        </p:spPr>
        <p:txBody>
          <a:bodyPr lIns="0" tIns="0" rIns="40639" bIns="0"/>
          <a:lstStyle/>
          <a:p>
            <a:pPr marL="39688" algn="ctr"/>
            <a:r>
              <a:rPr lang="en-US" sz="1500" b="1" dirty="0">
                <a:solidFill>
                  <a:srgbClr val="FFFFFF"/>
                </a:solidFill>
                <a:latin typeface="Arial Bold" charset="0"/>
                <a:ea typeface="ＭＳ Ｐゴシック" charset="0"/>
                <a:cs typeface="ＭＳ Ｐゴシック" charset="0"/>
                <a:sym typeface="Arial Bold" charset="0"/>
              </a:rPr>
              <a:t>Language use</a:t>
            </a:r>
          </a:p>
          <a:p>
            <a:pPr marL="39688" algn="ctr"/>
            <a:r>
              <a:rPr lang="en-US" sz="1500" dirty="0">
                <a:solidFill>
                  <a:srgbClr val="FFFFFF"/>
                </a:solidFill>
                <a:ea typeface="ＭＳ Ｐゴシック" charset="0"/>
                <a:cs typeface="ＭＳ Ｐゴシック" charset="0"/>
              </a:rPr>
              <a:t>Literacy is more than knowledge of writing systems, vocabulary and grammar. It requires knowing how to use language both in written and spoken contexts to create discourse.</a:t>
            </a:r>
          </a:p>
        </p:txBody>
      </p:sp>
      <p:sp>
        <p:nvSpPr>
          <p:cNvPr id="3" name="TextBox 2"/>
          <p:cNvSpPr txBox="1"/>
          <p:nvPr/>
        </p:nvSpPr>
        <p:spPr>
          <a:xfrm>
            <a:off x="457200" y="1430540"/>
            <a:ext cx="1467770" cy="369332"/>
          </a:xfrm>
          <a:prstGeom prst="rect">
            <a:avLst/>
          </a:prstGeom>
          <a:noFill/>
        </p:spPr>
        <p:txBody>
          <a:bodyPr wrap="none" rtlCol="0">
            <a:spAutoFit/>
          </a:bodyPr>
          <a:lstStyle/>
          <a:p>
            <a:r>
              <a:rPr lang="en-US" dirty="0" smtClean="0"/>
              <a:t>(Kern, 2000)</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81556469"/>
      </p:ext>
    </p:extLst>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800</TotalTime>
  <Words>1546</Words>
  <Application>Microsoft Macintosh PowerPoint</Application>
  <PresentationFormat>On-screen Show (4:3)</PresentationFormat>
  <Paragraphs>137</Paragraphs>
  <Slides>17</Slides>
  <Notes>9</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Clarity</vt:lpstr>
      <vt:lpstr>Assessment practices in the Post-communicative  ERA: A multiliteracies perspective</vt:lpstr>
      <vt:lpstr>Overview</vt:lpstr>
      <vt:lpstr>Background</vt:lpstr>
      <vt:lpstr>2007 MLA Report  A call for change</vt:lpstr>
      <vt:lpstr>2007 MLA Report: A call for change</vt:lpstr>
      <vt:lpstr>Responding to this call for change: Implications for instruction and assessment</vt:lpstr>
      <vt:lpstr>Multiliteracies Framework</vt:lpstr>
      <vt:lpstr>What is literacy?</vt:lpstr>
      <vt:lpstr>Seven principles of literacy</vt:lpstr>
      <vt:lpstr>Key elements of multiliteracies-based teaching: Available designs</vt:lpstr>
      <vt:lpstr>Assessment in a Multiliteracies framework</vt:lpstr>
      <vt:lpstr>Literacy-based assessment</vt:lpstr>
      <vt:lpstr>A literacy-based approach assesses learners’…</vt:lpstr>
      <vt:lpstr>Literacy-based assessment: 4 characteristics</vt:lpstr>
      <vt:lpstr>Challenges</vt:lpstr>
      <vt:lpstr>Questions? Comments?</vt:lpstr>
      <vt:lpstr>Thank you</vt:lpstr>
    </vt:vector>
  </TitlesOfParts>
  <Company>University of Arizona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practices in the Postcommunicative  ERA: A multiliteracies perspectives</dc:title>
  <dc:creator>Beatrice Dupuy</dc:creator>
  <cp:lastModifiedBy>Heather Allen</cp:lastModifiedBy>
  <cp:revision>55</cp:revision>
  <dcterms:created xsi:type="dcterms:W3CDTF">2013-01-04T21:54:54Z</dcterms:created>
  <dcterms:modified xsi:type="dcterms:W3CDTF">2013-01-04T21:57:48Z</dcterms:modified>
</cp:coreProperties>
</file>