
<file path=[Content_Types].xml><?xml version="1.0" encoding="utf-8"?>
<Types xmlns="http://schemas.openxmlformats.org/package/2006/content-types">
  <Override PartName="/ppt/diagrams/layout2.xml" ContentType="application/vnd.openxmlformats-officedocument.drawingml.diagramLayout+xml"/>
  <Override PartName="/ppt/notesSlides/notesSlide24.xml" ContentType="application/vnd.openxmlformats-officedocument.presentationml.notesSlide+xml"/>
  <Override PartName="/ppt/slides/slide14.xml" ContentType="application/vnd.openxmlformats-officedocument.presentationml.slide+xml"/>
  <Default Extension="rels" ContentType="application/vnd.openxmlformats-package.relationships+xml"/>
  <Override PartName="/ppt/notesSlides/notesSlide16.xml" ContentType="application/vnd.openxmlformats-officedocument.presentationml.notesSlide+xml"/>
  <Override PartName="/ppt/diagrams/colors1.xml" ContentType="application/vnd.openxmlformats-officedocument.drawingml.diagramColors+xml"/>
  <Default Extension="xml" ContentType="application/xml"/>
  <Override PartName="/ppt/tableStyles.xml" ContentType="application/vnd.openxmlformats-officedocument.presentationml.tableStyles+xml"/>
  <Override PartName="/ppt/notesSlides/notesSlide1.xml" ContentType="application/vnd.openxmlformats-officedocument.presentationml.notesSlide+xml"/>
  <Override PartName="/ppt/slides/slide28.xml" ContentType="application/vnd.openxmlformats-officedocument.presentationml.slide+xml"/>
  <Override PartName="/ppt/slides/slide21.xml" ContentType="application/vnd.openxmlformats-officedocument.presentationml.slide+xml"/>
  <Override PartName="/ppt/slides/slide37.xml" ContentType="application/vnd.openxmlformats-officedocument.presentationml.slide+xml"/>
  <Override PartName="/ppt/notesSlides/notesSlide23.xml" ContentType="application/vnd.openxmlformats-officedocument.presentationml.notesSlide+xml"/>
  <Override PartName="/ppt/slides/slide5.xml" ContentType="application/vnd.openxmlformats-officedocument.presentationml.slide+xml"/>
  <Override PartName="/ppt/notesSlides/notesSlide9.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diagrams/layout1.xml" ContentType="application/vnd.openxmlformats-officedocument.drawingml.diagramLayout+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notesSlides/notesSlide30.xml" ContentType="application/vnd.openxmlformats-officedocument.presentationml.notesSlide+xml"/>
  <Override PartName="/ppt/handoutMasters/handoutMaster1.xml" ContentType="application/vnd.openxmlformats-officedocument.presentationml.handoutMaster+xml"/>
  <Override PartName="/ppt/slides/slide27.xml" ContentType="application/vnd.openxmlformats-officedocument.presentationml.slide+xml"/>
  <Override PartName="/ppt/notesSlides/notesSlide29.xml" ContentType="application/vnd.openxmlformats-officedocument.presentationml.notesSlide+xml"/>
  <Override PartName="/ppt/slides/slide20.xml" ContentType="application/vnd.openxmlformats-officedocument.presentationml.slide+xml"/>
  <Override PartName="/ppt/slides/slide36.xml" ContentType="application/vnd.openxmlformats-officedocument.presentationml.slide+xml"/>
  <Override PartName="/ppt/notesSlides/notesSlide22.xml" ContentType="application/vnd.openxmlformats-officedocument.presentationml.notesSlide+xml"/>
  <Override PartName="/ppt/slides/slide4.xml" ContentType="application/vnd.openxmlformats-officedocument.presentationml.slide+xml"/>
  <Override PartName="/ppt/slides/slide19.xml" ContentType="application/vnd.openxmlformats-officedocument.presentationml.slide+xml"/>
  <Override PartName="/ppt/notesSlides/notesSlide8.xml" ContentType="application/vnd.openxmlformats-officedocument.presentationml.notesSlide+xml"/>
  <Default Extension="png" ContentType="image/png"/>
  <Override PartName="/ppt/slideLayouts/slideLayout4.xml" ContentType="application/vnd.openxmlformats-officedocument.presentationml.slideLayout+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26.xml" ContentType="application/vnd.openxmlformats-officedocument.presentationml.slide+xml"/>
  <Override PartName="/ppt/notesSlides/notesSlide28.xml" ContentType="application/vnd.openxmlformats-officedocument.presentationml.notesSlide+xml"/>
  <Override PartName="/ppt/slides/slide35.xml" ContentType="application/vnd.openxmlformats-officedocument.presentationml.slide+xml"/>
  <Override PartName="/ppt/notesSlides/notesSlide21.xml" ContentType="application/vnd.openxmlformats-officedocument.presentationml.notesSlide+xml"/>
  <Override PartName="/ppt/slides/slide3.xml" ContentType="application/vnd.openxmlformats-officedocument.presentationml.slide+xml"/>
  <Override PartName="/ppt/slides/slide18.xml" ContentType="application/vnd.openxmlformats-officedocument.presentationml.slide+xml"/>
  <Override PartName="/ppt/slideLayouts/slideLayout3.xml" ContentType="application/vnd.openxmlformats-officedocument.presentationml.slideLayout+xml"/>
  <Override PartName="/ppt/diagrams/data2.xml" ContentType="application/vnd.openxmlformats-officedocument.drawingml.diagramData+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5.xml" ContentType="application/vnd.openxmlformats-officedocument.presentationml.notesSlide+xml"/>
  <Override PartName="/ppt/diagrams/quickStyle2.xml" ContentType="application/vnd.openxmlformats-officedocument.drawingml.diagramStyle+xml"/>
  <Override PartName="/ppt/slides/slide25.xml" ContentType="application/vnd.openxmlformats-officedocument.presentationml.slide+xml"/>
  <Override PartName="/ppt/notesSlides/notesSlide27.xml" ContentType="application/vnd.openxmlformats-officedocument.presentationml.notes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notesSlides/notesSlide20.xml" ContentType="application/vnd.openxmlformats-officedocument.presentationml.notesSlide+xml"/>
  <Override PartName="/ppt/slides/slide2.xml" ContentType="application/vnd.openxmlformats-officedocument.presentationml.slide+xml"/>
  <Override PartName="/ppt/slideLayouts/slideLayout2.xml" ContentType="application/vnd.openxmlformats-officedocument.presentationml.slideLayout+xml"/>
  <Override PartName="/ppt/slides/slide17.xml" ContentType="application/vnd.openxmlformats-officedocument.presentationml.slide+xml"/>
  <Override PartName="/ppt/diagrams/data1.xml" ContentType="application/vnd.openxmlformats-officedocument.drawingml.diagramData+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Override PartName="/docProps/app.xml" ContentType="application/vnd.openxmlformats-officedocument.extended-properties+xml"/>
  <Override PartName="/ppt/notesSlides/notesSlide4.xml" ContentType="application/vnd.openxmlformats-officedocument.presentationml.notesSlide+xml"/>
  <Override PartName="/ppt/diagrams/quickStyle1.xml" ContentType="application/vnd.openxmlformats-officedocument.drawingml.diagramStyle+xml"/>
  <Override PartName="/ppt/theme/theme3.xml" ContentType="application/vnd.openxmlformats-officedocument.theme+xml"/>
  <Override PartName="/ppt/slides/slide24.xml" ContentType="application/vnd.openxmlformats-officedocument.presentationml.slide+xml"/>
  <Override PartName="/ppt/notesSlides/notesSlide10.xml" ContentType="application/vnd.openxmlformats-officedocument.presentationml.notesSlide+xml"/>
  <Override PartName="/ppt/notesSlides/notesSlide26.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Default Extension="jpeg" ContentType="image/jpeg"/>
  <Override PartName="/ppt/viewProps.xml" ContentType="application/vnd.openxmlformats-officedocument.presentationml.viewProps+xml"/>
  <Override PartName="/ppt/notesSlides/notesSlide11.xml" ContentType="application/vnd.openxmlformats-officedocument.presentationml.notesSlide+xml"/>
  <Override PartName="/ppt/notesSlides/notesSlide3.xml" ContentType="application/vnd.openxmlformats-officedocument.presentationml.notesSlide+xml"/>
  <Override PartName="/ppt/theme/theme2.xml" ContentType="application/vnd.openxmlformats-officedocument.theme+xml"/>
  <Override PartName="/ppt/slideLayouts/slideLayout11.xml" ContentType="application/vnd.openxmlformats-officedocument.presentationml.slideLayout+xml"/>
  <Override PartName="/ppt/slides/slide23.xml" ContentType="application/vnd.openxmlformats-officedocument.presentationml.slide+xml"/>
  <Override PartName="/ppt/notesSlides/notesSlide25.xml" ContentType="application/vnd.openxmlformats-officedocument.presentationml.notesSlide+xml"/>
  <Override PartName="/ppt/slides/slide7.xml" ContentType="application/vnd.openxmlformats-officedocument.presentationml.slide+xml"/>
  <Override PartName="/ppt/diagrams/drawing2.xml" ContentType="application/vnd.ms-office.drawingml.diagramDrawing+xml"/>
  <Override PartName="/ppt/slideLayouts/slideLayout7.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diagrams/colors2.xml" ContentType="application/vnd.openxmlformats-officedocument.drawingml.diagramColors+xml"/>
  <Override PartName="/ppt/notesSlides/notesSlide2.xml" ContentType="application/vnd.openxmlformats-officedocument.presentationml.notesSlide+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presentation.xml" ContentType="application/vnd.openxmlformats-officedocument.presentationml.presentation.main+xml"/>
  <Override PartName="/ppt/slideLayouts/slideLayout10.xml" ContentType="application/vnd.openxmlformats-officedocument.presentationml.slideLayout+xml"/>
  <Override PartName="/ppt/slides/slide6.xml" ContentType="application/vnd.openxmlformats-officedocument.presentationml.slide+xml"/>
  <Override PartName="/ppt/diagrams/drawing1.xml" ContentType="application/vnd.ms-office.drawingml.diagramDrawing+xml"/>
  <Override PartName="/ppt/slideLayouts/slideLayout6.xml" ContentType="application/vnd.openxmlformats-officedocument.presentationml.slideLayout+xml"/>
  <Override PartName="/ppt/slides/slide31.xml" ContentType="application/vnd.openxmlformats-officedocument.presentationml.slide+xml"/>
  <Default Extension="bin" ContentType="application/vnd.openxmlformats-officedocument.presentationml.printerSettings"/>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4056" r:id="rId1"/>
  </p:sldMasterIdLst>
  <p:notesMasterIdLst>
    <p:notesMasterId r:id="rId39"/>
  </p:notesMasterIdLst>
  <p:handoutMasterIdLst>
    <p:handoutMasterId r:id="rId40"/>
  </p:handoutMasterIdLst>
  <p:sldIdLst>
    <p:sldId id="256" r:id="rId2"/>
    <p:sldId id="257" r:id="rId3"/>
    <p:sldId id="281" r:id="rId4"/>
    <p:sldId id="276" r:id="rId5"/>
    <p:sldId id="277" r:id="rId6"/>
    <p:sldId id="278" r:id="rId7"/>
    <p:sldId id="280" r:id="rId8"/>
    <p:sldId id="279" r:id="rId9"/>
    <p:sldId id="300" r:id="rId10"/>
    <p:sldId id="282" r:id="rId11"/>
    <p:sldId id="258" r:id="rId12"/>
    <p:sldId id="283" r:id="rId13"/>
    <p:sldId id="259" r:id="rId14"/>
    <p:sldId id="260" r:id="rId15"/>
    <p:sldId id="261" r:id="rId16"/>
    <p:sldId id="262" r:id="rId17"/>
    <p:sldId id="284" r:id="rId18"/>
    <p:sldId id="264" r:id="rId19"/>
    <p:sldId id="265" r:id="rId20"/>
    <p:sldId id="297" r:id="rId21"/>
    <p:sldId id="288" r:id="rId22"/>
    <p:sldId id="289" r:id="rId23"/>
    <p:sldId id="290" r:id="rId24"/>
    <p:sldId id="292" r:id="rId25"/>
    <p:sldId id="267" r:id="rId26"/>
    <p:sldId id="285" r:id="rId27"/>
    <p:sldId id="271" r:id="rId28"/>
    <p:sldId id="272" r:id="rId29"/>
    <p:sldId id="275" r:id="rId30"/>
    <p:sldId id="270" r:id="rId31"/>
    <p:sldId id="293" r:id="rId32"/>
    <p:sldId id="294" r:id="rId33"/>
    <p:sldId id="295" r:id="rId34"/>
    <p:sldId id="296" r:id="rId35"/>
    <p:sldId id="298" r:id="rId36"/>
    <p:sldId id="273" r:id="rId37"/>
    <p:sldId id="274"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p14="http://schemas.microsoft.com/office/powerpoint/2010/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80000" autoAdjust="0"/>
  </p:normalViewPr>
  <p:slideViewPr>
    <p:cSldViewPr snapToGrid="0" snapToObjects="1">
      <p:cViewPr varScale="1">
        <p:scale>
          <a:sx n="90" d="100"/>
          <a:sy n="90" d="100"/>
        </p:scale>
        <p:origin x="-1336"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handoutMaster" Target="handoutMasters/handoutMaster1.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D427C30-CB6C-A941-BCD4-C8C7F4581292}" type="doc">
      <dgm:prSet loTypeId="urn:microsoft.com/office/officeart/2005/8/layout/vList5" loCatId="" qsTypeId="urn:microsoft.com/office/officeart/2005/8/quickstyle/simple4" qsCatId="simple" csTypeId="urn:microsoft.com/office/officeart/2005/8/colors/accent1_2" csCatId="accent1" phldr="1"/>
      <dgm:spPr/>
      <dgm:t>
        <a:bodyPr/>
        <a:lstStyle/>
        <a:p>
          <a:endParaRPr lang="en-US"/>
        </a:p>
      </dgm:t>
    </dgm:pt>
    <dgm:pt modelId="{6BD3B2A6-E90C-A747-968D-159801D1E2E6}">
      <dgm:prSet phldrT="[Text]"/>
      <dgm:spPr/>
      <dgm:t>
        <a:bodyPr/>
        <a:lstStyle/>
        <a:p>
          <a:r>
            <a:rPr lang="en-US" dirty="0" smtClean="0"/>
            <a:t>Curricular content</a:t>
          </a:r>
          <a:endParaRPr lang="en-US" dirty="0"/>
        </a:p>
      </dgm:t>
    </dgm:pt>
    <dgm:pt modelId="{261157B1-0DFF-0D4D-836C-97114286899B}" type="parTrans" cxnId="{2993CDA9-A788-5746-9271-C497ADD6D9F6}">
      <dgm:prSet/>
      <dgm:spPr/>
      <dgm:t>
        <a:bodyPr/>
        <a:lstStyle/>
        <a:p>
          <a:endParaRPr lang="en-US"/>
        </a:p>
      </dgm:t>
    </dgm:pt>
    <dgm:pt modelId="{23DA4883-D8C7-AE49-ABF8-0D6B32CB31DE}" type="sibTrans" cxnId="{2993CDA9-A788-5746-9271-C497ADD6D9F6}">
      <dgm:prSet/>
      <dgm:spPr/>
      <dgm:t>
        <a:bodyPr/>
        <a:lstStyle/>
        <a:p>
          <a:endParaRPr lang="en-US"/>
        </a:p>
      </dgm:t>
    </dgm:pt>
    <dgm:pt modelId="{8C860EAE-DA06-D548-8E10-1F4625F10A75}">
      <dgm:prSet phldrT="[Text]"/>
      <dgm:spPr/>
      <dgm:t>
        <a:bodyPr/>
        <a:lstStyle/>
        <a:p>
          <a:r>
            <a:rPr lang="en-US" dirty="0" smtClean="0"/>
            <a:t>Language, culture, and literature should be “taught as a continuous whole” in programs focused on developing students’ </a:t>
          </a:r>
          <a:r>
            <a:rPr lang="en-US" dirty="0" err="1" smtClean="0"/>
            <a:t>translingual</a:t>
          </a:r>
          <a:r>
            <a:rPr lang="en-US" dirty="0" smtClean="0"/>
            <a:t> and transcultural competence.</a:t>
          </a:r>
          <a:endParaRPr lang="en-US" dirty="0"/>
        </a:p>
      </dgm:t>
    </dgm:pt>
    <dgm:pt modelId="{AF2FBCEA-BA6A-7448-BABF-9CB2A7897A4E}" type="parTrans" cxnId="{EA6DA6C2-B52F-684A-9909-DD630EDF6A66}">
      <dgm:prSet/>
      <dgm:spPr/>
      <dgm:t>
        <a:bodyPr/>
        <a:lstStyle/>
        <a:p>
          <a:endParaRPr lang="en-US"/>
        </a:p>
      </dgm:t>
    </dgm:pt>
    <dgm:pt modelId="{2B7AD031-74D0-4546-9A41-ED0A02831F44}" type="sibTrans" cxnId="{EA6DA6C2-B52F-684A-9909-DD630EDF6A66}">
      <dgm:prSet/>
      <dgm:spPr/>
      <dgm:t>
        <a:bodyPr/>
        <a:lstStyle/>
        <a:p>
          <a:endParaRPr lang="en-US"/>
        </a:p>
      </dgm:t>
    </dgm:pt>
    <dgm:pt modelId="{FB9E2953-1ADF-B245-8919-4A0C53E0E9C3}">
      <dgm:prSet phldrT="[Text]"/>
      <dgm:spPr/>
      <dgm:t>
        <a:bodyPr/>
        <a:lstStyle/>
        <a:p>
          <a:r>
            <a:rPr lang="en-US" dirty="0" smtClean="0"/>
            <a:t>Departmental governance</a:t>
          </a:r>
          <a:endParaRPr lang="en-US" dirty="0"/>
        </a:p>
      </dgm:t>
    </dgm:pt>
    <dgm:pt modelId="{B8440C56-404C-F640-B028-80ABC99CA95B}" type="parTrans" cxnId="{24B83BFD-BC79-D146-967C-1105694D0F08}">
      <dgm:prSet/>
      <dgm:spPr/>
      <dgm:t>
        <a:bodyPr/>
        <a:lstStyle/>
        <a:p>
          <a:endParaRPr lang="en-US"/>
        </a:p>
      </dgm:t>
    </dgm:pt>
    <dgm:pt modelId="{FB8431DA-4532-F64B-9ECA-748493733A7F}" type="sibTrans" cxnId="{24B83BFD-BC79-D146-967C-1105694D0F08}">
      <dgm:prSet/>
      <dgm:spPr/>
      <dgm:t>
        <a:bodyPr/>
        <a:lstStyle/>
        <a:p>
          <a:endParaRPr lang="en-US"/>
        </a:p>
      </dgm:t>
    </dgm:pt>
    <dgm:pt modelId="{F4D2DD6F-1949-8E41-A01B-022BA838AD99}">
      <dgm:prSet phldrT="[Text]"/>
      <dgm:spPr/>
      <dgm:t>
        <a:bodyPr/>
        <a:lstStyle/>
        <a:p>
          <a:r>
            <a:rPr lang="en-US" dirty="0" smtClean="0"/>
            <a:t>Collegiate FL programs “must transform their programs and structure” through “sustained collaboration among all members of the teaching corps.”</a:t>
          </a:r>
          <a:endParaRPr lang="en-US" dirty="0"/>
        </a:p>
      </dgm:t>
    </dgm:pt>
    <dgm:pt modelId="{6FE1E39D-DC2B-664C-8B4C-E9BE60FA35CD}" type="parTrans" cxnId="{C38C7A9F-339C-CD41-8939-BC40838E3F12}">
      <dgm:prSet/>
      <dgm:spPr/>
      <dgm:t>
        <a:bodyPr/>
        <a:lstStyle/>
        <a:p>
          <a:endParaRPr lang="en-US"/>
        </a:p>
      </dgm:t>
    </dgm:pt>
    <dgm:pt modelId="{2386A63C-92F6-0049-AE50-C0791A147998}" type="sibTrans" cxnId="{C38C7A9F-339C-CD41-8939-BC40838E3F12}">
      <dgm:prSet/>
      <dgm:spPr/>
      <dgm:t>
        <a:bodyPr/>
        <a:lstStyle/>
        <a:p>
          <a:endParaRPr lang="en-US"/>
        </a:p>
      </dgm:t>
    </dgm:pt>
    <dgm:pt modelId="{EF82B905-99E1-B849-BE2C-4023F963ACA9}" type="pres">
      <dgm:prSet presAssocID="{8D427C30-CB6C-A941-BCD4-C8C7F4581292}" presName="Name0" presStyleCnt="0">
        <dgm:presLayoutVars>
          <dgm:dir/>
          <dgm:animLvl val="lvl"/>
          <dgm:resizeHandles val="exact"/>
        </dgm:presLayoutVars>
      </dgm:prSet>
      <dgm:spPr/>
      <dgm:t>
        <a:bodyPr/>
        <a:lstStyle/>
        <a:p>
          <a:endParaRPr lang="en-US"/>
        </a:p>
      </dgm:t>
    </dgm:pt>
    <dgm:pt modelId="{A2C63170-714F-2F48-8BCD-11097453497C}" type="pres">
      <dgm:prSet presAssocID="{6BD3B2A6-E90C-A747-968D-159801D1E2E6}" presName="linNode" presStyleCnt="0"/>
      <dgm:spPr/>
    </dgm:pt>
    <dgm:pt modelId="{B5E08938-1FEA-844A-95CD-BC747B6C1A85}" type="pres">
      <dgm:prSet presAssocID="{6BD3B2A6-E90C-A747-968D-159801D1E2E6}" presName="parentText" presStyleLbl="node1" presStyleIdx="0" presStyleCnt="2">
        <dgm:presLayoutVars>
          <dgm:chMax val="1"/>
          <dgm:bulletEnabled val="1"/>
        </dgm:presLayoutVars>
      </dgm:prSet>
      <dgm:spPr/>
      <dgm:t>
        <a:bodyPr/>
        <a:lstStyle/>
        <a:p>
          <a:endParaRPr lang="en-US"/>
        </a:p>
      </dgm:t>
    </dgm:pt>
    <dgm:pt modelId="{0CEDA909-6124-724B-A741-B2E345E36574}" type="pres">
      <dgm:prSet presAssocID="{6BD3B2A6-E90C-A747-968D-159801D1E2E6}" presName="descendantText" presStyleLbl="alignAccFollowNode1" presStyleIdx="0" presStyleCnt="2">
        <dgm:presLayoutVars>
          <dgm:bulletEnabled val="1"/>
        </dgm:presLayoutVars>
      </dgm:prSet>
      <dgm:spPr/>
      <dgm:t>
        <a:bodyPr/>
        <a:lstStyle/>
        <a:p>
          <a:endParaRPr lang="en-US"/>
        </a:p>
      </dgm:t>
    </dgm:pt>
    <dgm:pt modelId="{6D5CE061-CE5F-4E45-B14C-1E1C4C491BAD}" type="pres">
      <dgm:prSet presAssocID="{23DA4883-D8C7-AE49-ABF8-0D6B32CB31DE}" presName="sp" presStyleCnt="0"/>
      <dgm:spPr/>
    </dgm:pt>
    <dgm:pt modelId="{F0499199-EE25-AC47-90AB-8CEDDCE5357E}" type="pres">
      <dgm:prSet presAssocID="{FB9E2953-1ADF-B245-8919-4A0C53E0E9C3}" presName="linNode" presStyleCnt="0"/>
      <dgm:spPr/>
    </dgm:pt>
    <dgm:pt modelId="{B81329DA-AAD4-1D4B-9E2A-45DD2580AB5D}" type="pres">
      <dgm:prSet presAssocID="{FB9E2953-1ADF-B245-8919-4A0C53E0E9C3}" presName="parentText" presStyleLbl="node1" presStyleIdx="1" presStyleCnt="2">
        <dgm:presLayoutVars>
          <dgm:chMax val="1"/>
          <dgm:bulletEnabled val="1"/>
        </dgm:presLayoutVars>
      </dgm:prSet>
      <dgm:spPr/>
      <dgm:t>
        <a:bodyPr/>
        <a:lstStyle/>
        <a:p>
          <a:endParaRPr lang="en-US"/>
        </a:p>
      </dgm:t>
    </dgm:pt>
    <dgm:pt modelId="{E87D222D-886A-DB43-B746-19192E7A680F}" type="pres">
      <dgm:prSet presAssocID="{FB9E2953-1ADF-B245-8919-4A0C53E0E9C3}" presName="descendantText" presStyleLbl="alignAccFollowNode1" presStyleIdx="1" presStyleCnt="2">
        <dgm:presLayoutVars>
          <dgm:bulletEnabled val="1"/>
        </dgm:presLayoutVars>
      </dgm:prSet>
      <dgm:spPr/>
      <dgm:t>
        <a:bodyPr/>
        <a:lstStyle/>
        <a:p>
          <a:endParaRPr lang="en-US"/>
        </a:p>
      </dgm:t>
    </dgm:pt>
  </dgm:ptLst>
  <dgm:cxnLst>
    <dgm:cxn modelId="{92C11A57-8B01-EE46-8C75-7EE97F375FE8}" type="presOf" srcId="{F4D2DD6F-1949-8E41-A01B-022BA838AD99}" destId="{E87D222D-886A-DB43-B746-19192E7A680F}" srcOrd="0" destOrd="0" presId="urn:microsoft.com/office/officeart/2005/8/layout/vList5"/>
    <dgm:cxn modelId="{DCB68D62-4050-9944-AFEE-87D761B08F5F}" type="presOf" srcId="{8C860EAE-DA06-D548-8E10-1F4625F10A75}" destId="{0CEDA909-6124-724B-A741-B2E345E36574}" srcOrd="0" destOrd="0" presId="urn:microsoft.com/office/officeart/2005/8/layout/vList5"/>
    <dgm:cxn modelId="{EA6DA6C2-B52F-684A-9909-DD630EDF6A66}" srcId="{6BD3B2A6-E90C-A747-968D-159801D1E2E6}" destId="{8C860EAE-DA06-D548-8E10-1F4625F10A75}" srcOrd="0" destOrd="0" parTransId="{AF2FBCEA-BA6A-7448-BABF-9CB2A7897A4E}" sibTransId="{2B7AD031-74D0-4546-9A41-ED0A02831F44}"/>
    <dgm:cxn modelId="{6889BC62-3E64-E440-BA51-9BFAD0017E8E}" type="presOf" srcId="{FB9E2953-1ADF-B245-8919-4A0C53E0E9C3}" destId="{B81329DA-AAD4-1D4B-9E2A-45DD2580AB5D}" srcOrd="0" destOrd="0" presId="urn:microsoft.com/office/officeart/2005/8/layout/vList5"/>
    <dgm:cxn modelId="{C38C7A9F-339C-CD41-8939-BC40838E3F12}" srcId="{FB9E2953-1ADF-B245-8919-4A0C53E0E9C3}" destId="{F4D2DD6F-1949-8E41-A01B-022BA838AD99}" srcOrd="0" destOrd="0" parTransId="{6FE1E39D-DC2B-664C-8B4C-E9BE60FA35CD}" sibTransId="{2386A63C-92F6-0049-AE50-C0791A147998}"/>
    <dgm:cxn modelId="{47314D18-1FBC-F24F-98AD-E91CEF347B4A}" type="presOf" srcId="{6BD3B2A6-E90C-A747-968D-159801D1E2E6}" destId="{B5E08938-1FEA-844A-95CD-BC747B6C1A85}" srcOrd="0" destOrd="0" presId="urn:microsoft.com/office/officeart/2005/8/layout/vList5"/>
    <dgm:cxn modelId="{2993CDA9-A788-5746-9271-C497ADD6D9F6}" srcId="{8D427C30-CB6C-A941-BCD4-C8C7F4581292}" destId="{6BD3B2A6-E90C-A747-968D-159801D1E2E6}" srcOrd="0" destOrd="0" parTransId="{261157B1-0DFF-0D4D-836C-97114286899B}" sibTransId="{23DA4883-D8C7-AE49-ABF8-0D6B32CB31DE}"/>
    <dgm:cxn modelId="{303D692C-14A7-234F-908F-0CDA1199FFAE}" type="presOf" srcId="{8D427C30-CB6C-A941-BCD4-C8C7F4581292}" destId="{EF82B905-99E1-B849-BE2C-4023F963ACA9}" srcOrd="0" destOrd="0" presId="urn:microsoft.com/office/officeart/2005/8/layout/vList5"/>
    <dgm:cxn modelId="{24B83BFD-BC79-D146-967C-1105694D0F08}" srcId="{8D427C30-CB6C-A941-BCD4-C8C7F4581292}" destId="{FB9E2953-1ADF-B245-8919-4A0C53E0E9C3}" srcOrd="1" destOrd="0" parTransId="{B8440C56-404C-F640-B028-80ABC99CA95B}" sibTransId="{FB8431DA-4532-F64B-9ECA-748493733A7F}"/>
    <dgm:cxn modelId="{90461A08-9CC5-4E41-B731-11DB91F95A89}" type="presParOf" srcId="{EF82B905-99E1-B849-BE2C-4023F963ACA9}" destId="{A2C63170-714F-2F48-8BCD-11097453497C}" srcOrd="0" destOrd="0" presId="urn:microsoft.com/office/officeart/2005/8/layout/vList5"/>
    <dgm:cxn modelId="{A9EFFDE5-F3F0-1A41-BEC1-CC232C4D66B2}" type="presParOf" srcId="{A2C63170-714F-2F48-8BCD-11097453497C}" destId="{B5E08938-1FEA-844A-95CD-BC747B6C1A85}" srcOrd="0" destOrd="0" presId="urn:microsoft.com/office/officeart/2005/8/layout/vList5"/>
    <dgm:cxn modelId="{92BF91A9-954E-B045-B02B-C4E2B0531B6B}" type="presParOf" srcId="{A2C63170-714F-2F48-8BCD-11097453497C}" destId="{0CEDA909-6124-724B-A741-B2E345E36574}" srcOrd="1" destOrd="0" presId="urn:microsoft.com/office/officeart/2005/8/layout/vList5"/>
    <dgm:cxn modelId="{60B5F755-0D76-8840-BD9F-1384715191A1}" type="presParOf" srcId="{EF82B905-99E1-B849-BE2C-4023F963ACA9}" destId="{6D5CE061-CE5F-4E45-B14C-1E1C4C491BAD}" srcOrd="1" destOrd="0" presId="urn:microsoft.com/office/officeart/2005/8/layout/vList5"/>
    <dgm:cxn modelId="{51CDD0E5-92C8-CE4A-8C63-BA63D1B4130D}" type="presParOf" srcId="{EF82B905-99E1-B849-BE2C-4023F963ACA9}" destId="{F0499199-EE25-AC47-90AB-8CEDDCE5357E}" srcOrd="2" destOrd="0" presId="urn:microsoft.com/office/officeart/2005/8/layout/vList5"/>
    <dgm:cxn modelId="{60406146-6A4F-CC4F-AF90-DEAF6B96BA1B}" type="presParOf" srcId="{F0499199-EE25-AC47-90AB-8CEDDCE5357E}" destId="{B81329DA-AAD4-1D4B-9E2A-45DD2580AB5D}" srcOrd="0" destOrd="0" presId="urn:microsoft.com/office/officeart/2005/8/layout/vList5"/>
    <dgm:cxn modelId="{EA3DF9BA-74F1-C843-82E6-A30D9A66E16F}" type="presParOf" srcId="{F0499199-EE25-AC47-90AB-8CEDDCE5357E}" destId="{E87D222D-886A-DB43-B746-19192E7A680F}" srcOrd="1" destOrd="0" presId="urn:microsoft.com/office/officeart/2005/8/layout/vList5"/>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132CD62-2C63-7C4A-A8C3-D2BEBD73261E}" type="doc">
      <dgm:prSet loTypeId="urn:microsoft.com/office/officeart/2005/8/layout/cycle8" loCatId="cycle" qsTypeId="urn:microsoft.com/office/officeart/2005/8/quickstyle/simple4" qsCatId="simple" csTypeId="urn:microsoft.com/office/officeart/2005/8/colors/accent1_2" csCatId="accent1" phldr="1"/>
      <dgm:spPr/>
      <dgm:t>
        <a:bodyPr/>
        <a:lstStyle/>
        <a:p>
          <a:endParaRPr lang="en-US"/>
        </a:p>
      </dgm:t>
    </dgm:pt>
    <dgm:pt modelId="{E6E0F68C-CDF3-8D48-BDAD-52210F8FD6FD}">
      <dgm:prSet phldrT="[Text]" custT="1"/>
      <dgm:spPr/>
      <dgm:t>
        <a:bodyPr/>
        <a:lstStyle/>
        <a:p>
          <a:pPr algn="ctr"/>
          <a:r>
            <a:rPr lang="en-US" sz="1700" dirty="0" smtClean="0"/>
            <a:t>Principles of Literacy</a:t>
          </a:r>
        </a:p>
        <a:p>
          <a:pPr algn="l"/>
          <a:r>
            <a:rPr lang="en-US" sz="1700" dirty="0" smtClean="0"/>
            <a:t>= learning processes</a:t>
          </a:r>
        </a:p>
        <a:p>
          <a:pPr algn="l"/>
          <a:r>
            <a:rPr lang="en-US" sz="1700" i="1" dirty="0" smtClean="0"/>
            <a:t>= how </a:t>
          </a:r>
          <a:r>
            <a:rPr lang="en-US" sz="1700" i="0" dirty="0" smtClean="0"/>
            <a:t>to teach</a:t>
          </a:r>
          <a:endParaRPr lang="en-US" sz="1700" i="1" dirty="0"/>
        </a:p>
      </dgm:t>
    </dgm:pt>
    <dgm:pt modelId="{93259CF6-DC3E-3048-A607-11A6008959A5}" type="parTrans" cxnId="{8A9B24A2-42F2-1041-8723-EAECE29BFFF0}">
      <dgm:prSet/>
      <dgm:spPr/>
      <dgm:t>
        <a:bodyPr/>
        <a:lstStyle/>
        <a:p>
          <a:endParaRPr lang="en-US"/>
        </a:p>
      </dgm:t>
    </dgm:pt>
    <dgm:pt modelId="{39419572-5E04-894F-80DD-F5134DC8EE4A}" type="sibTrans" cxnId="{8A9B24A2-42F2-1041-8723-EAECE29BFFF0}">
      <dgm:prSet/>
      <dgm:spPr/>
      <dgm:t>
        <a:bodyPr/>
        <a:lstStyle/>
        <a:p>
          <a:endParaRPr lang="en-US"/>
        </a:p>
      </dgm:t>
    </dgm:pt>
    <dgm:pt modelId="{583A85F8-315B-DE42-94C0-3583B01032BB}">
      <dgm:prSet phldrT="[Text]" custT="1"/>
      <dgm:spPr/>
      <dgm:t>
        <a:bodyPr/>
        <a:lstStyle/>
        <a:p>
          <a:pPr algn="ctr"/>
          <a:r>
            <a:rPr lang="en-US" sz="1700" dirty="0" smtClean="0"/>
            <a:t>Curricular Components</a:t>
          </a:r>
        </a:p>
        <a:p>
          <a:pPr algn="l"/>
          <a:r>
            <a:rPr lang="en-US" sz="1700" dirty="0" smtClean="0"/>
            <a:t>= instructional activities</a:t>
          </a:r>
        </a:p>
        <a:p>
          <a:pPr algn="l"/>
          <a:r>
            <a:rPr lang="en-US" sz="1700" dirty="0" smtClean="0"/>
            <a:t>= application of </a:t>
          </a:r>
          <a:r>
            <a:rPr lang="en-US" sz="1700" i="1" dirty="0" smtClean="0"/>
            <a:t>what </a:t>
          </a:r>
          <a:r>
            <a:rPr lang="en-US" sz="1700" i="0" dirty="0" smtClean="0"/>
            <a:t>and </a:t>
          </a:r>
          <a:r>
            <a:rPr lang="en-US" sz="1700" i="1" dirty="0" smtClean="0"/>
            <a:t>how</a:t>
          </a:r>
          <a:r>
            <a:rPr lang="en-US" sz="1700" dirty="0" smtClean="0"/>
            <a:t> </a:t>
          </a:r>
          <a:endParaRPr lang="en-US" sz="1700" dirty="0"/>
        </a:p>
      </dgm:t>
    </dgm:pt>
    <dgm:pt modelId="{845DC559-6B7F-C14A-BC24-DE3B9D321BAC}" type="parTrans" cxnId="{04DF3AD5-21C5-7946-A9EF-69DEFED8169B}">
      <dgm:prSet/>
      <dgm:spPr/>
      <dgm:t>
        <a:bodyPr/>
        <a:lstStyle/>
        <a:p>
          <a:endParaRPr lang="en-US"/>
        </a:p>
      </dgm:t>
    </dgm:pt>
    <dgm:pt modelId="{C3C69901-F3AC-1143-BC4B-EB11ED914F5E}" type="sibTrans" cxnId="{04DF3AD5-21C5-7946-A9EF-69DEFED8169B}">
      <dgm:prSet/>
      <dgm:spPr/>
      <dgm:t>
        <a:bodyPr/>
        <a:lstStyle/>
        <a:p>
          <a:endParaRPr lang="en-US"/>
        </a:p>
      </dgm:t>
    </dgm:pt>
    <dgm:pt modelId="{5D07C094-DB1D-9F49-AAFE-864AC6B15F1B}">
      <dgm:prSet phldrT="[Text]" custT="1"/>
      <dgm:spPr/>
      <dgm:t>
        <a:bodyPr/>
        <a:lstStyle/>
        <a:p>
          <a:pPr algn="ctr"/>
          <a:r>
            <a:rPr lang="en-US" sz="1700" dirty="0" smtClean="0"/>
            <a:t>Available </a:t>
          </a:r>
          <a:r>
            <a:rPr lang="en-US" sz="1700" dirty="0" smtClean="0"/>
            <a:t>Designs</a:t>
          </a:r>
        </a:p>
        <a:p>
          <a:pPr algn="l"/>
          <a:r>
            <a:rPr lang="en-US" sz="1700" dirty="0" smtClean="0"/>
            <a:t>= content</a:t>
          </a:r>
        </a:p>
        <a:p>
          <a:pPr algn="l"/>
          <a:r>
            <a:rPr lang="en-US" sz="1700" dirty="0" smtClean="0"/>
            <a:t>= </a:t>
          </a:r>
          <a:r>
            <a:rPr lang="en-US" sz="1700" i="1" dirty="0" smtClean="0"/>
            <a:t>what </a:t>
          </a:r>
          <a:r>
            <a:rPr lang="en-US" sz="1700" i="0" dirty="0" smtClean="0"/>
            <a:t> to teach</a:t>
          </a:r>
          <a:endParaRPr lang="en-US" sz="1700" dirty="0"/>
        </a:p>
      </dgm:t>
    </dgm:pt>
    <dgm:pt modelId="{664331FA-E64B-4B40-BBE1-A93258E6380A}" type="parTrans" cxnId="{829C9EDA-C6C3-5D43-9CDF-96ABBDB755B8}">
      <dgm:prSet/>
      <dgm:spPr/>
      <dgm:t>
        <a:bodyPr/>
        <a:lstStyle/>
        <a:p>
          <a:endParaRPr lang="en-US"/>
        </a:p>
      </dgm:t>
    </dgm:pt>
    <dgm:pt modelId="{8463B0EB-11CE-744D-9464-5D4DC906A903}" type="sibTrans" cxnId="{829C9EDA-C6C3-5D43-9CDF-96ABBDB755B8}">
      <dgm:prSet/>
      <dgm:spPr/>
      <dgm:t>
        <a:bodyPr/>
        <a:lstStyle/>
        <a:p>
          <a:endParaRPr lang="en-US"/>
        </a:p>
      </dgm:t>
    </dgm:pt>
    <dgm:pt modelId="{7A71D7CC-43B7-F544-973D-7E9875AE3BC5}" type="pres">
      <dgm:prSet presAssocID="{F132CD62-2C63-7C4A-A8C3-D2BEBD73261E}" presName="compositeShape" presStyleCnt="0">
        <dgm:presLayoutVars>
          <dgm:chMax val="7"/>
          <dgm:dir/>
          <dgm:resizeHandles val="exact"/>
        </dgm:presLayoutVars>
      </dgm:prSet>
      <dgm:spPr/>
      <dgm:t>
        <a:bodyPr/>
        <a:lstStyle/>
        <a:p>
          <a:endParaRPr lang="en-US"/>
        </a:p>
      </dgm:t>
    </dgm:pt>
    <dgm:pt modelId="{24049CEB-DB1C-FF41-AA54-B43F9EE025A9}" type="pres">
      <dgm:prSet presAssocID="{F132CD62-2C63-7C4A-A8C3-D2BEBD73261E}" presName="wedge1" presStyleLbl="node1" presStyleIdx="0" presStyleCnt="3" custLinFactNeighborX="12663" custLinFactNeighborY="3169"/>
      <dgm:spPr/>
      <dgm:t>
        <a:bodyPr/>
        <a:lstStyle/>
        <a:p>
          <a:endParaRPr lang="en-US"/>
        </a:p>
      </dgm:t>
    </dgm:pt>
    <dgm:pt modelId="{5A7871F4-B746-A24B-A493-D653B0E6A1E6}" type="pres">
      <dgm:prSet presAssocID="{F132CD62-2C63-7C4A-A8C3-D2BEBD73261E}" presName="dummy1a" presStyleCnt="0"/>
      <dgm:spPr/>
      <dgm:t>
        <a:bodyPr/>
        <a:lstStyle/>
        <a:p>
          <a:endParaRPr lang="en-US"/>
        </a:p>
      </dgm:t>
    </dgm:pt>
    <dgm:pt modelId="{0C9A84C3-4AFF-1346-AC0A-1B3B0F6D336E}" type="pres">
      <dgm:prSet presAssocID="{F132CD62-2C63-7C4A-A8C3-D2BEBD73261E}" presName="dummy1b" presStyleCnt="0"/>
      <dgm:spPr/>
      <dgm:t>
        <a:bodyPr/>
        <a:lstStyle/>
        <a:p>
          <a:endParaRPr lang="en-US"/>
        </a:p>
      </dgm:t>
    </dgm:pt>
    <dgm:pt modelId="{00B44FC2-AFA5-294C-B9CF-AB503FEF70C2}" type="pres">
      <dgm:prSet presAssocID="{F132CD62-2C63-7C4A-A8C3-D2BEBD73261E}" presName="wedge1Tx" presStyleLbl="node1" presStyleIdx="0" presStyleCnt="3">
        <dgm:presLayoutVars>
          <dgm:chMax val="0"/>
          <dgm:chPref val="0"/>
          <dgm:bulletEnabled val="1"/>
        </dgm:presLayoutVars>
      </dgm:prSet>
      <dgm:spPr/>
      <dgm:t>
        <a:bodyPr/>
        <a:lstStyle/>
        <a:p>
          <a:endParaRPr lang="en-US"/>
        </a:p>
      </dgm:t>
    </dgm:pt>
    <dgm:pt modelId="{42515469-87BD-9A47-B13A-28FBC8B6CF78}" type="pres">
      <dgm:prSet presAssocID="{F132CD62-2C63-7C4A-A8C3-D2BEBD73261E}" presName="wedge2" presStyleLbl="node1" presStyleIdx="1" presStyleCnt="3" custScaleX="110206" custLinFactNeighborX="12663" custLinFactNeighborY="3169"/>
      <dgm:spPr/>
      <dgm:t>
        <a:bodyPr/>
        <a:lstStyle/>
        <a:p>
          <a:endParaRPr lang="en-US"/>
        </a:p>
      </dgm:t>
    </dgm:pt>
    <dgm:pt modelId="{BBDD0001-5568-7046-97AF-AA16B3AC9907}" type="pres">
      <dgm:prSet presAssocID="{F132CD62-2C63-7C4A-A8C3-D2BEBD73261E}" presName="dummy2a" presStyleCnt="0"/>
      <dgm:spPr/>
      <dgm:t>
        <a:bodyPr/>
        <a:lstStyle/>
        <a:p>
          <a:endParaRPr lang="en-US"/>
        </a:p>
      </dgm:t>
    </dgm:pt>
    <dgm:pt modelId="{85E3AC1D-EDF6-6E47-BF82-F84B0455A681}" type="pres">
      <dgm:prSet presAssocID="{F132CD62-2C63-7C4A-A8C3-D2BEBD73261E}" presName="dummy2b" presStyleCnt="0"/>
      <dgm:spPr/>
      <dgm:t>
        <a:bodyPr/>
        <a:lstStyle/>
        <a:p>
          <a:endParaRPr lang="en-US"/>
        </a:p>
      </dgm:t>
    </dgm:pt>
    <dgm:pt modelId="{545F9EAE-59E4-F841-9982-FCDC6552CEFF}" type="pres">
      <dgm:prSet presAssocID="{F132CD62-2C63-7C4A-A8C3-D2BEBD73261E}" presName="wedge2Tx" presStyleLbl="node1" presStyleIdx="1" presStyleCnt="3">
        <dgm:presLayoutVars>
          <dgm:chMax val="0"/>
          <dgm:chPref val="0"/>
          <dgm:bulletEnabled val="1"/>
        </dgm:presLayoutVars>
      </dgm:prSet>
      <dgm:spPr/>
      <dgm:t>
        <a:bodyPr/>
        <a:lstStyle/>
        <a:p>
          <a:endParaRPr lang="en-US"/>
        </a:p>
      </dgm:t>
    </dgm:pt>
    <dgm:pt modelId="{AF324E96-AEBA-4644-B068-FB52390E21C6}" type="pres">
      <dgm:prSet presAssocID="{F132CD62-2C63-7C4A-A8C3-D2BEBD73261E}" presName="wedge3" presStyleLbl="node1" presStyleIdx="2" presStyleCnt="3" custLinFactNeighborX="11464" custLinFactNeighborY="2687"/>
      <dgm:spPr/>
      <dgm:t>
        <a:bodyPr/>
        <a:lstStyle/>
        <a:p>
          <a:endParaRPr lang="en-US"/>
        </a:p>
      </dgm:t>
    </dgm:pt>
    <dgm:pt modelId="{D666ABD9-30BA-8F4B-892B-685B57810365}" type="pres">
      <dgm:prSet presAssocID="{F132CD62-2C63-7C4A-A8C3-D2BEBD73261E}" presName="dummy3a" presStyleCnt="0"/>
      <dgm:spPr/>
      <dgm:t>
        <a:bodyPr/>
        <a:lstStyle/>
        <a:p>
          <a:endParaRPr lang="en-US"/>
        </a:p>
      </dgm:t>
    </dgm:pt>
    <dgm:pt modelId="{AC72C588-E0EC-304E-B08E-55E3571D5297}" type="pres">
      <dgm:prSet presAssocID="{F132CD62-2C63-7C4A-A8C3-D2BEBD73261E}" presName="dummy3b" presStyleCnt="0"/>
      <dgm:spPr/>
      <dgm:t>
        <a:bodyPr/>
        <a:lstStyle/>
        <a:p>
          <a:endParaRPr lang="en-US"/>
        </a:p>
      </dgm:t>
    </dgm:pt>
    <dgm:pt modelId="{5D09C2C0-9E84-D746-A713-01F4D5E749BF}" type="pres">
      <dgm:prSet presAssocID="{F132CD62-2C63-7C4A-A8C3-D2BEBD73261E}" presName="wedge3Tx" presStyleLbl="node1" presStyleIdx="2" presStyleCnt="3">
        <dgm:presLayoutVars>
          <dgm:chMax val="0"/>
          <dgm:chPref val="0"/>
          <dgm:bulletEnabled val="1"/>
        </dgm:presLayoutVars>
      </dgm:prSet>
      <dgm:spPr/>
      <dgm:t>
        <a:bodyPr/>
        <a:lstStyle/>
        <a:p>
          <a:endParaRPr lang="en-US"/>
        </a:p>
      </dgm:t>
    </dgm:pt>
    <dgm:pt modelId="{516319E6-7C29-BD4B-ADD5-E5C79577190D}" type="pres">
      <dgm:prSet presAssocID="{39419572-5E04-894F-80DD-F5134DC8EE4A}" presName="arrowWedge1" presStyleLbl="fgSibTrans2D1" presStyleIdx="0" presStyleCnt="3"/>
      <dgm:spPr/>
      <dgm:t>
        <a:bodyPr/>
        <a:lstStyle/>
        <a:p>
          <a:endParaRPr lang="en-US"/>
        </a:p>
      </dgm:t>
    </dgm:pt>
    <dgm:pt modelId="{8EDE2566-905E-9547-8678-460C30487FC9}" type="pres">
      <dgm:prSet presAssocID="{C3C69901-F3AC-1143-BC4B-EB11ED914F5E}" presName="arrowWedge2" presStyleLbl="fgSibTrans2D1" presStyleIdx="1" presStyleCnt="3" custLinFactNeighborX="12" custLinFactNeighborY="644"/>
      <dgm:spPr/>
      <dgm:t>
        <a:bodyPr/>
        <a:lstStyle/>
        <a:p>
          <a:endParaRPr lang="en-US"/>
        </a:p>
      </dgm:t>
    </dgm:pt>
    <dgm:pt modelId="{9133DF19-36B1-4641-AB43-72B5A89F9A3B}" type="pres">
      <dgm:prSet presAssocID="{8463B0EB-11CE-744D-9464-5D4DC906A903}" presName="arrowWedge3" presStyleLbl="fgSibTrans2D1" presStyleIdx="2" presStyleCnt="3" custLinFactNeighborX="538" custLinFactNeighborY="121"/>
      <dgm:spPr/>
      <dgm:t>
        <a:bodyPr/>
        <a:lstStyle/>
        <a:p>
          <a:endParaRPr lang="en-US"/>
        </a:p>
      </dgm:t>
    </dgm:pt>
  </dgm:ptLst>
  <dgm:cxnLst>
    <dgm:cxn modelId="{BB1BBF03-7A39-BD4C-A1F5-34A3A91FBA65}" type="presOf" srcId="{5D07C094-DB1D-9F49-AAFE-864AC6B15F1B}" destId="{AF324E96-AEBA-4644-B068-FB52390E21C6}" srcOrd="0" destOrd="0" presId="urn:microsoft.com/office/officeart/2005/8/layout/cycle8"/>
    <dgm:cxn modelId="{8D55F3C8-A2EE-8941-8982-E8BBD37F5F47}" type="presOf" srcId="{E6E0F68C-CDF3-8D48-BDAD-52210F8FD6FD}" destId="{24049CEB-DB1C-FF41-AA54-B43F9EE025A9}" srcOrd="0" destOrd="0" presId="urn:microsoft.com/office/officeart/2005/8/layout/cycle8"/>
    <dgm:cxn modelId="{F594D868-A941-1F41-B673-5783BF63C638}" type="presOf" srcId="{5D07C094-DB1D-9F49-AAFE-864AC6B15F1B}" destId="{5D09C2C0-9E84-D746-A713-01F4D5E749BF}" srcOrd="1" destOrd="0" presId="urn:microsoft.com/office/officeart/2005/8/layout/cycle8"/>
    <dgm:cxn modelId="{14DD57FC-ED8C-7A45-B268-235E209A0435}" type="presOf" srcId="{E6E0F68C-CDF3-8D48-BDAD-52210F8FD6FD}" destId="{00B44FC2-AFA5-294C-B9CF-AB503FEF70C2}" srcOrd="1" destOrd="0" presId="urn:microsoft.com/office/officeart/2005/8/layout/cycle8"/>
    <dgm:cxn modelId="{8A9B24A2-42F2-1041-8723-EAECE29BFFF0}" srcId="{F132CD62-2C63-7C4A-A8C3-D2BEBD73261E}" destId="{E6E0F68C-CDF3-8D48-BDAD-52210F8FD6FD}" srcOrd="0" destOrd="0" parTransId="{93259CF6-DC3E-3048-A607-11A6008959A5}" sibTransId="{39419572-5E04-894F-80DD-F5134DC8EE4A}"/>
    <dgm:cxn modelId="{3E725025-14BB-0F4E-98CA-F62D41A7051B}" type="presOf" srcId="{583A85F8-315B-DE42-94C0-3583B01032BB}" destId="{42515469-87BD-9A47-B13A-28FBC8B6CF78}" srcOrd="0" destOrd="0" presId="urn:microsoft.com/office/officeart/2005/8/layout/cycle8"/>
    <dgm:cxn modelId="{A08DE6DB-04C4-9243-B148-28D9F1B34FF6}" type="presOf" srcId="{F132CD62-2C63-7C4A-A8C3-D2BEBD73261E}" destId="{7A71D7CC-43B7-F544-973D-7E9875AE3BC5}" srcOrd="0" destOrd="0" presId="urn:microsoft.com/office/officeart/2005/8/layout/cycle8"/>
    <dgm:cxn modelId="{829C9EDA-C6C3-5D43-9CDF-96ABBDB755B8}" srcId="{F132CD62-2C63-7C4A-A8C3-D2BEBD73261E}" destId="{5D07C094-DB1D-9F49-AAFE-864AC6B15F1B}" srcOrd="2" destOrd="0" parTransId="{664331FA-E64B-4B40-BBE1-A93258E6380A}" sibTransId="{8463B0EB-11CE-744D-9464-5D4DC906A903}"/>
    <dgm:cxn modelId="{D685B1EF-E8C2-6546-BD3B-253FF4DABB8D}" type="presOf" srcId="{583A85F8-315B-DE42-94C0-3583B01032BB}" destId="{545F9EAE-59E4-F841-9982-FCDC6552CEFF}" srcOrd="1" destOrd="0" presId="urn:microsoft.com/office/officeart/2005/8/layout/cycle8"/>
    <dgm:cxn modelId="{04DF3AD5-21C5-7946-A9EF-69DEFED8169B}" srcId="{F132CD62-2C63-7C4A-A8C3-D2BEBD73261E}" destId="{583A85F8-315B-DE42-94C0-3583B01032BB}" srcOrd="1" destOrd="0" parTransId="{845DC559-6B7F-C14A-BC24-DE3B9D321BAC}" sibTransId="{C3C69901-F3AC-1143-BC4B-EB11ED914F5E}"/>
    <dgm:cxn modelId="{3A13DB63-A1F2-E943-81EE-3D9359BD5A4B}" type="presParOf" srcId="{7A71D7CC-43B7-F544-973D-7E9875AE3BC5}" destId="{24049CEB-DB1C-FF41-AA54-B43F9EE025A9}" srcOrd="0" destOrd="0" presId="urn:microsoft.com/office/officeart/2005/8/layout/cycle8"/>
    <dgm:cxn modelId="{3D1685E5-AEFC-4941-AC47-41DF4E99D47E}" type="presParOf" srcId="{7A71D7CC-43B7-F544-973D-7E9875AE3BC5}" destId="{5A7871F4-B746-A24B-A493-D653B0E6A1E6}" srcOrd="1" destOrd="0" presId="urn:microsoft.com/office/officeart/2005/8/layout/cycle8"/>
    <dgm:cxn modelId="{8542C31B-1CFD-5D48-8F36-8BD159D0064D}" type="presParOf" srcId="{7A71D7CC-43B7-F544-973D-7E9875AE3BC5}" destId="{0C9A84C3-4AFF-1346-AC0A-1B3B0F6D336E}" srcOrd="2" destOrd="0" presId="urn:microsoft.com/office/officeart/2005/8/layout/cycle8"/>
    <dgm:cxn modelId="{7B01C343-BDEB-B647-ACCD-9392F04DF64F}" type="presParOf" srcId="{7A71D7CC-43B7-F544-973D-7E9875AE3BC5}" destId="{00B44FC2-AFA5-294C-B9CF-AB503FEF70C2}" srcOrd="3" destOrd="0" presId="urn:microsoft.com/office/officeart/2005/8/layout/cycle8"/>
    <dgm:cxn modelId="{230018FF-53E4-2F46-851D-EA4FF5ADBC72}" type="presParOf" srcId="{7A71D7CC-43B7-F544-973D-7E9875AE3BC5}" destId="{42515469-87BD-9A47-B13A-28FBC8B6CF78}" srcOrd="4" destOrd="0" presId="urn:microsoft.com/office/officeart/2005/8/layout/cycle8"/>
    <dgm:cxn modelId="{218AFD16-6CB9-8F41-860D-868B63BD5F53}" type="presParOf" srcId="{7A71D7CC-43B7-F544-973D-7E9875AE3BC5}" destId="{BBDD0001-5568-7046-97AF-AA16B3AC9907}" srcOrd="5" destOrd="0" presId="urn:microsoft.com/office/officeart/2005/8/layout/cycle8"/>
    <dgm:cxn modelId="{2AC0DCFB-3817-6D4C-AD22-F1A817371FE2}" type="presParOf" srcId="{7A71D7CC-43B7-F544-973D-7E9875AE3BC5}" destId="{85E3AC1D-EDF6-6E47-BF82-F84B0455A681}" srcOrd="6" destOrd="0" presId="urn:microsoft.com/office/officeart/2005/8/layout/cycle8"/>
    <dgm:cxn modelId="{B0AFFB1D-C2B2-BB44-B04B-49064C3DE07B}" type="presParOf" srcId="{7A71D7CC-43B7-F544-973D-7E9875AE3BC5}" destId="{545F9EAE-59E4-F841-9982-FCDC6552CEFF}" srcOrd="7" destOrd="0" presId="urn:microsoft.com/office/officeart/2005/8/layout/cycle8"/>
    <dgm:cxn modelId="{1293F73D-BFF9-5B4C-8C7D-CE2CC08DE815}" type="presParOf" srcId="{7A71D7CC-43B7-F544-973D-7E9875AE3BC5}" destId="{AF324E96-AEBA-4644-B068-FB52390E21C6}" srcOrd="8" destOrd="0" presId="urn:microsoft.com/office/officeart/2005/8/layout/cycle8"/>
    <dgm:cxn modelId="{F3619303-A69D-934F-8444-C1B706B75310}" type="presParOf" srcId="{7A71D7CC-43B7-F544-973D-7E9875AE3BC5}" destId="{D666ABD9-30BA-8F4B-892B-685B57810365}" srcOrd="9" destOrd="0" presId="urn:microsoft.com/office/officeart/2005/8/layout/cycle8"/>
    <dgm:cxn modelId="{B1B892A3-3854-B240-8BBC-B066DCCDC0C3}" type="presParOf" srcId="{7A71D7CC-43B7-F544-973D-7E9875AE3BC5}" destId="{AC72C588-E0EC-304E-B08E-55E3571D5297}" srcOrd="10" destOrd="0" presId="urn:microsoft.com/office/officeart/2005/8/layout/cycle8"/>
    <dgm:cxn modelId="{6CCC2CD3-71DE-8840-BF2C-EBDA0EB3413D}" type="presParOf" srcId="{7A71D7CC-43B7-F544-973D-7E9875AE3BC5}" destId="{5D09C2C0-9E84-D746-A713-01F4D5E749BF}" srcOrd="11" destOrd="0" presId="urn:microsoft.com/office/officeart/2005/8/layout/cycle8"/>
    <dgm:cxn modelId="{BAC0D2B0-468C-924A-A5DA-1AC68CD57200}" type="presParOf" srcId="{7A71D7CC-43B7-F544-973D-7E9875AE3BC5}" destId="{516319E6-7C29-BD4B-ADD5-E5C79577190D}" srcOrd="12" destOrd="0" presId="urn:microsoft.com/office/officeart/2005/8/layout/cycle8"/>
    <dgm:cxn modelId="{22D0542E-4F68-CE4B-8AE1-3D9E557ADEF1}" type="presParOf" srcId="{7A71D7CC-43B7-F544-973D-7E9875AE3BC5}" destId="{8EDE2566-905E-9547-8678-460C30487FC9}" srcOrd="13" destOrd="0" presId="urn:microsoft.com/office/officeart/2005/8/layout/cycle8"/>
    <dgm:cxn modelId="{D4F8A1ED-B016-D443-8E30-099E1B927F79}" type="presParOf" srcId="{7A71D7CC-43B7-F544-973D-7E9875AE3BC5}" destId="{9133DF19-36B1-4641-AB43-72B5A89F9A3B}" srcOrd="14" destOrd="0" presId="urn:microsoft.com/office/officeart/2005/8/layout/cycle8"/>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0CEDA909-6124-724B-A741-B2E345E36574}">
      <dsp:nvSpPr>
        <dsp:cNvPr id="0" name=""/>
        <dsp:cNvSpPr/>
      </dsp:nvSpPr>
      <dsp:spPr>
        <a:xfrm rot="5400000">
          <a:off x="4644580" y="-1443978"/>
          <a:ext cx="1903094" cy="526694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Char char="••"/>
          </a:pPr>
          <a:r>
            <a:rPr lang="en-US" sz="2300" kern="1200" dirty="0" smtClean="0"/>
            <a:t>Language, culture, and literature should be “taught as a continuous whole” in programs focused on developing students’ </a:t>
          </a:r>
          <a:r>
            <a:rPr lang="en-US" sz="2300" kern="1200" dirty="0" err="1" smtClean="0"/>
            <a:t>translingual</a:t>
          </a:r>
          <a:r>
            <a:rPr lang="en-US" sz="2300" kern="1200" dirty="0" smtClean="0"/>
            <a:t> and transcultural competence.</a:t>
          </a:r>
          <a:endParaRPr lang="en-US" sz="2300" kern="1200" dirty="0"/>
        </a:p>
      </dsp:txBody>
      <dsp:txXfrm rot="5400000">
        <a:off x="4644580" y="-1443978"/>
        <a:ext cx="1903094" cy="5266944"/>
      </dsp:txXfrm>
    </dsp:sp>
    <dsp:sp modelId="{B5E08938-1FEA-844A-95CD-BC747B6C1A85}">
      <dsp:nvSpPr>
        <dsp:cNvPr id="0" name=""/>
        <dsp:cNvSpPr/>
      </dsp:nvSpPr>
      <dsp:spPr>
        <a:xfrm>
          <a:off x="0" y="59"/>
          <a:ext cx="2962656" cy="2378868"/>
        </a:xfrm>
        <a:prstGeom prst="roundRect">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n-US" sz="3100" kern="1200" dirty="0" smtClean="0"/>
            <a:t>Curricular content</a:t>
          </a:r>
          <a:endParaRPr lang="en-US" sz="3100" kern="1200" dirty="0"/>
        </a:p>
      </dsp:txBody>
      <dsp:txXfrm>
        <a:off x="0" y="59"/>
        <a:ext cx="2962656" cy="2378868"/>
      </dsp:txXfrm>
    </dsp:sp>
    <dsp:sp modelId="{E87D222D-886A-DB43-B746-19192E7A680F}">
      <dsp:nvSpPr>
        <dsp:cNvPr id="0" name=""/>
        <dsp:cNvSpPr/>
      </dsp:nvSpPr>
      <dsp:spPr>
        <a:xfrm rot="5400000">
          <a:off x="4644580" y="1053834"/>
          <a:ext cx="1903094" cy="5266944"/>
        </a:xfrm>
        <a:prstGeom prst="round2Same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7630" tIns="43815" rIns="87630" bIns="43815" numCol="1" spcCol="1270" anchor="ctr" anchorCtr="0">
          <a:noAutofit/>
        </a:bodyPr>
        <a:lstStyle/>
        <a:p>
          <a:pPr marL="228600" lvl="1" indent="-228600" algn="l" defTabSz="1022350">
            <a:lnSpc>
              <a:spcPct val="90000"/>
            </a:lnSpc>
            <a:spcBef>
              <a:spcPct val="0"/>
            </a:spcBef>
            <a:spcAft>
              <a:spcPct val="15000"/>
            </a:spcAft>
            <a:buChar char="••"/>
          </a:pPr>
          <a:r>
            <a:rPr lang="en-US" sz="2300" kern="1200" dirty="0" smtClean="0"/>
            <a:t>Collegiate FL programs “must transform their programs and structure” through “sustained collaboration among all members of the teaching corps.”</a:t>
          </a:r>
          <a:endParaRPr lang="en-US" sz="2300" kern="1200" dirty="0"/>
        </a:p>
      </dsp:txBody>
      <dsp:txXfrm rot="5400000">
        <a:off x="4644580" y="1053834"/>
        <a:ext cx="1903094" cy="5266944"/>
      </dsp:txXfrm>
    </dsp:sp>
    <dsp:sp modelId="{B81329DA-AAD4-1D4B-9E2A-45DD2580AB5D}">
      <dsp:nvSpPr>
        <dsp:cNvPr id="0" name=""/>
        <dsp:cNvSpPr/>
      </dsp:nvSpPr>
      <dsp:spPr>
        <a:xfrm>
          <a:off x="0" y="2497871"/>
          <a:ext cx="2962656" cy="2378868"/>
        </a:xfrm>
        <a:prstGeom prst="roundRect">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18110" tIns="59055" rIns="118110" bIns="59055" numCol="1" spcCol="1270" anchor="ctr" anchorCtr="0">
          <a:noAutofit/>
        </a:bodyPr>
        <a:lstStyle/>
        <a:p>
          <a:pPr lvl="0" algn="ctr" defTabSz="1377950">
            <a:lnSpc>
              <a:spcPct val="90000"/>
            </a:lnSpc>
            <a:spcBef>
              <a:spcPct val="0"/>
            </a:spcBef>
            <a:spcAft>
              <a:spcPct val="35000"/>
            </a:spcAft>
          </a:pPr>
          <a:r>
            <a:rPr lang="en-US" sz="3100" kern="1200" dirty="0" smtClean="0"/>
            <a:t>Departmental governance</a:t>
          </a:r>
          <a:endParaRPr lang="en-US" sz="3100" kern="1200" dirty="0"/>
        </a:p>
      </dsp:txBody>
      <dsp:txXfrm>
        <a:off x="0" y="2497871"/>
        <a:ext cx="2962656" cy="237886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4049CEB-DB1C-FF41-AA54-B43F9EE025A9}">
      <dsp:nvSpPr>
        <dsp:cNvPr id="0" name=""/>
        <dsp:cNvSpPr/>
      </dsp:nvSpPr>
      <dsp:spPr>
        <a:xfrm>
          <a:off x="2695272" y="537477"/>
          <a:ext cx="4927781" cy="4927781"/>
        </a:xfrm>
        <a:prstGeom prst="pie">
          <a:avLst>
            <a:gd name="adj1" fmla="val 16200000"/>
            <a:gd name="adj2" fmla="val 180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Principles of Literacy</a:t>
          </a:r>
        </a:p>
        <a:p>
          <a:pPr lvl="0" algn="l" defTabSz="755650">
            <a:lnSpc>
              <a:spcPct val="90000"/>
            </a:lnSpc>
            <a:spcBef>
              <a:spcPct val="0"/>
            </a:spcBef>
            <a:spcAft>
              <a:spcPct val="35000"/>
            </a:spcAft>
          </a:pPr>
          <a:r>
            <a:rPr lang="en-US" sz="1700" kern="1200" dirty="0" smtClean="0"/>
            <a:t>= learning processes</a:t>
          </a:r>
        </a:p>
        <a:p>
          <a:pPr lvl="0" algn="l" defTabSz="755650">
            <a:lnSpc>
              <a:spcPct val="90000"/>
            </a:lnSpc>
            <a:spcBef>
              <a:spcPct val="0"/>
            </a:spcBef>
            <a:spcAft>
              <a:spcPct val="35000"/>
            </a:spcAft>
          </a:pPr>
          <a:r>
            <a:rPr lang="en-US" sz="1700" i="1" kern="1200" dirty="0" smtClean="0"/>
            <a:t>= how </a:t>
          </a:r>
          <a:r>
            <a:rPr lang="en-US" sz="1700" i="0" kern="1200" dirty="0" smtClean="0"/>
            <a:t>to teach</a:t>
          </a:r>
          <a:endParaRPr lang="en-US" sz="1700" i="1" kern="1200" dirty="0"/>
        </a:p>
      </dsp:txBody>
      <dsp:txXfrm>
        <a:off x="5292330" y="1581698"/>
        <a:ext cx="1759921" cy="1466601"/>
      </dsp:txXfrm>
    </dsp:sp>
    <dsp:sp modelId="{42515469-87BD-9A47-B13A-28FBC8B6CF78}">
      <dsp:nvSpPr>
        <dsp:cNvPr id="0" name=""/>
        <dsp:cNvSpPr/>
      </dsp:nvSpPr>
      <dsp:spPr>
        <a:xfrm>
          <a:off x="2342318" y="713469"/>
          <a:ext cx="5430710" cy="4927781"/>
        </a:xfrm>
        <a:prstGeom prst="pie">
          <a:avLst>
            <a:gd name="adj1" fmla="val 1800000"/>
            <a:gd name="adj2" fmla="val 900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Curricular Components</a:t>
          </a:r>
        </a:p>
        <a:p>
          <a:pPr lvl="0" algn="l" defTabSz="755650">
            <a:lnSpc>
              <a:spcPct val="90000"/>
            </a:lnSpc>
            <a:spcBef>
              <a:spcPct val="0"/>
            </a:spcBef>
            <a:spcAft>
              <a:spcPct val="35000"/>
            </a:spcAft>
          </a:pPr>
          <a:r>
            <a:rPr lang="en-US" sz="1700" kern="1200" dirty="0" smtClean="0"/>
            <a:t>= instructional activities</a:t>
          </a:r>
        </a:p>
        <a:p>
          <a:pPr lvl="0" algn="l" defTabSz="755650">
            <a:lnSpc>
              <a:spcPct val="90000"/>
            </a:lnSpc>
            <a:spcBef>
              <a:spcPct val="0"/>
            </a:spcBef>
            <a:spcAft>
              <a:spcPct val="35000"/>
            </a:spcAft>
          </a:pPr>
          <a:r>
            <a:rPr lang="en-US" sz="1700" kern="1200" dirty="0" smtClean="0"/>
            <a:t>= application of </a:t>
          </a:r>
          <a:r>
            <a:rPr lang="en-US" sz="1700" i="1" kern="1200" dirty="0" smtClean="0"/>
            <a:t>what </a:t>
          </a:r>
          <a:r>
            <a:rPr lang="en-US" sz="1700" i="0" kern="1200" dirty="0" smtClean="0"/>
            <a:t>and </a:t>
          </a:r>
          <a:r>
            <a:rPr lang="en-US" sz="1700" i="1" kern="1200" dirty="0" smtClean="0"/>
            <a:t>how</a:t>
          </a:r>
          <a:r>
            <a:rPr lang="en-US" sz="1700" kern="1200" dirty="0" smtClean="0"/>
            <a:t> </a:t>
          </a:r>
          <a:endParaRPr lang="en-US" sz="1700" kern="1200" dirty="0"/>
        </a:p>
      </dsp:txBody>
      <dsp:txXfrm>
        <a:off x="3635345" y="3910661"/>
        <a:ext cx="2909309" cy="1290609"/>
      </dsp:txXfrm>
    </dsp:sp>
    <dsp:sp modelId="{AF324E96-AEBA-4644-B068-FB52390E21C6}">
      <dsp:nvSpPr>
        <dsp:cNvPr id="0" name=""/>
        <dsp:cNvSpPr/>
      </dsp:nvSpPr>
      <dsp:spPr>
        <a:xfrm>
          <a:off x="2433210" y="513725"/>
          <a:ext cx="4927781" cy="4927781"/>
        </a:xfrm>
        <a:prstGeom prst="pie">
          <a:avLst>
            <a:gd name="adj1" fmla="val 9000000"/>
            <a:gd name="adj2" fmla="val 16200000"/>
          </a:avLst>
        </a:prstGeom>
        <a:gradFill rotWithShape="0">
          <a:gsLst>
            <a:gs pos="0">
              <a:schemeClr val="accent1">
                <a:hueOff val="0"/>
                <a:satOff val="0"/>
                <a:lumOff val="0"/>
                <a:alphaOff val="0"/>
                <a:shade val="70000"/>
                <a:satMod val="150000"/>
              </a:schemeClr>
            </a:gs>
            <a:gs pos="34000">
              <a:schemeClr val="accent1">
                <a:hueOff val="0"/>
                <a:satOff val="0"/>
                <a:lumOff val="0"/>
                <a:alphaOff val="0"/>
                <a:shade val="70000"/>
                <a:satMod val="140000"/>
              </a:schemeClr>
            </a:gs>
            <a:gs pos="70000">
              <a:schemeClr val="accent1">
                <a:hueOff val="0"/>
                <a:satOff val="0"/>
                <a:lumOff val="0"/>
                <a:alphaOff val="0"/>
                <a:tint val="100000"/>
                <a:shade val="90000"/>
                <a:satMod val="140000"/>
              </a:schemeClr>
            </a:gs>
            <a:gs pos="100000">
              <a:schemeClr val="accent1">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21590" tIns="21590" rIns="21590" bIns="21590" numCol="1" spcCol="1270" anchor="ctr" anchorCtr="0">
          <a:noAutofit/>
        </a:bodyPr>
        <a:lstStyle/>
        <a:p>
          <a:pPr lvl="0" algn="ctr" defTabSz="755650">
            <a:lnSpc>
              <a:spcPct val="90000"/>
            </a:lnSpc>
            <a:spcBef>
              <a:spcPct val="0"/>
            </a:spcBef>
            <a:spcAft>
              <a:spcPct val="35000"/>
            </a:spcAft>
          </a:pPr>
          <a:r>
            <a:rPr lang="en-US" sz="1700" kern="1200" dirty="0" smtClean="0"/>
            <a:t>Available </a:t>
          </a:r>
          <a:r>
            <a:rPr lang="en-US" sz="1700" kern="1200" dirty="0" smtClean="0"/>
            <a:t>Designs</a:t>
          </a:r>
        </a:p>
        <a:p>
          <a:pPr lvl="0" algn="l" defTabSz="755650">
            <a:lnSpc>
              <a:spcPct val="90000"/>
            </a:lnSpc>
            <a:spcBef>
              <a:spcPct val="0"/>
            </a:spcBef>
            <a:spcAft>
              <a:spcPct val="35000"/>
            </a:spcAft>
          </a:pPr>
          <a:r>
            <a:rPr lang="en-US" sz="1700" kern="1200" dirty="0" smtClean="0"/>
            <a:t>= content</a:t>
          </a:r>
        </a:p>
        <a:p>
          <a:pPr lvl="0" algn="l" defTabSz="755650">
            <a:lnSpc>
              <a:spcPct val="90000"/>
            </a:lnSpc>
            <a:spcBef>
              <a:spcPct val="0"/>
            </a:spcBef>
            <a:spcAft>
              <a:spcPct val="35000"/>
            </a:spcAft>
          </a:pPr>
          <a:r>
            <a:rPr lang="en-US" sz="1700" kern="1200" dirty="0" smtClean="0"/>
            <a:t>= </a:t>
          </a:r>
          <a:r>
            <a:rPr lang="en-US" sz="1700" i="1" kern="1200" dirty="0" smtClean="0"/>
            <a:t>what </a:t>
          </a:r>
          <a:r>
            <a:rPr lang="en-US" sz="1700" i="0" kern="1200" dirty="0" smtClean="0"/>
            <a:t> to teach</a:t>
          </a:r>
          <a:endParaRPr lang="en-US" sz="1700" kern="1200" dirty="0"/>
        </a:p>
      </dsp:txBody>
      <dsp:txXfrm>
        <a:off x="3004011" y="1557946"/>
        <a:ext cx="1759921" cy="1466601"/>
      </dsp:txXfrm>
    </dsp:sp>
    <dsp:sp modelId="{516319E6-7C29-BD4B-ADD5-E5C79577190D}">
      <dsp:nvSpPr>
        <dsp:cNvPr id="0" name=""/>
        <dsp:cNvSpPr/>
      </dsp:nvSpPr>
      <dsp:spPr>
        <a:xfrm>
          <a:off x="2390625" y="232424"/>
          <a:ext cx="5537887" cy="5537887"/>
        </a:xfrm>
        <a:prstGeom prst="circularArrow">
          <a:avLst>
            <a:gd name="adj1" fmla="val 5085"/>
            <a:gd name="adj2" fmla="val 327528"/>
            <a:gd name="adj3" fmla="val 1472472"/>
            <a:gd name="adj4" fmla="val 16199432"/>
            <a:gd name="adj5" fmla="val 5932"/>
          </a:avLst>
        </a:prstGeom>
        <a:gradFill rotWithShape="0">
          <a:gsLst>
            <a:gs pos="0">
              <a:schemeClr val="accent1">
                <a:tint val="60000"/>
                <a:hueOff val="0"/>
                <a:satOff val="0"/>
                <a:lumOff val="0"/>
                <a:alphaOff val="0"/>
                <a:shade val="70000"/>
                <a:satMod val="150000"/>
              </a:schemeClr>
            </a:gs>
            <a:gs pos="34000">
              <a:schemeClr val="accent1">
                <a:tint val="60000"/>
                <a:hueOff val="0"/>
                <a:satOff val="0"/>
                <a:lumOff val="0"/>
                <a:alphaOff val="0"/>
                <a:shade val="70000"/>
                <a:satMod val="140000"/>
              </a:schemeClr>
            </a:gs>
            <a:gs pos="70000">
              <a:schemeClr val="accent1">
                <a:tint val="60000"/>
                <a:hueOff val="0"/>
                <a:satOff val="0"/>
                <a:lumOff val="0"/>
                <a:alphaOff val="0"/>
                <a:tint val="100000"/>
                <a:shade val="90000"/>
                <a:satMod val="140000"/>
              </a:schemeClr>
            </a:gs>
            <a:gs pos="100000">
              <a:schemeClr val="accent1">
                <a:tint val="6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8EDE2566-905E-9547-8678-460C30487FC9}">
      <dsp:nvSpPr>
        <dsp:cNvPr id="0" name=""/>
        <dsp:cNvSpPr/>
      </dsp:nvSpPr>
      <dsp:spPr>
        <a:xfrm>
          <a:off x="2287557" y="443769"/>
          <a:ext cx="5537887" cy="5537887"/>
        </a:xfrm>
        <a:prstGeom prst="circularArrow">
          <a:avLst>
            <a:gd name="adj1" fmla="val 5085"/>
            <a:gd name="adj2" fmla="val 327528"/>
            <a:gd name="adj3" fmla="val 8671970"/>
            <a:gd name="adj4" fmla="val 1800502"/>
            <a:gd name="adj5" fmla="val 5932"/>
          </a:avLst>
        </a:prstGeom>
        <a:gradFill rotWithShape="0">
          <a:gsLst>
            <a:gs pos="0">
              <a:schemeClr val="accent1">
                <a:tint val="60000"/>
                <a:hueOff val="0"/>
                <a:satOff val="0"/>
                <a:lumOff val="0"/>
                <a:alphaOff val="0"/>
                <a:shade val="70000"/>
                <a:satMod val="150000"/>
              </a:schemeClr>
            </a:gs>
            <a:gs pos="34000">
              <a:schemeClr val="accent1">
                <a:tint val="60000"/>
                <a:hueOff val="0"/>
                <a:satOff val="0"/>
                <a:lumOff val="0"/>
                <a:alphaOff val="0"/>
                <a:shade val="70000"/>
                <a:satMod val="140000"/>
              </a:schemeClr>
            </a:gs>
            <a:gs pos="70000">
              <a:schemeClr val="accent1">
                <a:tint val="60000"/>
                <a:hueOff val="0"/>
                <a:satOff val="0"/>
                <a:lumOff val="0"/>
                <a:alphaOff val="0"/>
                <a:tint val="100000"/>
                <a:shade val="90000"/>
                <a:satMod val="140000"/>
              </a:schemeClr>
            </a:gs>
            <a:gs pos="100000">
              <a:schemeClr val="accent1">
                <a:tint val="6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 modelId="{9133DF19-36B1-4641-AB43-72B5A89F9A3B}">
      <dsp:nvSpPr>
        <dsp:cNvPr id="0" name=""/>
        <dsp:cNvSpPr/>
      </dsp:nvSpPr>
      <dsp:spPr>
        <a:xfrm>
          <a:off x="2157544" y="215373"/>
          <a:ext cx="5537887" cy="5537887"/>
        </a:xfrm>
        <a:prstGeom prst="circularArrow">
          <a:avLst>
            <a:gd name="adj1" fmla="val 5085"/>
            <a:gd name="adj2" fmla="val 327528"/>
            <a:gd name="adj3" fmla="val 15873039"/>
            <a:gd name="adj4" fmla="val 9000000"/>
            <a:gd name="adj5" fmla="val 5932"/>
          </a:avLst>
        </a:prstGeom>
        <a:gradFill rotWithShape="0">
          <a:gsLst>
            <a:gs pos="0">
              <a:schemeClr val="accent1">
                <a:tint val="60000"/>
                <a:hueOff val="0"/>
                <a:satOff val="0"/>
                <a:lumOff val="0"/>
                <a:alphaOff val="0"/>
                <a:shade val="70000"/>
                <a:satMod val="150000"/>
              </a:schemeClr>
            </a:gs>
            <a:gs pos="34000">
              <a:schemeClr val="accent1">
                <a:tint val="60000"/>
                <a:hueOff val="0"/>
                <a:satOff val="0"/>
                <a:lumOff val="0"/>
                <a:alphaOff val="0"/>
                <a:shade val="70000"/>
                <a:satMod val="140000"/>
              </a:schemeClr>
            </a:gs>
            <a:gs pos="70000">
              <a:schemeClr val="accent1">
                <a:tint val="60000"/>
                <a:hueOff val="0"/>
                <a:satOff val="0"/>
                <a:lumOff val="0"/>
                <a:alphaOff val="0"/>
                <a:tint val="100000"/>
                <a:shade val="90000"/>
                <a:satMod val="140000"/>
              </a:schemeClr>
            </a:gs>
            <a:gs pos="100000">
              <a:schemeClr val="accent1">
                <a:tint val="60000"/>
                <a:hueOff val="0"/>
                <a:satOff val="0"/>
                <a:lumOff val="0"/>
                <a:alphaOff val="0"/>
                <a:tint val="100000"/>
                <a:shade val="100000"/>
                <a:satMod val="100000"/>
              </a:schemeClr>
            </a:gs>
          </a:gsLst>
          <a:path path="circle">
            <a:fillToRect l="100000" t="100000" r="100000" b="100000"/>
          </a:path>
        </a:gradFill>
        <a:ln>
          <a:noFill/>
        </a:ln>
        <a:effectLst>
          <a:outerShdw blurRad="38100" dist="25400" dir="2700000" algn="br" rotWithShape="0">
            <a:srgbClr val="000000">
              <a:alpha val="60000"/>
            </a:srgbClr>
          </a:outerShdw>
        </a:effectLst>
      </dsp:spPr>
      <dsp:style>
        <a:lnRef idx="0">
          <a:scrgbClr r="0" g="0" b="0"/>
        </a:lnRef>
        <a:fillRef idx="3">
          <a:scrgbClr r="0" g="0" b="0"/>
        </a:fillRef>
        <a:effectRef idx="2">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AEA0963-2C37-A34F-B5D4-4D335A1FE66A}" type="datetimeFigureOut">
              <a:rPr lang="en-US" smtClean="0"/>
              <a:pPr/>
              <a:t>11/17/12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FC83AD8-EACE-3B4C-96B0-CD87D8B069E0}"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69965333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6E73804-1BA7-EC48-80BB-8026C73100C8}" type="datetimeFigureOut">
              <a:rPr lang="en-US" smtClean="0"/>
              <a:pPr/>
              <a:t>11/17/12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607DBF-83A8-6440-B435-3D40D57DDE9F}" type="slidenum">
              <a:rPr lang="en-US" smtClean="0"/>
              <a:pPr/>
              <a:t>‹#›</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72135070"/>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this presentation,</a:t>
            </a:r>
            <a:r>
              <a:rPr lang="en-US" baseline="0" dirty="0" smtClean="0"/>
              <a:t> we will start off with a recap on the recommendations made by the MLA report, which gave the impetus for this project. Next, we will engage you in a brainstorming activity about graduate students’ development as teachers and reflect on the long standing collegiate FL TA paradigm, examining where it makes the mark and fall short. We will consider what new forms FL TA development in order to meet the MLA Report call for change and introduce project </a:t>
            </a:r>
            <a:r>
              <a:rPr lang="en-US" baseline="0" dirty="0" err="1" smtClean="0"/>
              <a:t>PErCOLATE</a:t>
            </a:r>
            <a:r>
              <a:rPr lang="en-US" baseline="0" dirty="0" smtClean="0"/>
              <a:t>. We will leave some time for questions at the end.</a:t>
            </a:r>
            <a:endParaRPr lang="en-US"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27722288"/>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Now let’s look for a moment at 3 challenging aspects of FL graduate students’ preparation as teachers-</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HOW we try to accomplish it</a:t>
            </a: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WHAT it consists of, and</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WHEN in happens,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12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535939268"/>
      </p:ext>
    </p:extLst>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In the transmission model,</a:t>
            </a:r>
            <a:r>
              <a:rPr lang="en-US" sz="1200" baseline="0" dirty="0" smtClean="0"/>
              <a:t> it is assumed that </a:t>
            </a:r>
            <a:r>
              <a:rPr lang="en-US" sz="1200" dirty="0" smtClean="0"/>
              <a:t>Novice TAs can apply theoretical ideas related to FL teaching and learning introduced in the methods course and training workshops to their classroom teaching practice.</a:t>
            </a:r>
            <a:r>
              <a:rPr lang="en-US" sz="1200" baseline="0" dirty="0" smtClean="0"/>
              <a:t> </a:t>
            </a:r>
            <a:r>
              <a:rPr lang="en-US" sz="1200" dirty="0" smtClean="0"/>
              <a:t>Several studies question whether novice TAs are able or willing translate theory to practice during early in-service methods courses.</a:t>
            </a:r>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The </a:t>
            </a:r>
            <a:r>
              <a:rPr lang="en-US" sz="1200" dirty="0" smtClean="0"/>
              <a:t>strategies and techniques for teaching lower-level FL courses traditionally introduced in the</a:t>
            </a:r>
            <a:r>
              <a:rPr lang="en-US" sz="1200" baseline="0" dirty="0" smtClean="0"/>
              <a:t> first year of professional development </a:t>
            </a:r>
            <a:r>
              <a:rPr lang="en-US" sz="1200" dirty="0" smtClean="0"/>
              <a:t>are not useful for later literary-cultural teaching assignments.</a:t>
            </a:r>
            <a:r>
              <a:rPr lang="en-US" sz="1200" baseline="0" dirty="0" smtClean="0"/>
              <a:t> </a:t>
            </a:r>
            <a:r>
              <a:rPr lang="en-US" sz="1200" dirty="0" smtClean="0"/>
              <a:t>The “post method condition” (</a:t>
            </a:r>
            <a:r>
              <a:rPr lang="en-US" sz="1200" dirty="0" err="1" smtClean="0"/>
              <a:t>Kumaravadivelu</a:t>
            </a:r>
            <a:r>
              <a:rPr lang="en-US" sz="1200" dirty="0" smtClean="0"/>
              <a:t>, 2001) often results in </a:t>
            </a:r>
            <a:r>
              <a:rPr lang="en-US" sz="1200" b="1" dirty="0" smtClean="0"/>
              <a:t>eclecticism</a:t>
            </a:r>
            <a:r>
              <a:rPr lang="en-US" sz="1200" dirty="0" smtClean="0"/>
              <a:t> as instructors grapple with “the plethora of methodologies that have been devised and promoted as responses to the profession’s quest to identify effective instructional practices as determined by SLA research” (Wilbur, 2007, p. 87). There is also a </a:t>
            </a:r>
            <a:r>
              <a:rPr lang="en-US" sz="1200" b="1" dirty="0" smtClean="0"/>
              <a:t>lack of focus on strategies for teaching literary-cultural content / texts </a:t>
            </a:r>
            <a:r>
              <a:rPr lang="en-US" sz="1200" dirty="0" smtClean="0"/>
              <a:t>in the methods course may not adequately prepare TAs for their long-term teaching responsibilities (Mills, 2011; Mills &amp; Allen, 2007)</a:t>
            </a:r>
            <a:r>
              <a:rPr lang="en-US" sz="1200" baseline="0" dirty="0" smtClean="0"/>
              <a:t>.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baseline="0" dirty="0" smtClean="0"/>
              <a:t>The notion that teachers can be equipped from the outset with everything they need to know for the rest of their career is also highly problematic.</a:t>
            </a:r>
            <a:endParaRPr lang="en-US" sz="1200" dirty="0" smtClean="0"/>
          </a:p>
          <a:p>
            <a:pPr marL="0" marR="0" indent="0" algn="l" defTabSz="4572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 </a:t>
            </a:r>
          </a:p>
          <a:p>
            <a:endParaRPr lang="en-US"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13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69025649"/>
      </p:ext>
    </p:extLst>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 our research</a:t>
            </a:r>
            <a:r>
              <a:rPr lang="en-US" sz="1200" kern="1200" baseline="0" dirty="0" smtClean="0">
                <a:solidFill>
                  <a:schemeClr val="tx1"/>
                </a:solidFill>
                <a:latin typeface="+mn-lt"/>
                <a:ea typeface="+mn-ea"/>
                <a:cs typeface="+mn-cs"/>
              </a:rPr>
              <a:t> we have found that novice teachers struggle to appropriate concepts and lack agency when dealing with the constraints they experience.</a:t>
            </a:r>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Mill's (2011) study of ten doctoral students of French, found that the participants had extensive vicarious experience observing literature professors but little to no mastery experience teaching literature themselves. Moreover, they felt uncertain about their ability to translate techniques for teaching language into teaching literature. Thus, Mills concluded that "although the TAs may possess valuable pedagogical knowledge and content knowledge, they typically do not possess the tools to independently intersect their content knowledge of literature with their knowledge and practice of second language acquisition." </a:t>
            </a:r>
          </a:p>
          <a:p>
            <a:endParaRPr lang="en-US"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err="1" smtClean="0">
                <a:solidFill>
                  <a:schemeClr val="tx1"/>
                </a:solidFill>
                <a:latin typeface="+mn-lt"/>
                <a:ea typeface="+mn-ea"/>
                <a:cs typeface="+mn-cs"/>
              </a:rPr>
              <a:t>Brandl's</a:t>
            </a:r>
            <a:r>
              <a:rPr lang="en-US" sz="1200" kern="1200" dirty="0" smtClean="0">
                <a:solidFill>
                  <a:schemeClr val="tx1"/>
                </a:solidFill>
                <a:latin typeface="+mn-lt"/>
                <a:ea typeface="+mn-ea"/>
                <a:cs typeface="+mn-cs"/>
              </a:rPr>
              <a:t> (2000) study of graduate students in five different languages, he found that they rated informal discussions about teaching with peers or their supervisor as more influential than orientation activities, the methods course, and teaching workshops. The author concluded that this was due to two factors: First, the amount of information introduced in initial pedagogy courses makes it difficult to process, apply and synthesize; and second, the relation of theory to classroom teaching is a struggle for new teachers.</a:t>
            </a:r>
            <a:r>
              <a:rPr lang="en-US" dirty="0" smtClean="0"/>
              <a:t> </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14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48362179"/>
      </p:ext>
    </p:extLst>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For the challenge of the transmission model - there have been limited but varying recommendations.</a:t>
            </a:r>
          </a:p>
          <a:p>
            <a:r>
              <a:rPr lang="en-US" dirty="0" smtClean="0"/>
              <a:t>One question</a:t>
            </a:r>
            <a:r>
              <a:rPr lang="en-US" baseline="0" dirty="0" smtClean="0"/>
              <a:t> immediately comes to mind:</a:t>
            </a:r>
            <a:endParaRPr lang="en-US" dirty="0" smtClean="0"/>
          </a:p>
          <a:p>
            <a:r>
              <a:rPr lang="en-US" dirty="0" smtClean="0"/>
              <a:t>Are we not trying to do what has been done in the undergraduate curriculum here? Parallel</a:t>
            </a:r>
            <a:r>
              <a:rPr lang="en-US" baseline="0" dirty="0" smtClean="0"/>
              <a:t> with the “bridge course as solution for everything” – if you just add this ONE magic element, everything else will fix itself. </a:t>
            </a:r>
          </a:p>
          <a:p>
            <a:endParaRPr lang="en-US" baseline="0" dirty="0" smtClean="0"/>
          </a:p>
          <a:p>
            <a:r>
              <a:rPr lang="en-US" baseline="0" dirty="0" smtClean="0"/>
              <a:t>TRANSITION – HAVE THESE PROPOSALS BECOME REALITY?</a:t>
            </a:r>
            <a:endParaRPr lang="en-US" dirty="0" smtClean="0"/>
          </a:p>
          <a:p>
            <a:endParaRPr lang="en-US"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15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1822081"/>
      </p:ext>
    </p:extLst>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Allen &amp; </a:t>
            </a:r>
            <a:r>
              <a:rPr lang="fr-FR" dirty="0" err="1" smtClean="0"/>
              <a:t>Negueruela</a:t>
            </a:r>
            <a:r>
              <a:rPr lang="fr-FR" dirty="0" smtClean="0"/>
              <a:t> </a:t>
            </a:r>
            <a:r>
              <a:rPr lang="fr-FR" dirty="0" err="1" smtClean="0"/>
              <a:t>survey</a:t>
            </a:r>
            <a:r>
              <a:rPr lang="fr-FR" dirty="0" smtClean="0"/>
              <a:t> of </a:t>
            </a:r>
            <a:r>
              <a:rPr lang="fr-FR" dirty="0" err="1" smtClean="0"/>
              <a:t>LPDs</a:t>
            </a:r>
            <a:r>
              <a:rPr lang="fr-FR" dirty="0" smtClean="0"/>
              <a:t> – 24 </a:t>
            </a:r>
            <a:r>
              <a:rPr lang="fr-FR" dirty="0" err="1" smtClean="0"/>
              <a:t>respondants</a:t>
            </a:r>
            <a:r>
              <a:rPr lang="fr-FR" dirty="0" smtClean="0"/>
              <a:t>,</a:t>
            </a:r>
            <a:r>
              <a:rPr lang="fr-FR" baseline="0" dirty="0" smtClean="0"/>
              <a:t> 21 </a:t>
            </a:r>
            <a:r>
              <a:rPr lang="fr-FR" baseline="0" dirty="0" err="1" smtClean="0"/>
              <a:t>worked</a:t>
            </a:r>
            <a:r>
              <a:rPr lang="fr-FR" baseline="0" dirty="0" smtClean="0"/>
              <a:t> in programs </a:t>
            </a:r>
            <a:r>
              <a:rPr lang="fr-FR" baseline="0" dirty="0" err="1" smtClean="0"/>
              <a:t>with</a:t>
            </a:r>
            <a:r>
              <a:rPr lang="fr-FR" baseline="0" dirty="0" smtClean="0"/>
              <a:t> one </a:t>
            </a:r>
            <a:r>
              <a:rPr lang="fr-FR" baseline="0" dirty="0" err="1" smtClean="0"/>
              <a:t>required</a:t>
            </a:r>
            <a:r>
              <a:rPr lang="fr-FR" baseline="0" dirty="0" smtClean="0"/>
              <a:t> 3 </a:t>
            </a:r>
            <a:r>
              <a:rPr lang="fr-FR" baseline="0" dirty="0" err="1" smtClean="0"/>
              <a:t>credit</a:t>
            </a:r>
            <a:r>
              <a:rPr lang="fr-FR" baseline="0" dirty="0" smtClean="0"/>
              <a:t> </a:t>
            </a:r>
            <a:r>
              <a:rPr lang="fr-FR" baseline="0" dirty="0" err="1" smtClean="0"/>
              <a:t>methods</a:t>
            </a:r>
            <a:r>
              <a:rPr lang="fr-FR" baseline="0" dirty="0" smtClean="0"/>
              <a:t> course (1 no </a:t>
            </a:r>
            <a:r>
              <a:rPr lang="fr-FR" baseline="0" dirty="0" err="1" smtClean="0"/>
              <a:t>credit</a:t>
            </a:r>
            <a:r>
              <a:rPr lang="fr-FR" baseline="0" dirty="0" smtClean="0"/>
              <a:t> </a:t>
            </a:r>
            <a:r>
              <a:rPr lang="fr-FR" baseline="0" dirty="0" err="1" smtClean="0"/>
              <a:t>methods</a:t>
            </a:r>
            <a:r>
              <a:rPr lang="fr-FR" baseline="0" dirty="0" smtClean="0"/>
              <a:t> course, </a:t>
            </a:r>
            <a:r>
              <a:rPr lang="fr-FR" baseline="0" dirty="0" err="1" smtClean="0"/>
              <a:t>two</a:t>
            </a:r>
            <a:r>
              <a:rPr lang="fr-FR" baseline="0" dirty="0" smtClean="0"/>
              <a:t> </a:t>
            </a:r>
            <a:r>
              <a:rPr lang="fr-FR" baseline="0" dirty="0" err="1" smtClean="0"/>
              <a:t>required</a:t>
            </a:r>
            <a:r>
              <a:rPr lang="fr-FR" baseline="0" dirty="0" smtClean="0"/>
              <a:t> </a:t>
            </a:r>
            <a:r>
              <a:rPr lang="fr-FR" baseline="0" dirty="0" err="1" smtClean="0"/>
              <a:t>methods</a:t>
            </a:r>
            <a:r>
              <a:rPr lang="fr-FR" baseline="0" dirty="0" smtClean="0"/>
              <a:t> + 1 </a:t>
            </a:r>
            <a:r>
              <a:rPr lang="fr-FR" baseline="0" dirty="0" err="1" smtClean="0"/>
              <a:t>other</a:t>
            </a:r>
            <a:r>
              <a:rPr lang="fr-FR" baseline="0" dirty="0" smtClean="0"/>
              <a:t> </a:t>
            </a:r>
            <a:r>
              <a:rPr lang="fr-FR" baseline="0" dirty="0" err="1" smtClean="0"/>
              <a:t>pedagogy</a:t>
            </a:r>
            <a:r>
              <a:rPr lang="fr-FR" baseline="0" dirty="0" smtClean="0"/>
              <a:t> course).</a:t>
            </a:r>
          </a:p>
          <a:p>
            <a:endParaRPr lang="fr-FR"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To summarize, in light of renewed calls for change in undergraduate foreign language instruction such as the 2007 MLA Report, a need exists to reconsider several limitations of the traditional FL TA training paradigm: conceptual</a:t>
            </a:r>
            <a:r>
              <a:rPr lang="en-US" sz="1200" kern="1200" baseline="0" dirty="0" smtClean="0">
                <a:solidFill>
                  <a:schemeClr val="tx1"/>
                </a:solidFill>
                <a:latin typeface="+mn-lt"/>
                <a:ea typeface="+mn-ea"/>
                <a:cs typeface="+mn-cs"/>
              </a:rPr>
              <a:t> eclecticism in content, lack of theory-practice connections, and little emphasis on strategies for teaching literary-cultural content. </a:t>
            </a:r>
            <a:r>
              <a:rPr lang="en-US" sz="1200" kern="1200" dirty="0" smtClean="0">
                <a:solidFill>
                  <a:schemeClr val="tx1"/>
                </a:solidFill>
                <a:latin typeface="+mn-lt"/>
                <a:ea typeface="+mn-ea"/>
                <a:cs typeface="+mn-cs"/>
              </a:rPr>
              <a:t>As </a:t>
            </a:r>
            <a:r>
              <a:rPr lang="en-US" sz="1200" kern="1200" dirty="0" err="1" smtClean="0">
                <a:solidFill>
                  <a:schemeClr val="tx1"/>
                </a:solidFill>
                <a:latin typeface="+mn-lt"/>
                <a:ea typeface="+mn-ea"/>
                <a:cs typeface="+mn-cs"/>
              </a:rPr>
              <a:t>Wurst</a:t>
            </a:r>
            <a:r>
              <a:rPr lang="en-US" sz="1200" kern="1200" dirty="0" smtClean="0">
                <a:solidFill>
                  <a:schemeClr val="tx1"/>
                </a:solidFill>
                <a:latin typeface="+mn-lt"/>
                <a:ea typeface="+mn-ea"/>
                <a:cs typeface="+mn-cs"/>
              </a:rPr>
              <a:t> (2008) advocated, we need to “re-examine best practices in training our graduate students so that they will be able to, for example, negotiate the literature/language split” and move beyond the “lecture-discussion model of their professors” (pp. 58-59).</a:t>
            </a:r>
          </a:p>
          <a:p>
            <a:endParaRPr lang="fr-FR"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16</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are going to need</a:t>
            </a:r>
            <a:r>
              <a:rPr lang="en-US" baseline="0" dirty="0" smtClean="0"/>
              <a:t> to think differently, radically differently. Tweaks to the how, what, when is not enough.</a:t>
            </a:r>
          </a:p>
          <a:p>
            <a:endParaRPr lang="en-US" dirty="0" smtClean="0"/>
          </a:p>
          <a:p>
            <a:r>
              <a:rPr lang="en-US" dirty="0" smtClean="0"/>
              <a:t>Some proposals – caveat: although</a:t>
            </a:r>
            <a:r>
              <a:rPr lang="en-US" baseline="0" dirty="0" smtClean="0"/>
              <a:t> we are arguing for a particular theoretical framework (SCT) and overarching concept (literacy), we think the more important issue here is to identify the most appropriate theoretical framework and overarching concept/s based on the LOCAL CONTEXT – not a “one size fits all” situation</a:t>
            </a:r>
            <a:endParaRPr lang="en-US" dirty="0" smtClean="0"/>
          </a:p>
          <a:p>
            <a:endParaRPr lang="en-US"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17</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007979482"/>
      </p:ext>
    </p:extLst>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fr-FR" dirty="0" err="1" smtClean="0"/>
              <a:t>Teachers</a:t>
            </a:r>
            <a:r>
              <a:rPr lang="fr-FR" dirty="0" smtClean="0"/>
              <a:t> are </a:t>
            </a:r>
            <a:r>
              <a:rPr lang="fr-FR" dirty="0" err="1" smtClean="0"/>
              <a:t>learners</a:t>
            </a:r>
            <a:r>
              <a:rPr lang="fr-FR" dirty="0" smtClean="0"/>
              <a:t> of </a:t>
            </a:r>
            <a:r>
              <a:rPr lang="fr-FR" dirty="0" err="1" smtClean="0"/>
              <a:t>teaching</a:t>
            </a:r>
            <a:r>
              <a:rPr lang="fr-FR" dirty="0" smtClean="0"/>
              <a:t> NOT performers, </a:t>
            </a:r>
            <a:r>
              <a:rPr lang="fr-FR" dirty="0" err="1" smtClean="0"/>
              <a:t>thus</a:t>
            </a:r>
            <a:r>
              <a:rPr lang="fr-FR" dirty="0" smtClean="0"/>
              <a:t> </a:t>
            </a:r>
            <a:r>
              <a:rPr lang="fr-FR" dirty="0" err="1" smtClean="0"/>
              <a:t>professional</a:t>
            </a:r>
            <a:r>
              <a:rPr lang="fr-FR" dirty="0" smtClean="0"/>
              <a:t> </a:t>
            </a:r>
            <a:r>
              <a:rPr lang="fr-FR" dirty="0" err="1" smtClean="0"/>
              <a:t>development</a:t>
            </a:r>
            <a:r>
              <a:rPr lang="fr-FR" dirty="0" smtClean="0"/>
              <a:t> practices </a:t>
            </a:r>
            <a:r>
              <a:rPr lang="fr-FR" dirty="0" err="1" smtClean="0"/>
              <a:t>need</a:t>
            </a:r>
            <a:r>
              <a:rPr lang="fr-FR" dirty="0" smtClean="0"/>
              <a:t> to </a:t>
            </a:r>
            <a:r>
              <a:rPr lang="fr-FR" dirty="0" err="1" smtClean="0"/>
              <a:t>align</a:t>
            </a:r>
            <a:r>
              <a:rPr lang="fr-FR" dirty="0" smtClean="0"/>
              <a:t> </a:t>
            </a:r>
            <a:r>
              <a:rPr lang="fr-FR" dirty="0" err="1" smtClean="0"/>
              <a:t>with</a:t>
            </a:r>
            <a:r>
              <a:rPr lang="fr-FR" dirty="0" smtClean="0"/>
              <a:t> </a:t>
            </a:r>
            <a:r>
              <a:rPr lang="fr-FR" dirty="0" err="1" smtClean="0"/>
              <a:t>this</a:t>
            </a:r>
            <a:r>
              <a:rPr lang="fr-FR" dirty="0" smtClean="0"/>
              <a:t> notion</a:t>
            </a:r>
          </a:p>
          <a:p>
            <a:pPr marL="228600" indent="-228600">
              <a:buAutoNum type="arabicPeriod"/>
            </a:pPr>
            <a:r>
              <a:rPr lang="fr-FR" dirty="0" smtClean="0"/>
              <a:t>Learning to </a:t>
            </a:r>
            <a:r>
              <a:rPr lang="fr-FR" dirty="0" err="1" smtClean="0"/>
              <a:t>teach</a:t>
            </a:r>
            <a:r>
              <a:rPr lang="fr-FR" dirty="0" smtClean="0"/>
              <a:t> </a:t>
            </a:r>
            <a:r>
              <a:rPr lang="fr-FR" dirty="0" err="1" smtClean="0"/>
              <a:t>is</a:t>
            </a:r>
            <a:r>
              <a:rPr lang="fr-FR" dirty="0" smtClean="0"/>
              <a:t> a </a:t>
            </a:r>
            <a:r>
              <a:rPr lang="fr-FR" dirty="0" err="1" smtClean="0"/>
              <a:t>dynamic</a:t>
            </a:r>
            <a:r>
              <a:rPr lang="fr-FR" dirty="0" smtClean="0"/>
              <a:t> </a:t>
            </a:r>
            <a:r>
              <a:rPr lang="fr-FR" dirty="0" err="1" smtClean="0"/>
              <a:t>process</a:t>
            </a:r>
            <a:r>
              <a:rPr lang="fr-FR" dirty="0" smtClean="0"/>
              <a:t> of social</a:t>
            </a:r>
            <a:r>
              <a:rPr lang="fr-FR" baseline="0" dirty="0" smtClean="0"/>
              <a:t> interaction: dialogue </a:t>
            </a:r>
            <a:r>
              <a:rPr lang="fr-FR" baseline="0" dirty="0" err="1" smtClean="0"/>
              <a:t>is</a:t>
            </a:r>
            <a:r>
              <a:rPr lang="fr-FR" baseline="0" dirty="0" smtClean="0"/>
              <a:t> the site of </a:t>
            </a:r>
            <a:r>
              <a:rPr lang="fr-FR" baseline="0" dirty="0" err="1" smtClean="0"/>
              <a:t>learning</a:t>
            </a:r>
            <a:r>
              <a:rPr lang="fr-FR" baseline="0" dirty="0" smtClean="0"/>
              <a:t>, not </a:t>
            </a:r>
            <a:r>
              <a:rPr lang="fr-FR" baseline="0" dirty="0" err="1" smtClean="0"/>
              <a:t>simply</a:t>
            </a:r>
            <a:r>
              <a:rPr lang="fr-FR" baseline="0" dirty="0" smtClean="0"/>
              <a:t> </a:t>
            </a:r>
            <a:r>
              <a:rPr lang="fr-FR" baseline="0" dirty="0" err="1" smtClean="0"/>
              <a:t>memorization</a:t>
            </a:r>
            <a:r>
              <a:rPr lang="fr-FR" baseline="0" dirty="0" smtClean="0"/>
              <a:t> and reproduction of techniques and </a:t>
            </a:r>
            <a:r>
              <a:rPr lang="fr-FR" baseline="0" dirty="0" err="1" smtClean="0"/>
              <a:t>behaviors</a:t>
            </a:r>
            <a:endParaRPr lang="fr-FR" baseline="0" dirty="0" smtClean="0"/>
          </a:p>
          <a:p>
            <a:pPr marL="228600" indent="-228600">
              <a:buAutoNum type="arabicPeriod"/>
            </a:pPr>
            <a:r>
              <a:rPr lang="fr-FR" baseline="0" dirty="0" err="1" smtClean="0"/>
              <a:t>Teacher</a:t>
            </a:r>
            <a:r>
              <a:rPr lang="fr-FR" baseline="0" dirty="0" smtClean="0"/>
              <a:t> </a:t>
            </a:r>
            <a:r>
              <a:rPr lang="fr-FR" baseline="0" dirty="0" err="1" smtClean="0"/>
              <a:t>learning</a:t>
            </a:r>
            <a:r>
              <a:rPr lang="fr-FR" baseline="0" dirty="0" smtClean="0"/>
              <a:t> </a:t>
            </a:r>
            <a:r>
              <a:rPr lang="fr-FR" baseline="0" dirty="0" err="1" smtClean="0"/>
              <a:t>is</a:t>
            </a:r>
            <a:r>
              <a:rPr lang="fr-FR" baseline="0" dirty="0" smtClean="0"/>
              <a:t> </a:t>
            </a:r>
            <a:r>
              <a:rPr lang="fr-FR" baseline="0" dirty="0" err="1" smtClean="0"/>
              <a:t>both</a:t>
            </a:r>
            <a:r>
              <a:rPr lang="fr-FR" baseline="0" dirty="0" smtClean="0"/>
              <a:t> </a:t>
            </a:r>
            <a:r>
              <a:rPr lang="fr-FR" baseline="0" dirty="0" err="1" smtClean="0"/>
              <a:t>internal</a:t>
            </a:r>
            <a:r>
              <a:rPr lang="fr-FR" baseline="0" dirty="0" smtClean="0"/>
              <a:t> and collective: not </a:t>
            </a:r>
            <a:r>
              <a:rPr lang="fr-FR" baseline="0" dirty="0" err="1" smtClean="0"/>
              <a:t>just</a:t>
            </a:r>
            <a:r>
              <a:rPr lang="fr-FR" baseline="0" dirty="0" smtClean="0"/>
              <a:t> </a:t>
            </a:r>
            <a:r>
              <a:rPr lang="fr-FR" baseline="0" dirty="0" err="1" smtClean="0"/>
              <a:t>inside</a:t>
            </a:r>
            <a:r>
              <a:rPr lang="fr-FR" baseline="0" dirty="0" smtClean="0"/>
              <a:t> the </a:t>
            </a:r>
            <a:r>
              <a:rPr lang="fr-FR" baseline="0" dirty="0" err="1" smtClean="0"/>
              <a:t>individual</a:t>
            </a:r>
            <a:r>
              <a:rPr lang="fr-FR" baseline="0" dirty="0" smtClean="0"/>
              <a:t> </a:t>
            </a:r>
            <a:r>
              <a:rPr lang="fr-FR" baseline="0" dirty="0" err="1" smtClean="0"/>
              <a:t>teacher’s</a:t>
            </a:r>
            <a:r>
              <a:rPr lang="fr-FR" baseline="0" dirty="0" smtClean="0"/>
              <a:t> </a:t>
            </a:r>
            <a:r>
              <a:rPr lang="fr-FR" baseline="0" dirty="0" err="1" smtClean="0"/>
              <a:t>mind</a:t>
            </a:r>
            <a:r>
              <a:rPr lang="fr-FR" baseline="0" dirty="0" smtClean="0"/>
              <a:t> but </a:t>
            </a:r>
            <a:r>
              <a:rPr lang="fr-FR" baseline="0" dirty="0" err="1" smtClean="0"/>
              <a:t>among</a:t>
            </a:r>
            <a:r>
              <a:rPr lang="fr-FR" baseline="0" dirty="0" smtClean="0"/>
              <a:t> </a:t>
            </a:r>
            <a:r>
              <a:rPr lang="fr-FR" baseline="0" dirty="0" err="1" smtClean="0"/>
              <a:t>teachers</a:t>
            </a:r>
            <a:endParaRPr lang="fr-FR" baseline="0" dirty="0" smtClean="0"/>
          </a:p>
          <a:p>
            <a:pPr marL="228600" indent="-228600">
              <a:buAutoNum type="arabicPeriod"/>
            </a:pPr>
            <a:r>
              <a:rPr lang="fr-FR" baseline="0" dirty="0" smtClean="0"/>
              <a:t>Professional </a:t>
            </a:r>
            <a:r>
              <a:rPr lang="fr-FR" baseline="0" dirty="0" err="1" smtClean="0"/>
              <a:t>development</a:t>
            </a:r>
            <a:r>
              <a:rPr lang="fr-FR" baseline="0" dirty="0" smtClean="0"/>
              <a:t> </a:t>
            </a:r>
            <a:r>
              <a:rPr lang="fr-FR" baseline="0" dirty="0" err="1" smtClean="0"/>
              <a:t>is</a:t>
            </a:r>
            <a:r>
              <a:rPr lang="fr-FR" baseline="0" dirty="0" smtClean="0"/>
              <a:t> a </a:t>
            </a:r>
            <a:r>
              <a:rPr lang="fr-FR" baseline="0" dirty="0" err="1" smtClean="0"/>
              <a:t>conceptual</a:t>
            </a:r>
            <a:r>
              <a:rPr lang="fr-FR" baseline="0" dirty="0" smtClean="0"/>
              <a:t> </a:t>
            </a:r>
            <a:r>
              <a:rPr lang="fr-FR" baseline="0" dirty="0" err="1" smtClean="0"/>
              <a:t>process</a:t>
            </a:r>
            <a:r>
              <a:rPr lang="fr-FR" baseline="0" dirty="0" smtClean="0"/>
              <a:t> – </a:t>
            </a:r>
            <a:r>
              <a:rPr lang="fr-FR" baseline="0" dirty="0" err="1" smtClean="0"/>
              <a:t>gradual</a:t>
            </a:r>
            <a:r>
              <a:rPr lang="fr-FR" baseline="0" dirty="0" smtClean="0"/>
              <a:t>, </a:t>
            </a:r>
            <a:r>
              <a:rPr lang="fr-FR" baseline="0" dirty="0" err="1" smtClean="0"/>
              <a:t>learning</a:t>
            </a:r>
            <a:r>
              <a:rPr lang="fr-FR" baseline="0" dirty="0" smtClean="0"/>
              <a:t> to </a:t>
            </a:r>
            <a:r>
              <a:rPr lang="fr-FR" baseline="0" dirty="0" err="1" smtClean="0"/>
              <a:t>think</a:t>
            </a:r>
            <a:r>
              <a:rPr lang="fr-FR" baseline="0" dirty="0" smtClean="0"/>
              <a:t> </a:t>
            </a:r>
            <a:r>
              <a:rPr lang="fr-FR" baseline="0" dirty="0" err="1" smtClean="0"/>
              <a:t>through</a:t>
            </a:r>
            <a:r>
              <a:rPr lang="fr-FR" baseline="0" dirty="0" smtClean="0"/>
              <a:t> concepts </a:t>
            </a:r>
            <a:r>
              <a:rPr lang="fr-FR" baseline="0" dirty="0" err="1" smtClean="0"/>
              <a:t>happens</a:t>
            </a:r>
            <a:r>
              <a:rPr lang="fr-FR" baseline="0" dirty="0" smtClean="0"/>
              <a:t> in </a:t>
            </a:r>
            <a:r>
              <a:rPr lang="fr-FR" baseline="0" dirty="0" err="1" smtClean="0"/>
              <a:t>steps</a:t>
            </a:r>
            <a:r>
              <a:rPr lang="fr-FR" baseline="0" dirty="0" smtClean="0"/>
              <a:t> and to </a:t>
            </a:r>
            <a:r>
              <a:rPr lang="fr-FR" baseline="0" dirty="0" err="1" smtClean="0"/>
              <a:t>get</a:t>
            </a:r>
            <a:r>
              <a:rPr lang="fr-FR" baseline="0" dirty="0" smtClean="0"/>
              <a:t> to the </a:t>
            </a:r>
            <a:r>
              <a:rPr lang="fr-FR" baseline="0" dirty="0" err="1" smtClean="0"/>
              <a:t>level</a:t>
            </a:r>
            <a:r>
              <a:rPr lang="fr-FR" baseline="0" dirty="0" smtClean="0"/>
              <a:t> of </a:t>
            </a:r>
            <a:r>
              <a:rPr lang="fr-FR" baseline="0" dirty="0" err="1" smtClean="0"/>
              <a:t>mastering</a:t>
            </a:r>
            <a:r>
              <a:rPr lang="fr-FR" baseline="0" dirty="0" smtClean="0"/>
              <a:t> and </a:t>
            </a:r>
            <a:r>
              <a:rPr lang="fr-FR" baseline="0" dirty="0" err="1" smtClean="0"/>
              <a:t>being</a:t>
            </a:r>
            <a:r>
              <a:rPr lang="fr-FR" baseline="0" dirty="0" smtClean="0"/>
              <a:t> capable of </a:t>
            </a:r>
            <a:r>
              <a:rPr lang="fr-FR" baseline="0" dirty="0" err="1" smtClean="0"/>
              <a:t>applying</a:t>
            </a:r>
            <a:r>
              <a:rPr lang="fr-FR" baseline="0" dirty="0" smtClean="0"/>
              <a:t> </a:t>
            </a:r>
            <a:r>
              <a:rPr lang="fr-FR" baseline="0" dirty="0" err="1" smtClean="0"/>
              <a:t>conceptual</a:t>
            </a:r>
            <a:r>
              <a:rPr lang="fr-FR" baseline="0" dirty="0" smtClean="0"/>
              <a:t> </a:t>
            </a:r>
            <a:r>
              <a:rPr lang="fr-FR" baseline="0" dirty="0" err="1" smtClean="0"/>
              <a:t>knowledge</a:t>
            </a:r>
            <a:r>
              <a:rPr lang="fr-FR" baseline="0" dirty="0" smtClean="0"/>
              <a:t> to </a:t>
            </a:r>
            <a:r>
              <a:rPr lang="fr-FR" baseline="0" dirty="0" err="1" smtClean="0"/>
              <a:t>teaching</a:t>
            </a:r>
            <a:r>
              <a:rPr lang="fr-FR" baseline="0" dirty="0" smtClean="0"/>
              <a:t> practices </a:t>
            </a:r>
            <a:r>
              <a:rPr lang="fr-FR" baseline="0" dirty="0" err="1" smtClean="0"/>
              <a:t>takes</a:t>
            </a:r>
            <a:r>
              <a:rPr lang="fr-FR" baseline="0" dirty="0" smtClean="0"/>
              <a:t> </a:t>
            </a:r>
            <a:r>
              <a:rPr lang="fr-FR" baseline="0" dirty="0" err="1" smtClean="0"/>
              <a:t>many</a:t>
            </a:r>
            <a:r>
              <a:rPr lang="fr-FR" baseline="0" dirty="0" smtClean="0"/>
              <a:t> </a:t>
            </a:r>
            <a:r>
              <a:rPr lang="fr-FR" baseline="0" dirty="0" err="1" smtClean="0"/>
              <a:t>years</a:t>
            </a:r>
            <a:r>
              <a:rPr lang="fr-FR" baseline="0" dirty="0" smtClean="0"/>
              <a:t>; </a:t>
            </a:r>
            <a:endParaRPr lang="fr-FR"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18</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TRANSITION: </a:t>
            </a:r>
            <a:r>
              <a:rPr lang="fr-FR" dirty="0" err="1" smtClean="0"/>
              <a:t>Now</a:t>
            </a:r>
            <a:r>
              <a:rPr lang="fr-FR" dirty="0" smtClean="0"/>
              <a:t> </a:t>
            </a:r>
            <a:r>
              <a:rPr lang="fr-FR" dirty="0" err="1" smtClean="0"/>
              <a:t>we</a:t>
            </a:r>
            <a:r>
              <a:rPr lang="fr-FR" dirty="0" smtClean="0"/>
              <a:t> </a:t>
            </a:r>
            <a:r>
              <a:rPr lang="fr-FR" dirty="0" err="1" smtClean="0"/>
              <a:t>want</a:t>
            </a:r>
            <a:r>
              <a:rPr lang="fr-FR" dirty="0" smtClean="0"/>
              <a:t> to </a:t>
            </a:r>
            <a:r>
              <a:rPr lang="fr-FR" dirty="0" err="1" smtClean="0"/>
              <a:t>briefly</a:t>
            </a:r>
            <a:r>
              <a:rPr lang="fr-FR" dirty="0" smtClean="0"/>
              <a:t> </a:t>
            </a:r>
            <a:r>
              <a:rPr lang="fr-FR" dirty="0" err="1" smtClean="0"/>
              <a:t>outline</a:t>
            </a:r>
            <a:r>
              <a:rPr lang="fr-FR" dirty="0" smtClean="0"/>
              <a:t> four </a:t>
            </a:r>
            <a:r>
              <a:rPr lang="fr-FR" dirty="0" err="1" smtClean="0"/>
              <a:t>key</a:t>
            </a:r>
            <a:r>
              <a:rPr lang="fr-FR" dirty="0" smtClean="0"/>
              <a:t> concepts </a:t>
            </a:r>
            <a:r>
              <a:rPr lang="fr-FR" dirty="0" err="1" smtClean="0"/>
              <a:t>related</a:t>
            </a:r>
            <a:r>
              <a:rPr lang="fr-FR" dirty="0" smtClean="0"/>
              <a:t> to </a:t>
            </a:r>
            <a:r>
              <a:rPr lang="fr-FR" dirty="0" err="1" smtClean="0"/>
              <a:t>literacy-based</a:t>
            </a:r>
            <a:r>
              <a:rPr lang="fr-FR" dirty="0" smtClean="0"/>
              <a:t> </a:t>
            </a:r>
            <a:r>
              <a:rPr lang="fr-FR" dirty="0" err="1" smtClean="0"/>
              <a:t>teaching</a:t>
            </a:r>
            <a:r>
              <a:rPr lang="fr-FR" dirty="0" smtClean="0"/>
              <a:t>, </a:t>
            </a:r>
            <a:r>
              <a:rPr lang="fr-FR" dirty="0" err="1" smtClean="0"/>
              <a:t>starting</a:t>
            </a:r>
            <a:r>
              <a:rPr lang="fr-FR" dirty="0" smtClean="0"/>
              <a:t> </a:t>
            </a:r>
            <a:r>
              <a:rPr lang="fr-FR" dirty="0" err="1" smtClean="0"/>
              <a:t>with</a:t>
            </a:r>
            <a:r>
              <a:rPr lang="fr-FR" dirty="0" smtClean="0"/>
              <a:t> the concept of </a:t>
            </a:r>
            <a:r>
              <a:rPr lang="fr-FR" dirty="0" err="1" smtClean="0"/>
              <a:t>literacy</a:t>
            </a:r>
            <a:r>
              <a:rPr lang="fr-FR" dirty="0" smtClean="0"/>
              <a:t> </a:t>
            </a:r>
            <a:r>
              <a:rPr lang="fr-FR" dirty="0" err="1" smtClean="0"/>
              <a:t>itself</a:t>
            </a:r>
            <a:endParaRPr lang="fr-FR"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19</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TRANSITION: To 7 </a:t>
            </a:r>
            <a:r>
              <a:rPr lang="fr-FR" dirty="0" err="1" smtClean="0"/>
              <a:t>principles</a:t>
            </a:r>
            <a:r>
              <a:rPr lang="fr-FR" baseline="0" dirty="0" smtClean="0"/>
              <a:t> of </a:t>
            </a:r>
            <a:r>
              <a:rPr lang="fr-FR" baseline="0" dirty="0" err="1" smtClean="0"/>
              <a:t>literacy</a:t>
            </a:r>
            <a:endParaRPr lang="fr-FR"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20</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Mindful of the difficulty of translating such a definition into the concrete realities of, Kern further elaborated </a:t>
            </a:r>
            <a:r>
              <a:rPr lang="en-US" sz="1200" i="1" kern="1200" dirty="0" smtClean="0">
                <a:solidFill>
                  <a:schemeClr val="tx1"/>
                </a:solidFill>
                <a:latin typeface="+mn-lt"/>
                <a:ea typeface="+mn-ea"/>
                <a:cs typeface="+mn-cs"/>
              </a:rPr>
              <a:t>seven principles of literacy</a:t>
            </a:r>
            <a:r>
              <a:rPr lang="en-US" sz="1200" kern="1200" dirty="0" smtClean="0">
                <a:solidFill>
                  <a:schemeClr val="tx1"/>
                </a:solidFill>
                <a:latin typeface="+mn-lt"/>
                <a:ea typeface="+mn-ea"/>
                <a:cs typeface="+mn-cs"/>
              </a:rPr>
              <a:t> to guide teaching practice including: </a:t>
            </a:r>
            <a:r>
              <a:rPr lang="en-US" sz="1200" i="1" kern="1200" dirty="0" smtClean="0">
                <a:solidFill>
                  <a:schemeClr val="tx1"/>
                </a:solidFill>
                <a:latin typeface="+mn-lt"/>
                <a:ea typeface="+mn-ea"/>
                <a:cs typeface="+mn-cs"/>
              </a:rPr>
              <a:t>Interpretation, Collaboration, Conventions, Cultural knowledge, Problem-solving, Reflection and Self-reflection, and Language use</a:t>
            </a:r>
            <a:r>
              <a:rPr lang="en-US" sz="1200" b="1"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Whereas language use, conventions, and cultural knowledge represent core elements of literacy-based instruction, they are taught in conjunction with the processes of interpretation, collaboration, problem solving, and reflection. According to Kern, “this seven-point linkage between literacy and communication has important implications for language teaching, as it provides a bridge to span the gap that so often separates introductory ‘communicative’ language teaching and advanced ‘literary’ teaching” (</a:t>
            </a:r>
            <a:r>
              <a:rPr lang="en-US" sz="1200" kern="1200" dirty="0" err="1" smtClean="0">
                <a:solidFill>
                  <a:schemeClr val="tx1"/>
                </a:solidFill>
                <a:latin typeface="+mn-lt"/>
                <a:ea typeface="+mn-ea"/>
                <a:cs typeface="+mn-cs"/>
              </a:rPr>
              <a:t>p</a:t>
            </a:r>
            <a:r>
              <a:rPr lang="en-US" sz="1200" kern="1200" dirty="0" smtClean="0">
                <a:solidFill>
                  <a:schemeClr val="tx1"/>
                </a:solidFill>
                <a:latin typeface="+mn-lt"/>
                <a:ea typeface="+mn-ea"/>
                <a:cs typeface="+mn-cs"/>
              </a:rPr>
              <a:t>. 17).</a:t>
            </a:r>
            <a:r>
              <a:rPr lang="en-US" sz="1200" kern="1200" dirty="0" smtClean="0">
                <a:solidFill>
                  <a:schemeClr val="tx1"/>
                </a:solidFill>
                <a:latin typeface="+mn-lt"/>
                <a:ea typeface="+mn-ea"/>
                <a:cs typeface="+mn-cs"/>
              </a:rPr>
              <a:t>  TRANSITION TO AVAILABLE DESIGNS</a:t>
            </a:r>
          </a:p>
          <a:p>
            <a:endParaRPr lang="fr-FR" dirty="0" smtClean="0"/>
          </a:p>
        </p:txBody>
      </p:sp>
      <p:sp>
        <p:nvSpPr>
          <p:cNvPr id="4" name="Slide Number Placeholder 3"/>
          <p:cNvSpPr>
            <a:spLocks noGrp="1"/>
          </p:cNvSpPr>
          <p:nvPr>
            <p:ph type="sldNum" sz="quarter" idx="10"/>
          </p:nvPr>
        </p:nvSpPr>
        <p:spPr/>
        <p:txBody>
          <a:bodyPr/>
          <a:lstStyle/>
          <a:p>
            <a:fld id="{CF7C3BBB-9435-644F-AC07-47776EFB14D0}" type="slidenum">
              <a:rPr lang="en-US" smtClean="0"/>
              <a:pPr/>
              <a:t>21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2007,</a:t>
            </a:r>
            <a:r>
              <a:rPr lang="en-US" baseline="0" dirty="0" smtClean="0"/>
              <a:t> the MLA Report called for a major reform of the foreign language undergraduate curriculum in 2 primary areas: curricular content and departmental governance</a:t>
            </a:r>
            <a:endParaRPr lang="en-US"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688074096"/>
      </p:ext>
    </p:extLst>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 key element of</a:t>
            </a:r>
            <a:r>
              <a:rPr lang="en-US" sz="1200" kern="1200" dirty="0" smtClean="0">
                <a:solidFill>
                  <a:schemeClr val="tx1"/>
                </a:solidFill>
                <a:latin typeface="+mn-lt"/>
                <a:ea typeface="+mn-ea"/>
                <a:cs typeface="+mn-cs"/>
              </a:rPr>
              <a:t> literacy-based </a:t>
            </a:r>
            <a:r>
              <a:rPr lang="en-US" sz="1200" kern="1200" dirty="0" smtClean="0">
                <a:solidFill>
                  <a:schemeClr val="tx1"/>
                </a:solidFill>
                <a:latin typeface="+mn-lt"/>
                <a:ea typeface="+mn-ea"/>
                <a:cs typeface="+mn-cs"/>
              </a:rPr>
              <a:t>pedagogy</a:t>
            </a:r>
            <a:r>
              <a:rPr lang="en-US" sz="1200" kern="1200" dirty="0" smtClean="0">
                <a:solidFill>
                  <a:schemeClr val="tx1"/>
                </a:solidFill>
                <a:latin typeface="+mn-lt"/>
                <a:ea typeface="+mn-ea"/>
                <a:cs typeface="+mn-cs"/>
              </a:rPr>
              <a:t> is </a:t>
            </a:r>
            <a:r>
              <a:rPr lang="en-US" sz="1200" kern="1200" dirty="0" smtClean="0">
                <a:solidFill>
                  <a:schemeClr val="tx1"/>
                </a:solidFill>
                <a:latin typeface="+mn-lt"/>
                <a:ea typeface="+mn-ea"/>
                <a:cs typeface="+mn-cs"/>
              </a:rPr>
              <a:t>design of meaning. </a:t>
            </a:r>
            <a:r>
              <a:rPr lang="en-US" sz="1200" i="1" kern="1200" dirty="0" smtClean="0">
                <a:solidFill>
                  <a:schemeClr val="tx1"/>
                </a:solidFill>
                <a:latin typeface="+mn-lt"/>
                <a:ea typeface="+mn-ea"/>
                <a:cs typeface="+mn-cs"/>
              </a:rPr>
              <a:t>Design</a:t>
            </a:r>
            <a:r>
              <a:rPr lang="en-US" sz="1200" kern="1200" dirty="0" smtClean="0">
                <a:solidFill>
                  <a:schemeClr val="tx1"/>
                </a:solidFill>
                <a:latin typeface="+mn-lt"/>
                <a:ea typeface="+mn-ea"/>
                <a:cs typeface="+mn-cs"/>
              </a:rPr>
              <a:t> is an active, dynamic process that involves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he creation of form-meaning connections through interpretation or creation of texts.</a:t>
            </a:r>
            <a:r>
              <a:rPr lang="en-US" sz="1200" kern="1200" dirty="0" smtClean="0">
                <a:solidFill>
                  <a:schemeClr val="tx1"/>
                </a:solidFill>
                <a:latin typeface="+mn-lt"/>
                <a:ea typeface="+mn-ea"/>
                <a:cs typeface="+mn-cs"/>
              </a:rPr>
              <a:t> So</a:t>
            </a:r>
            <a:r>
              <a:rPr lang="en-US" sz="1200" kern="1200" baseline="0" dirty="0" smtClean="0">
                <a:solidFill>
                  <a:schemeClr val="tx1"/>
                </a:solidFill>
                <a:latin typeface="+mn-lt"/>
                <a:ea typeface="+mn-ea"/>
                <a:cs typeface="+mn-cs"/>
              </a:rPr>
              <a:t> this conception expands the typical focus in L2 instruction from a near exclusive focus on the linguistic available designs of grammar and vocabulary to include both other types of linguistic Available Designs as well as schematic Available Designs.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TRANSITION: So how does a literacy-based approach instantiate these ideas in classroom practice? </a:t>
            </a:r>
            <a:endParaRPr lang="fr-FR" dirty="0"/>
          </a:p>
        </p:txBody>
      </p:sp>
      <p:sp>
        <p:nvSpPr>
          <p:cNvPr id="4" name="Slide Number Placeholder 3"/>
          <p:cNvSpPr>
            <a:spLocks noGrp="1"/>
          </p:cNvSpPr>
          <p:nvPr>
            <p:ph type="sldNum" sz="quarter" idx="10"/>
          </p:nvPr>
        </p:nvSpPr>
        <p:spPr/>
        <p:txBody>
          <a:bodyPr/>
          <a:lstStyle/>
          <a:p>
            <a:fld id="{CF7C3BBB-9435-644F-AC07-47776EFB14D0}" type="slidenum">
              <a:rPr lang="en-US" smtClean="0"/>
              <a:pPr/>
              <a:t>22</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four curricular components</a:t>
            </a:r>
            <a:r>
              <a:rPr lang="en-US" sz="1200" kern="1200" dirty="0" smtClean="0">
                <a:solidFill>
                  <a:schemeClr val="tx1"/>
                </a:solidFill>
                <a:latin typeface="+mn-lt"/>
                <a:ea typeface="+mn-ea"/>
                <a:cs typeface="+mn-cs"/>
              </a:rPr>
              <a:t> provide </a:t>
            </a:r>
            <a:r>
              <a:rPr lang="en-US" sz="1200" kern="1200" dirty="0" smtClean="0">
                <a:solidFill>
                  <a:schemeClr val="tx1"/>
                </a:solidFill>
                <a:latin typeface="+mn-lt"/>
                <a:ea typeface="+mn-ea"/>
                <a:cs typeface="+mn-cs"/>
              </a:rPr>
              <a:t>the pedagogical structure to organize</a:t>
            </a:r>
            <a:r>
              <a:rPr lang="en-US" sz="1200" kern="1200" dirty="0" smtClean="0">
                <a:solidFill>
                  <a:schemeClr val="tx1"/>
                </a:solidFill>
                <a:latin typeface="+mn-lt"/>
                <a:ea typeface="+mn-ea"/>
                <a:cs typeface="+mn-cs"/>
              </a:rPr>
              <a:t> instruction </a:t>
            </a:r>
            <a:r>
              <a:rPr lang="en-US" sz="1200" kern="1200" dirty="0" smtClean="0">
                <a:solidFill>
                  <a:schemeClr val="tx1"/>
                </a:solidFill>
                <a:latin typeface="+mn-lt"/>
                <a:ea typeface="+mn-ea"/>
                <a:cs typeface="+mn-cs"/>
              </a:rPr>
              <a:t>and engage learners in acts of meaning </a:t>
            </a:r>
            <a:r>
              <a:rPr lang="en-US" sz="1200" kern="1200" dirty="0" smtClean="0">
                <a:solidFill>
                  <a:schemeClr val="tx1"/>
                </a:solidFill>
                <a:latin typeface="+mn-lt"/>
                <a:ea typeface="+mn-ea"/>
                <a:cs typeface="+mn-cs"/>
              </a:rPr>
              <a:t>design.</a:t>
            </a:r>
            <a:r>
              <a:rPr lang="en-US" sz="1200" kern="1200" baseline="0" dirty="0" smtClean="0">
                <a:solidFill>
                  <a:schemeClr val="tx1"/>
                </a:solidFill>
                <a:latin typeface="+mn-lt"/>
                <a:ea typeface="+mn-ea"/>
                <a:cs typeface="+mn-cs"/>
              </a:rPr>
              <a:t> They </a:t>
            </a:r>
            <a:r>
              <a:rPr lang="en-US" sz="1200" kern="1200" dirty="0" smtClean="0">
                <a:solidFill>
                  <a:schemeClr val="tx1"/>
                </a:solidFill>
                <a:latin typeface="+mn-lt"/>
                <a:ea typeface="+mn-ea"/>
                <a:cs typeface="+mn-cs"/>
              </a:rPr>
              <a:t>are </a:t>
            </a:r>
            <a:r>
              <a:rPr lang="en-US" sz="1200" kern="1200" dirty="0" smtClean="0">
                <a:solidFill>
                  <a:schemeClr val="tx1"/>
                </a:solidFill>
                <a:latin typeface="+mn-lt"/>
                <a:ea typeface="+mn-ea"/>
                <a:cs typeface="+mn-cs"/>
              </a:rPr>
              <a:t>neither hierarchical nor sequential; they are sometimes overlapping parts of a complete pedagogy that may be implemented in whatever order best meets students’ literacy needs.</a:t>
            </a:r>
            <a:r>
              <a:rPr lang="en-US" dirty="0" smtClean="0"/>
              <a:t> </a:t>
            </a:r>
          </a:p>
          <a:p>
            <a:endParaRPr lang="en-US" b="1" dirty="0" smtClean="0"/>
          </a:p>
          <a:p>
            <a:r>
              <a:rPr lang="en-US" b="1" dirty="0" smtClean="0"/>
              <a:t>TRANSITION: To synthesize</a:t>
            </a:r>
            <a:r>
              <a:rPr lang="en-US" b="1" baseline="0" dirty="0" smtClean="0"/>
              <a:t> …</a:t>
            </a:r>
            <a:endParaRPr lang="fr-FR" b="1" dirty="0"/>
          </a:p>
        </p:txBody>
      </p:sp>
      <p:sp>
        <p:nvSpPr>
          <p:cNvPr id="4" name="Slide Number Placeholder 3"/>
          <p:cNvSpPr>
            <a:spLocks noGrp="1"/>
          </p:cNvSpPr>
          <p:nvPr>
            <p:ph type="sldNum" sz="quarter" idx="10"/>
          </p:nvPr>
        </p:nvSpPr>
        <p:spPr/>
        <p:txBody>
          <a:bodyPr/>
          <a:lstStyle/>
          <a:p>
            <a:fld id="{CF7C3BBB-9435-644F-AC07-47776EFB14D0}" type="slidenum">
              <a:rPr lang="en-US" smtClean="0"/>
              <a:pPr/>
              <a:t>23</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Rectangle 1031"/>
          <p:cNvSpPr>
            <a:spLocks noGrp="1" noChangeArrowheads="1"/>
          </p:cNvSpPr>
          <p:nvPr>
            <p:ph type="sldNum" sz="quarter" idx="5"/>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lvl1pPr>
              <a:defRPr sz="2400">
                <a:solidFill>
                  <a:schemeClr val="tx1"/>
                </a:solidFill>
                <a:latin typeface="Arial" charset="0"/>
                <a:ea typeface="ＭＳ Ｐゴシック" charset="0"/>
                <a:cs typeface="ＭＳ Ｐゴシック" charset="0"/>
              </a:defRPr>
            </a:lvl1pPr>
            <a:lvl2pPr marL="37931725" indent="-37474525">
              <a:defRPr sz="2400">
                <a:solidFill>
                  <a:schemeClr val="tx1"/>
                </a:solidFill>
                <a:latin typeface="Arial" charset="0"/>
                <a:ea typeface="ＭＳ Ｐゴシック" charset="0"/>
              </a:defRPr>
            </a:lvl2pPr>
            <a:lvl3pPr>
              <a:defRPr sz="2400">
                <a:solidFill>
                  <a:schemeClr val="tx1"/>
                </a:solidFill>
                <a:latin typeface="Arial" charset="0"/>
                <a:ea typeface="ＭＳ Ｐゴシック" charset="0"/>
              </a:defRPr>
            </a:lvl3pPr>
            <a:lvl4pPr>
              <a:defRPr sz="2400">
                <a:solidFill>
                  <a:schemeClr val="tx1"/>
                </a:solidFill>
                <a:latin typeface="Arial" charset="0"/>
                <a:ea typeface="ＭＳ Ｐゴシック" charset="0"/>
              </a:defRPr>
            </a:lvl4pPr>
            <a:lvl5pPr>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fld id="{12A0E549-7B91-3645-A784-971DF54DBF3F}" type="slidenum">
              <a:rPr lang="en-US" sz="1200"/>
              <a:pPr/>
              <a:t>24</a:t>
            </a:fld>
            <a:endParaRPr lang="en-US" sz="1200"/>
          </a:p>
        </p:txBody>
      </p:sp>
      <p:sp>
        <p:nvSpPr>
          <p:cNvPr id="29699" name="Rectangle 1026"/>
          <p:cNvSpPr>
            <a:spLocks noGrp="1" noRot="1" noChangeAspect="1" noChangeArrowheads="1" noTextEdit="1"/>
          </p:cNvSpPr>
          <p:nvPr>
            <p:ph type="sldImg"/>
          </p:nvPr>
        </p:nvSpPr>
        <p:spPr>
          <a:ln/>
        </p:spPr>
      </p:sp>
      <p:sp>
        <p:nvSpPr>
          <p:cNvPr id="29700" name="Rectangle 1027"/>
          <p:cNvSpPr>
            <a:spLocks noGrp="1" noChangeArrowheads="1"/>
          </p:cNvSpPr>
          <p:nvPr>
            <p:ph type="body" idx="1"/>
          </p:nvPr>
        </p:nvSpPr>
        <p:spPr>
          <a:noFill/>
          <a:ln/>
          <a:extLst>
            <a:ext uri="{909E8E84-426E-40dd-AFC4-6F175D3DCCD1}">
              <a14:hiddenFil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txBody>
          <a:bodyPr/>
          <a:lstStyle/>
          <a:p>
            <a:r>
              <a:rPr lang="en-US" sz="1200" kern="1200" dirty="0" smtClean="0">
                <a:solidFill>
                  <a:schemeClr val="tx1"/>
                </a:solidFill>
                <a:effectLst/>
                <a:latin typeface="+mn-lt"/>
                <a:ea typeface="+mn-ea"/>
                <a:cs typeface="+mn-cs"/>
              </a:rPr>
              <a:t>Transition: And finally, looking at how we might</a:t>
            </a:r>
            <a:r>
              <a:rPr lang="en-US" sz="1200" kern="1200" baseline="0" dirty="0" smtClean="0">
                <a:solidFill>
                  <a:schemeClr val="tx1"/>
                </a:solidFill>
                <a:effectLst/>
                <a:latin typeface="+mn-lt"/>
                <a:ea typeface="+mn-ea"/>
                <a:cs typeface="+mn-cs"/>
              </a:rPr>
              <a:t> respond to the third shortcoming related to FL TA professional development</a:t>
            </a:r>
            <a:endParaRPr lang="en-US" sz="1200" kern="1200" dirty="0" smtClean="0">
              <a:solidFill>
                <a:schemeClr val="tx1"/>
              </a:solidFill>
              <a:effectLst/>
              <a:latin typeface="+mn-lt"/>
              <a:ea typeface="+mn-ea"/>
              <a:cs typeface="+mn-cs"/>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TRANSITION:</a:t>
            </a:r>
            <a:r>
              <a:rPr lang="fr-FR" baseline="0" dirty="0" smtClean="0"/>
              <a:t> So </a:t>
            </a:r>
            <a:r>
              <a:rPr lang="fr-FR" baseline="0" dirty="0" err="1" smtClean="0"/>
              <a:t>this</a:t>
            </a:r>
            <a:r>
              <a:rPr lang="fr-FR" baseline="0" dirty="0" smtClean="0"/>
              <a:t> </a:t>
            </a:r>
            <a:r>
              <a:rPr lang="fr-FR" baseline="0" dirty="0" err="1" smtClean="0"/>
              <a:t>need</a:t>
            </a:r>
            <a:r>
              <a:rPr lang="fr-FR" baseline="0" dirty="0" smtClean="0"/>
              <a:t> to </a:t>
            </a:r>
            <a:r>
              <a:rPr lang="fr-FR" baseline="0" dirty="0" err="1" smtClean="0"/>
              <a:t>develop</a:t>
            </a:r>
            <a:r>
              <a:rPr lang="fr-FR" baseline="0" dirty="0" smtClean="0"/>
              <a:t> </a:t>
            </a:r>
            <a:r>
              <a:rPr lang="fr-FR" baseline="0" dirty="0" err="1" smtClean="0"/>
              <a:t>sustainable</a:t>
            </a:r>
            <a:r>
              <a:rPr lang="fr-FR" baseline="0" dirty="0" smtClean="0"/>
              <a:t>, collaborative </a:t>
            </a:r>
            <a:r>
              <a:rPr lang="fr-FR" baseline="0" dirty="0" err="1" smtClean="0"/>
              <a:t>professional</a:t>
            </a:r>
            <a:r>
              <a:rPr lang="fr-FR" baseline="0" dirty="0" smtClean="0"/>
              <a:t> </a:t>
            </a:r>
            <a:r>
              <a:rPr lang="fr-FR" baseline="0" dirty="0" err="1" smtClean="0"/>
              <a:t>development</a:t>
            </a:r>
            <a:r>
              <a:rPr lang="fr-FR" baseline="0" dirty="0" smtClean="0"/>
              <a:t> </a:t>
            </a:r>
            <a:r>
              <a:rPr lang="fr-FR" baseline="0" dirty="0" err="1" smtClean="0"/>
              <a:t>activities</a:t>
            </a:r>
            <a:r>
              <a:rPr lang="fr-FR" baseline="0" dirty="0" smtClean="0"/>
              <a:t> </a:t>
            </a:r>
            <a:r>
              <a:rPr lang="fr-FR" baseline="0" dirty="0" err="1" smtClean="0"/>
              <a:t>was</a:t>
            </a:r>
            <a:r>
              <a:rPr lang="fr-FR" baseline="0" dirty="0" smtClean="0"/>
              <a:t> the </a:t>
            </a:r>
            <a:r>
              <a:rPr lang="fr-FR" baseline="0" dirty="0" err="1" smtClean="0"/>
              <a:t>driving</a:t>
            </a:r>
            <a:r>
              <a:rPr lang="fr-FR" baseline="0" dirty="0" smtClean="0"/>
              <a:t> force in the </a:t>
            </a:r>
            <a:r>
              <a:rPr lang="fr-FR" baseline="0" dirty="0" err="1" smtClean="0"/>
              <a:t>development</a:t>
            </a:r>
            <a:r>
              <a:rPr lang="fr-FR" baseline="0" dirty="0" smtClean="0"/>
              <a:t> of the PERCOLATE modules, </a:t>
            </a:r>
            <a:r>
              <a:rPr lang="fr-FR" baseline="0" dirty="0" err="1" smtClean="0"/>
              <a:t>which</a:t>
            </a:r>
            <a:r>
              <a:rPr lang="fr-FR" baseline="0" dirty="0" smtClean="0"/>
              <a:t> </a:t>
            </a:r>
            <a:r>
              <a:rPr lang="fr-FR" baseline="0" dirty="0" err="1" smtClean="0"/>
              <a:t>we’ll</a:t>
            </a:r>
            <a:r>
              <a:rPr lang="fr-FR" baseline="0" dirty="0" smtClean="0"/>
              <a:t> </a:t>
            </a:r>
            <a:r>
              <a:rPr lang="fr-FR" baseline="0" dirty="0" err="1" smtClean="0"/>
              <a:t>now</a:t>
            </a:r>
            <a:r>
              <a:rPr lang="fr-FR" baseline="0" dirty="0" smtClean="0"/>
              <a:t> </a:t>
            </a:r>
            <a:r>
              <a:rPr lang="fr-FR" baseline="0" dirty="0" err="1" smtClean="0"/>
              <a:t>preview</a:t>
            </a:r>
            <a:r>
              <a:rPr lang="fr-FR" baseline="0" dirty="0" smtClean="0"/>
              <a:t> for </a:t>
            </a:r>
            <a:r>
              <a:rPr lang="fr-FR" baseline="0" dirty="0" err="1" smtClean="0"/>
              <a:t>you</a:t>
            </a:r>
            <a:r>
              <a:rPr lang="fr-FR" baseline="0" dirty="0" smtClean="0"/>
              <a:t>.</a:t>
            </a:r>
            <a:endParaRPr lang="fr-FR"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25</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Transition: So how </a:t>
            </a:r>
            <a:r>
              <a:rPr lang="fr-FR" dirty="0" err="1" smtClean="0"/>
              <a:t>does</a:t>
            </a:r>
            <a:r>
              <a:rPr lang="fr-FR" dirty="0" smtClean="0"/>
              <a:t> PERCOLATE relate to the 2007 MLA </a:t>
            </a:r>
            <a:r>
              <a:rPr lang="fr-FR" dirty="0" err="1" smtClean="0"/>
              <a:t>Report’s</a:t>
            </a:r>
            <a:r>
              <a:rPr lang="fr-FR" dirty="0" smtClean="0"/>
              <a:t> calls</a:t>
            </a:r>
            <a:r>
              <a:rPr lang="fr-FR" baseline="0" dirty="0" smtClean="0"/>
              <a:t> for change?</a:t>
            </a:r>
            <a:endParaRPr lang="fr-FR"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27</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Transition to PERCOLATE module </a:t>
            </a:r>
            <a:r>
              <a:rPr lang="fr-FR" dirty="0" err="1" smtClean="0"/>
              <a:t>themes</a:t>
            </a:r>
            <a:endParaRPr lang="fr-FR"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28</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err="1" smtClean="0"/>
              <a:t>Ready</a:t>
            </a:r>
            <a:r>
              <a:rPr lang="fr-FR" dirty="0" smtClean="0"/>
              <a:t> for use in </a:t>
            </a:r>
            <a:r>
              <a:rPr lang="fr-FR" dirty="0" err="1" smtClean="0"/>
              <a:t>Fall</a:t>
            </a:r>
            <a:r>
              <a:rPr lang="fr-FR" dirty="0" smtClean="0"/>
              <a:t> 2013, mention the book;</a:t>
            </a:r>
            <a:r>
              <a:rPr lang="fr-FR" baseline="0" dirty="0" smtClean="0"/>
              <a:t> TRANSITION: Module components</a:t>
            </a:r>
            <a:endParaRPr lang="fr-FR"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29</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TRANSITION:</a:t>
            </a:r>
            <a:r>
              <a:rPr lang="fr-FR" baseline="0" dirty="0" smtClean="0"/>
              <a:t> </a:t>
            </a:r>
            <a:r>
              <a:rPr lang="fr-FR" baseline="0" dirty="0" err="1" smtClean="0"/>
              <a:t>Three</a:t>
            </a:r>
            <a:r>
              <a:rPr lang="fr-FR" baseline="0" dirty="0" smtClean="0"/>
              <a:t> </a:t>
            </a:r>
            <a:r>
              <a:rPr lang="fr-FR" baseline="0" dirty="0" err="1" smtClean="0"/>
              <a:t>different</a:t>
            </a:r>
            <a:r>
              <a:rPr lang="fr-FR" baseline="0" dirty="0" smtClean="0"/>
              <a:t> uses for </a:t>
            </a:r>
            <a:r>
              <a:rPr lang="fr-FR" baseline="0" dirty="0" err="1" smtClean="0"/>
              <a:t>these</a:t>
            </a:r>
            <a:r>
              <a:rPr lang="fr-FR" baseline="0" dirty="0" smtClean="0"/>
              <a:t> </a:t>
            </a:r>
            <a:r>
              <a:rPr lang="fr-FR" baseline="0" dirty="0" err="1" smtClean="0"/>
              <a:t>materials</a:t>
            </a:r>
            <a:endParaRPr lang="fr-FR"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31</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2 X a </a:t>
            </a:r>
            <a:r>
              <a:rPr lang="fr-FR" dirty="0" err="1" smtClean="0"/>
              <a:t>week</a:t>
            </a:r>
            <a:r>
              <a:rPr lang="fr-FR" dirty="0" smtClean="0"/>
              <a:t> 75 minute </a:t>
            </a:r>
            <a:r>
              <a:rPr lang="fr-FR" dirty="0" smtClean="0"/>
              <a:t>format; TRANSITION: Use of module for one</a:t>
            </a:r>
            <a:r>
              <a:rPr lang="fr-FR" baseline="0" dirty="0" smtClean="0"/>
              <a:t> workshop</a:t>
            </a:r>
            <a:endParaRPr lang="fr-FR"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32</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smtClean="0"/>
              <a:t>Transition:</a:t>
            </a:r>
            <a:r>
              <a:rPr lang="fr-FR" baseline="0" dirty="0" smtClean="0"/>
              <a:t> Use of module over the course of a </a:t>
            </a:r>
            <a:r>
              <a:rPr lang="fr-FR" baseline="0" dirty="0" err="1" smtClean="0"/>
              <a:t>semester</a:t>
            </a:r>
            <a:r>
              <a:rPr lang="fr-FR" baseline="0" dirty="0" smtClean="0"/>
              <a:t>, more </a:t>
            </a:r>
            <a:r>
              <a:rPr lang="fr-FR" baseline="0" dirty="0" err="1" smtClean="0"/>
              <a:t>sustained</a:t>
            </a:r>
            <a:r>
              <a:rPr lang="fr-FR" baseline="0" dirty="0" smtClean="0"/>
              <a:t> effort </a:t>
            </a:r>
            <a:endParaRPr lang="fr-FR"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33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Key elements of recommendation</a:t>
            </a:r>
            <a:r>
              <a:rPr lang="en-US" baseline="0" dirty="0" smtClean="0"/>
              <a:t> 1 </a:t>
            </a:r>
            <a:r>
              <a:rPr lang="en-US" dirty="0" smtClean="0"/>
              <a:t>include: the </a:t>
            </a:r>
            <a:r>
              <a:rPr lang="en-US" sz="1200" kern="1200" dirty="0" smtClean="0">
                <a:solidFill>
                  <a:schemeClr val="tx1"/>
                </a:solidFill>
                <a:latin typeface="+mn-lt"/>
                <a:ea typeface="+mn-ea"/>
                <a:cs typeface="+mn-cs"/>
              </a:rPr>
              <a:t>development of students’ </a:t>
            </a:r>
            <a:r>
              <a:rPr lang="en-US" sz="1200" kern="1200" dirty="0" err="1" smtClean="0">
                <a:solidFill>
                  <a:schemeClr val="tx1"/>
                </a:solidFill>
                <a:latin typeface="+mn-lt"/>
                <a:ea typeface="+mn-ea"/>
                <a:cs typeface="+mn-cs"/>
              </a:rPr>
              <a:t>translingual</a:t>
            </a:r>
            <a:r>
              <a:rPr lang="en-US" sz="1200" kern="1200" dirty="0" smtClean="0">
                <a:solidFill>
                  <a:schemeClr val="tx1"/>
                </a:solidFill>
                <a:latin typeface="+mn-lt"/>
                <a:ea typeface="+mn-ea"/>
                <a:cs typeface="+mn-cs"/>
              </a:rPr>
              <a:t> and transcultural competence; and increased emphasis on target language texts</a:t>
            </a:r>
            <a:r>
              <a:rPr lang="en-US" sz="1200" kern="1200" baseline="0" dirty="0" smtClean="0">
                <a:solidFill>
                  <a:schemeClr val="tx1"/>
                </a:solidFill>
                <a:latin typeface="+mn-lt"/>
                <a:ea typeface="+mn-ea"/>
                <a:cs typeface="+mn-cs"/>
              </a:rPr>
              <a:t> at all levels of the curriculum</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Recommendation 2 refers to the bifurcated nature of the FL undergraduate curriculum and highlights the need to narrow the gap that exists in the pedagogies used by those who teach lower-division and advanced undergraduate FL courses and increase and improve communication between the two teaching cohorts</a:t>
            </a:r>
            <a:r>
              <a:rPr lang="en-US" sz="1200" kern="1200" dirty="0" smtClean="0">
                <a:solidFill>
                  <a:schemeClr val="tx1"/>
                </a:solidFill>
                <a:latin typeface="+mn-lt"/>
                <a:ea typeface="+mn-ea"/>
                <a:cs typeface="+mn-cs"/>
              </a:rPr>
              <a:t>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THIS CALL FOR CHANGE IS NOT NOVEL, IN FACT, SIMILAR RECOMMENDATIONS HAVE BEEN</a:t>
            </a:r>
            <a:r>
              <a:rPr lang="en-US" sz="1200" kern="1200" baseline="0" dirty="0" smtClean="0">
                <a:solidFill>
                  <a:schemeClr val="tx1"/>
                </a:solidFill>
                <a:latin typeface="+mn-lt"/>
                <a:ea typeface="+mn-ea"/>
                <a:cs typeface="+mn-cs"/>
              </a:rPr>
              <a:t> MADE OVER THE PAST 15-20 YEARS</a:t>
            </a:r>
            <a:endParaRPr lang="en-US" dirty="0" smtClean="0"/>
          </a:p>
        </p:txBody>
      </p:sp>
      <p:sp>
        <p:nvSpPr>
          <p:cNvPr id="4" name="Slide Number Placeholder 3"/>
          <p:cNvSpPr>
            <a:spLocks noGrp="1"/>
          </p:cNvSpPr>
          <p:nvPr>
            <p:ph type="sldNum" sz="quarter" idx="10"/>
          </p:nvPr>
        </p:nvSpPr>
        <p:spPr/>
        <p:txBody>
          <a:bodyPr/>
          <a:lstStyle/>
          <a:p>
            <a:fld id="{35607DBF-83A8-6440-B435-3D40D57DDE9F}" type="slidenum">
              <a:rPr lang="en-US" smtClean="0"/>
              <a:pPr/>
              <a:t>4</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err="1" smtClean="0"/>
              <a:t>These</a:t>
            </a:r>
            <a:r>
              <a:rPr lang="fr-FR" dirty="0" smtClean="0"/>
              <a:t> </a:t>
            </a:r>
            <a:r>
              <a:rPr lang="fr-FR" dirty="0" err="1" smtClean="0"/>
              <a:t>would</a:t>
            </a:r>
            <a:r>
              <a:rPr lang="fr-FR" dirty="0" smtClean="0"/>
              <a:t> </a:t>
            </a:r>
            <a:r>
              <a:rPr lang="fr-FR" dirty="0" err="1" smtClean="0"/>
              <a:t>be</a:t>
            </a:r>
            <a:r>
              <a:rPr lang="fr-FR" dirty="0" smtClean="0"/>
              <a:t> </a:t>
            </a:r>
            <a:r>
              <a:rPr lang="fr-FR" dirty="0" err="1" smtClean="0"/>
              <a:t>scheduled</a:t>
            </a:r>
            <a:r>
              <a:rPr lang="fr-FR" dirty="0" smtClean="0"/>
              <a:t> 1/month over one </a:t>
            </a:r>
            <a:r>
              <a:rPr lang="fr-FR" dirty="0" err="1" smtClean="0"/>
              <a:t>semester</a:t>
            </a:r>
            <a:endParaRPr lang="fr-FR"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34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1200"/>
              </a:spcAft>
              <a:buNone/>
            </a:pPr>
            <a:r>
              <a:rPr lang="en-US" dirty="0" smtClean="0"/>
              <a:t>BUT</a:t>
            </a:r>
            <a:r>
              <a:rPr lang="en-US" baseline="0" dirty="0" smtClean="0"/>
              <a:t> WHILE </a:t>
            </a:r>
            <a:r>
              <a:rPr lang="en-US" dirty="0" smtClean="0"/>
              <a:t>WE ARE</a:t>
            </a:r>
            <a:r>
              <a:rPr lang="en-US" baseline="0" dirty="0" smtClean="0"/>
              <a:t> GIVEN THE GOAL WE ARE NOT REALLY PROVIDED ANY ROAD MAP TO REACH IT.</a:t>
            </a:r>
          </a:p>
          <a:p>
            <a:pPr>
              <a:spcAft>
                <a:spcPts val="1200"/>
              </a:spcAft>
              <a:buNone/>
            </a:pPr>
            <a:endParaRPr lang="en-US" dirty="0" smtClean="0"/>
          </a:p>
          <a:p>
            <a:pPr>
              <a:spcAft>
                <a:spcPts val="1200"/>
              </a:spcAft>
              <a:buNone/>
            </a:pPr>
            <a:r>
              <a:rPr lang="en-US" dirty="0" smtClean="0"/>
              <a:t>In concrete</a:t>
            </a:r>
            <a:r>
              <a:rPr lang="en-US" baseline="0" dirty="0" smtClean="0"/>
              <a:t> terms, h</a:t>
            </a:r>
            <a:r>
              <a:rPr lang="en-US" dirty="0" smtClean="0"/>
              <a:t>ow important IS</a:t>
            </a:r>
            <a:r>
              <a:rPr lang="en-US" baseline="0" dirty="0" smtClean="0"/>
              <a:t> the role of graduate student staffing in the undergraduate FL curriculum? Pretty important </a:t>
            </a:r>
            <a:endParaRPr lang="en-US"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35956439"/>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If we look at the numbers reported by Laurence, we see that over a third of </a:t>
            </a:r>
            <a:r>
              <a:rPr lang="en-US" sz="1200" kern="1200" baseline="0" dirty="0" smtClean="0">
                <a:solidFill>
                  <a:schemeClr val="tx1"/>
                </a:solidFill>
                <a:latin typeface="+mn-lt"/>
                <a:ea typeface="+mn-ea"/>
                <a:cs typeface="+mn-cs"/>
              </a:rPr>
              <a:t>instruction in departments with a PhD program </a:t>
            </a:r>
            <a:r>
              <a:rPr lang="en-US" sz="1200" kern="1200" baseline="0" dirty="0" smtClean="0">
                <a:solidFill>
                  <a:schemeClr val="tx1"/>
                </a:solidFill>
                <a:latin typeface="+mn-lt"/>
                <a:ea typeface="+mn-ea"/>
                <a:cs typeface="+mn-cs"/>
              </a:rPr>
              <a:t>at the undergraduate level is provided by graduate </a:t>
            </a:r>
            <a:r>
              <a:rPr lang="en-US" sz="1200" kern="1200" baseline="0" dirty="0" smtClean="0">
                <a:solidFill>
                  <a:schemeClr val="tx1"/>
                </a:solidFill>
                <a:latin typeface="+mn-lt"/>
                <a:ea typeface="+mn-ea"/>
                <a:cs typeface="+mn-cs"/>
              </a:rPr>
              <a:t>students</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TRANSITION: So beyond what types of teaching FL graduate students doing during their Ph.D. studies, what do their placements and the types of teaching they do later look like? </a:t>
            </a:r>
            <a:endParaRPr lang="en-US" dirty="0" smtClean="0"/>
          </a:p>
          <a:p>
            <a:endParaRPr lang="en-US"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80300226"/>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And about a ½ of FL graduate students will go on teaching in institutions where the bulk of their teaching will happen at the undergraduate level.</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TRANSITION: So we might assume that given the sizeable portion of instruction provided by graduate students, given that a sizable portion of them will take up positions in BA and MA institutions where a good share of their teaching will be at the undergraduate level and the MLA recommendations to transform the content and goals of the curriculum, we would have expected that there would be strong statements in the Report concerning new directions for FL graduate student professional development …</a:t>
            </a:r>
            <a:endParaRPr lang="en-US" dirty="0" smtClean="0"/>
          </a:p>
          <a:p>
            <a:endParaRPr lang="en-US"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7</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45092130"/>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 fact, the Report's only related comments were … Both of which</a:t>
            </a:r>
            <a:r>
              <a:rPr lang="en-US" sz="1200" kern="1200" baseline="0" dirty="0" smtClean="0">
                <a:solidFill>
                  <a:schemeClr val="tx1"/>
                </a:solidFill>
                <a:latin typeface="+mn-lt"/>
                <a:ea typeface="+mn-ea"/>
                <a:cs typeface="+mn-cs"/>
              </a:rPr>
              <a:t> are fairly minimal.</a:t>
            </a:r>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r>
              <a:rPr lang="en-US" dirty="0" smtClean="0"/>
              <a:t>TRANSITION: The</a:t>
            </a:r>
            <a:r>
              <a:rPr lang="en-US" baseline="0" dirty="0" smtClean="0"/>
              <a:t> problem with these recommendations</a:t>
            </a:r>
            <a:endParaRPr lang="en-US"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8</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70714935"/>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r>
              <a:rPr lang="en-US" dirty="0" smtClean="0"/>
              <a:t>TRANSITION: At </a:t>
            </a:r>
            <a:r>
              <a:rPr lang="en-US" dirty="0" smtClean="0"/>
              <a:t>this point</a:t>
            </a:r>
            <a:r>
              <a:rPr lang="en-US" baseline="0" dirty="0" smtClean="0"/>
              <a:t>, we would like you to get in small group for a brainstorming activity</a:t>
            </a:r>
            <a:endParaRPr lang="en-US"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9</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170714935"/>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Make mental notes of what participants</a:t>
            </a:r>
            <a:r>
              <a:rPr lang="en-US" baseline="0" dirty="0" smtClean="0"/>
              <a:t> are </a:t>
            </a:r>
            <a:r>
              <a:rPr lang="en-US" baseline="0" dirty="0" smtClean="0"/>
              <a:t>saying</a:t>
            </a:r>
          </a:p>
          <a:p>
            <a:endParaRPr lang="en-US" dirty="0"/>
          </a:p>
        </p:txBody>
      </p:sp>
      <p:sp>
        <p:nvSpPr>
          <p:cNvPr id="4" name="Slide Number Placeholder 3"/>
          <p:cNvSpPr>
            <a:spLocks noGrp="1"/>
          </p:cNvSpPr>
          <p:nvPr>
            <p:ph type="sldNum" sz="quarter" idx="10"/>
          </p:nvPr>
        </p:nvSpPr>
        <p:spPr/>
        <p:txBody>
          <a:bodyPr/>
          <a:lstStyle/>
          <a:p>
            <a:fld id="{35607DBF-83A8-6440-B435-3D40D57DDE9F}" type="slidenum">
              <a:rPr lang="en-US" smtClean="0"/>
              <a:pPr/>
              <a:t>11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5142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43A135D-BDAF-7441-A57F-B3AE8FC66D3C}" type="datetime1">
              <a:rPr lang="en-US" smtClean="0"/>
              <a:pPr/>
              <a:t>11/17/12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3BE365-4DF3-E548-9903-4193E26F16A1}"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6BE2A5-4E39-674F-9171-C45C3B6029D1}" type="datetime1">
              <a:rPr lang="en-US" smtClean="0"/>
              <a:pPr/>
              <a:t>11/17/12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3BE365-4DF3-E548-9903-4193E26F16A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F081E46-145F-874F-AC11-8D676A63FB58}" type="datetime1">
              <a:rPr lang="en-US" smtClean="0"/>
              <a:pPr/>
              <a:t>11/17/12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3BE365-4DF3-E548-9903-4193E26F16A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7589A4-5B5E-D042-9B4F-C3067B5EF569}" type="datetime1">
              <a:rPr lang="en-US" smtClean="0"/>
              <a:pPr/>
              <a:t>11/17/12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3BE365-4DF3-E548-9903-4193E26F16A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DA5358-99DD-5844-85A7-AAA83003338D}" type="datetime1">
              <a:rPr lang="en-US" smtClean="0"/>
              <a:pPr/>
              <a:t>11/17/12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23BE365-4DF3-E548-9903-4193E26F16A1}"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6E7A92B-79F8-7949-AA94-3F0805353CBA}" type="datetime1">
              <a:rPr lang="en-US" smtClean="0"/>
              <a:pPr/>
              <a:t>11/17/12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3BE365-4DF3-E548-9903-4193E26F16A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E99141E-5244-704B-890E-82B337D030E8}" type="datetime1">
              <a:rPr lang="en-US" smtClean="0"/>
              <a:pPr/>
              <a:t>11/17/12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23BE365-4DF3-E548-9903-4193E26F16A1}"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298C83A-BE46-0C4A-9BAA-8FD27BD7F79E}" type="datetime1">
              <a:rPr lang="en-US" smtClean="0"/>
              <a:pPr/>
              <a:t>11/17/12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23BE365-4DF3-E548-9903-4193E26F16A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7D4AF1-CF34-E244-99D1-F707BDCD9B92}" type="datetime1">
              <a:rPr lang="en-US" smtClean="0"/>
              <a:pPr/>
              <a:t>11/17/12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23BE365-4DF3-E548-9903-4193E26F16A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C6CE866-D343-6742-8D2C-980B86537161}" type="datetime1">
              <a:rPr lang="en-US" smtClean="0"/>
              <a:pPr/>
              <a:t>11/17/12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3BE365-4DF3-E548-9903-4193E26F16A1}"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A7DCB6D-1568-D347-AAF9-2ECC58C892D7}" type="datetime1">
              <a:rPr lang="en-US" smtClean="0"/>
              <a:pPr/>
              <a:t>11/17/12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23BE365-4DF3-E548-9903-4193E26F16A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A4BF35BC-B51E-7845-89A3-BB1357F5E4F5}" type="datetime1">
              <a:rPr lang="en-US" smtClean="0"/>
              <a:pPr/>
              <a:t>11/17/12</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223BE365-4DF3-E548-9903-4193E26F16A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057" r:id="rId1"/>
    <p:sldLayoutId id="2147484058" r:id="rId2"/>
    <p:sldLayoutId id="2147484059" r:id="rId3"/>
    <p:sldLayoutId id="2147484060" r:id="rId4"/>
    <p:sldLayoutId id="2147484061" r:id="rId5"/>
    <p:sldLayoutId id="2147484062" r:id="rId6"/>
    <p:sldLayoutId id="2147484063" r:id="rId7"/>
    <p:sldLayoutId id="2147484064" r:id="rId8"/>
    <p:sldLayoutId id="2147484065" r:id="rId9"/>
    <p:sldLayoutId id="2147484066" r:id="rId10"/>
    <p:sldLayoutId id="2147484067" r:id="rId11"/>
  </p:sldLayoutIdLst>
  <p:hf hdr="0" ftr="0" dt="0"/>
  <p:txStyles>
    <p:titleStyle>
      <a:lvl1pPr algn="l" defTabSz="914400" rtl="0" eaLnBrk="1" latinLnBrk="0" hangingPunct="1">
        <a:spcBef>
          <a:spcPct val="0"/>
        </a:spcBef>
        <a:buNone/>
        <a:defRPr sz="32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5.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 Id="rId3" Type="http://schemas.openxmlformats.org/officeDocument/2006/relationships/image" Target="../media/image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5.xml"/><Relationship Id="rId3" Type="http://schemas.openxmlformats.org/officeDocument/2006/relationships/image" Target="../media/image7.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mailto:hwallen@wisc.edu" TargetMode="External"/><Relationship Id="rId4" Type="http://schemas.openxmlformats.org/officeDocument/2006/relationships/hyperlink" Target="http://www.percolate.arizona.edu/doku.php" TargetMode="External"/><Relationship Id="rId1" Type="http://schemas.openxmlformats.org/officeDocument/2006/relationships/slideLayout" Target="../slideLayouts/slideLayout2.xml"/><Relationship Id="rId2" Type="http://schemas.openxmlformats.org/officeDocument/2006/relationships/hyperlink" Target="mailto:bdupuy@email.arizona.edu"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Project </a:t>
            </a:r>
            <a:r>
              <a:rPr lang="en-US" dirty="0" err="1" smtClean="0"/>
              <a:t>PE</a:t>
            </a:r>
            <a:r>
              <a:rPr lang="en-US" sz="3600" dirty="0" err="1" smtClean="0"/>
              <a:t>r</a:t>
            </a:r>
            <a:r>
              <a:rPr lang="en-US" dirty="0" err="1" smtClean="0"/>
              <a:t>COLATE</a:t>
            </a:r>
            <a:r>
              <a:rPr lang="en-US" dirty="0" smtClean="0"/>
              <a:t>:</a:t>
            </a:r>
            <a:endParaRPr lang="en-US" dirty="0"/>
          </a:p>
        </p:txBody>
      </p:sp>
      <p:sp>
        <p:nvSpPr>
          <p:cNvPr id="3" name="Subtitle 2"/>
          <p:cNvSpPr>
            <a:spLocks noGrp="1"/>
          </p:cNvSpPr>
          <p:nvPr>
            <p:ph type="subTitle" idx="1"/>
          </p:nvPr>
        </p:nvSpPr>
        <p:spPr>
          <a:xfrm>
            <a:off x="914400" y="3429000"/>
            <a:ext cx="7342188" cy="3275178"/>
          </a:xfrm>
        </p:spPr>
        <p:txBody>
          <a:bodyPr>
            <a:normAutofit lnSpcReduction="10000"/>
          </a:bodyPr>
          <a:lstStyle/>
          <a:p>
            <a:r>
              <a:rPr lang="en-US" dirty="0"/>
              <a:t>Preparing FL TAs for </a:t>
            </a:r>
            <a:r>
              <a:rPr lang="en-US" dirty="0" err="1"/>
              <a:t>multiliteracies</a:t>
            </a:r>
            <a:r>
              <a:rPr lang="en-US" dirty="0"/>
              <a:t>-oriented </a:t>
            </a:r>
            <a:r>
              <a:rPr lang="en-US" dirty="0" smtClean="0"/>
              <a:t>instruction</a:t>
            </a:r>
          </a:p>
          <a:p>
            <a:endParaRPr lang="en-US" dirty="0"/>
          </a:p>
          <a:p>
            <a:r>
              <a:rPr lang="en-US" dirty="0" smtClean="0"/>
              <a:t>Beatrice Dupuy</a:t>
            </a:r>
          </a:p>
          <a:p>
            <a:r>
              <a:rPr lang="en-US" dirty="0" smtClean="0"/>
              <a:t>University of Arizona</a:t>
            </a:r>
          </a:p>
          <a:p>
            <a:endParaRPr lang="en-US" dirty="0"/>
          </a:p>
          <a:p>
            <a:r>
              <a:rPr lang="en-US" dirty="0" smtClean="0"/>
              <a:t>Heather Willis Allen</a:t>
            </a:r>
          </a:p>
          <a:p>
            <a:r>
              <a:rPr lang="en-US" dirty="0" smtClean="0"/>
              <a:t>University of Wisconsin – Madison</a:t>
            </a:r>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52284566"/>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792079"/>
            <a:ext cx="2139696" cy="5577841"/>
          </a:xfrm>
        </p:spPr>
        <p:txBody>
          <a:bodyPr anchor="ctr">
            <a:normAutofit/>
          </a:bodyPr>
          <a:lstStyle/>
          <a:p>
            <a:pPr algn="ctr"/>
            <a:r>
              <a:rPr lang="en-US" dirty="0" smtClean="0"/>
              <a:t>Brainstorming</a:t>
            </a:r>
            <a:br>
              <a:rPr lang="en-US" dirty="0" smtClean="0"/>
            </a:br>
            <a:r>
              <a:rPr lang="en-US" dirty="0" smtClean="0"/>
              <a:t>Activity</a:t>
            </a:r>
            <a:endParaRPr lang="en-US" dirty="0"/>
          </a:p>
        </p:txBody>
      </p:sp>
      <p:pic>
        <p:nvPicPr>
          <p:cNvPr id="2" name="Picture Placeholder 1" descr="brainstorm.jpg"/>
          <p:cNvPicPr>
            <a:picLocks noGrp="1" noChangeAspect="1"/>
          </p:cNvPicPr>
          <p:nvPr>
            <p:ph idx="1"/>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9206" r="9206"/>
          <a:stretch>
            <a:fillRect/>
          </a:stretch>
        </p:blipFill>
        <p:spPr/>
      </p:pic>
      <p:sp>
        <p:nvSpPr>
          <p:cNvPr id="4" name="Slide Number Placeholder 3"/>
          <p:cNvSpPr>
            <a:spLocks noGrp="1"/>
          </p:cNvSpPr>
          <p:nvPr>
            <p:ph type="sldNum" sz="quarter" idx="12"/>
          </p:nvPr>
        </p:nvSpPr>
        <p:spPr/>
        <p:txBody>
          <a:bodyPr/>
          <a:lstStyle/>
          <a:p>
            <a:fld id="{223BE365-4DF3-E548-9903-4193E26F16A1}" type="slidenum">
              <a:rPr lang="en-US" smtClean="0"/>
              <a:pPr/>
              <a:t>10</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905145097"/>
      </p:ext>
    </p:extLst>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Discuss/reflect activity: The FL TA training paradigm </a:t>
            </a:r>
            <a:endParaRPr lang="en-US" dirty="0"/>
          </a:p>
        </p:txBody>
      </p:sp>
      <p:sp>
        <p:nvSpPr>
          <p:cNvPr id="3" name="Content Placeholder 2"/>
          <p:cNvSpPr>
            <a:spLocks noGrp="1"/>
          </p:cNvSpPr>
          <p:nvPr>
            <p:ph idx="1"/>
          </p:nvPr>
        </p:nvSpPr>
        <p:spPr/>
        <p:txBody>
          <a:bodyPr>
            <a:normAutofit lnSpcReduction="10000"/>
          </a:bodyPr>
          <a:lstStyle/>
          <a:p>
            <a:r>
              <a:rPr lang="en-US" dirty="0" smtClean="0"/>
              <a:t>In your groups, identify key aspects of the long-standing collegiate FL TA training paradigm:</a:t>
            </a:r>
          </a:p>
          <a:p>
            <a:pPr marL="731520" lvl="1" indent="-457200">
              <a:buFont typeface="+mj-lt"/>
              <a:buAutoNum type="arabicPeriod"/>
            </a:pPr>
            <a:r>
              <a:rPr lang="en-US" dirty="0" smtClean="0"/>
              <a:t>Which </a:t>
            </a:r>
            <a:r>
              <a:rPr lang="en-US" u="sng" dirty="0" smtClean="0"/>
              <a:t>two aspects</a:t>
            </a:r>
            <a:r>
              <a:rPr lang="en-US" dirty="0" smtClean="0"/>
              <a:t> do you consider to be </a:t>
            </a:r>
            <a:r>
              <a:rPr lang="en-US" u="sng" dirty="0" smtClean="0"/>
              <a:t>most beneficial</a:t>
            </a:r>
            <a:r>
              <a:rPr lang="en-US" dirty="0" smtClean="0"/>
              <a:t>?</a:t>
            </a:r>
          </a:p>
          <a:p>
            <a:pPr marL="731520" lvl="1" indent="-457200">
              <a:buFont typeface="+mj-lt"/>
              <a:buAutoNum type="arabicPeriod"/>
            </a:pPr>
            <a:r>
              <a:rPr lang="en-US" dirty="0" smtClean="0"/>
              <a:t>What are </a:t>
            </a:r>
            <a:r>
              <a:rPr lang="en-US" u="sng" dirty="0" smtClean="0"/>
              <a:t>two limitations or shortcomings</a:t>
            </a:r>
            <a:r>
              <a:rPr lang="en-US" dirty="0" smtClean="0"/>
              <a:t> of this paradigm?</a:t>
            </a:r>
          </a:p>
          <a:p>
            <a:pPr marL="731520" lvl="1" indent="-457200">
              <a:buNone/>
            </a:pPr>
            <a:endParaRPr lang="en-US" dirty="0" smtClean="0"/>
          </a:p>
          <a:p>
            <a:r>
              <a:rPr lang="en-US" dirty="0" smtClean="0"/>
              <a:t>How certain are you of the following? (SA – SD)</a:t>
            </a:r>
          </a:p>
          <a:p>
            <a:pPr lvl="1"/>
            <a:r>
              <a:rPr lang="en-US" dirty="0" smtClean="0"/>
              <a:t>The collegiate </a:t>
            </a:r>
            <a:r>
              <a:rPr lang="en-US" dirty="0"/>
              <a:t>FL TA training </a:t>
            </a:r>
            <a:r>
              <a:rPr lang="en-US" dirty="0" smtClean="0"/>
              <a:t>paradigm meets the long-term needs of FL TAs to teach lower-level language courses.</a:t>
            </a:r>
          </a:p>
          <a:p>
            <a:pPr lvl="1"/>
            <a:r>
              <a:rPr lang="en-US" dirty="0" smtClean="0"/>
              <a:t>The collegiate FL TA training paradigm meets the long-term needs of FL TAs to teach upper-level literary-cultural content courses.</a:t>
            </a:r>
          </a:p>
          <a:p>
            <a:pPr lvl="1"/>
            <a:r>
              <a:rPr lang="en-US" dirty="0" smtClean="0"/>
              <a:t>The concepts and activities associated with the longstanding </a:t>
            </a:r>
            <a:r>
              <a:rPr lang="en-US" dirty="0"/>
              <a:t>collegiate FL TA training </a:t>
            </a:r>
            <a:r>
              <a:rPr lang="en-US" dirty="0" smtClean="0"/>
              <a:t>paradigm prepares TAs to teach </a:t>
            </a:r>
            <a:r>
              <a:rPr lang="en-US" dirty="0"/>
              <a:t>language,</a:t>
            </a:r>
            <a:r>
              <a:rPr lang="en-US" dirty="0" smtClean="0"/>
              <a:t> literature and culture in an integrated fashion, consistent with the aims of the 2007 MLA Report.</a:t>
            </a:r>
          </a:p>
          <a:p>
            <a:pPr lvl="1"/>
            <a:endParaRPr lang="en-US" dirty="0"/>
          </a:p>
          <a:p>
            <a:pPr lvl="1"/>
            <a:endParaRPr lang="en-US" dirty="0"/>
          </a:p>
        </p:txBody>
      </p:sp>
      <p:sp>
        <p:nvSpPr>
          <p:cNvPr id="5" name="Slide Number Placeholder 4"/>
          <p:cNvSpPr>
            <a:spLocks noGrp="1"/>
          </p:cNvSpPr>
          <p:nvPr>
            <p:ph type="sldNum" sz="quarter" idx="12"/>
          </p:nvPr>
        </p:nvSpPr>
        <p:spPr/>
        <p:txBody>
          <a:bodyPr/>
          <a:lstStyle/>
          <a:p>
            <a:fld id="{223BE365-4DF3-E548-9903-4193E26F16A1}" type="slidenum">
              <a:rPr lang="en-US" smtClean="0"/>
              <a:pPr/>
              <a:t>11</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085330636"/>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792080"/>
            <a:ext cx="2139696" cy="5577840"/>
          </a:xfrm>
        </p:spPr>
        <p:txBody>
          <a:bodyPr anchor="ctr">
            <a:normAutofit/>
          </a:bodyPr>
          <a:lstStyle/>
          <a:p>
            <a:pPr algn="ctr"/>
            <a:r>
              <a:rPr lang="en-US" dirty="0" smtClean="0"/>
              <a:t>Long-standing collegiate </a:t>
            </a:r>
            <a:br>
              <a:rPr lang="en-US" dirty="0" smtClean="0"/>
            </a:br>
            <a:r>
              <a:rPr lang="en-US" dirty="0" smtClean="0"/>
              <a:t>FL TA training paradigm</a:t>
            </a:r>
            <a:r>
              <a:rPr lang="en-US" dirty="0"/>
              <a:t/>
            </a:r>
            <a:br>
              <a:rPr lang="en-US" dirty="0"/>
            </a:br>
            <a:endParaRPr lang="en-US" dirty="0"/>
          </a:p>
        </p:txBody>
      </p:sp>
      <p:pic>
        <p:nvPicPr>
          <p:cNvPr id="2" name="Picture Placeholder 1" descr="TAtraining.jpg"/>
          <p:cNvPicPr>
            <a:picLocks noGrp="1" noChangeAspect="1"/>
          </p:cNvPicPr>
          <p:nvPr>
            <p:ph idx="1"/>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15987" r="15987"/>
          <a:stretch>
            <a:fillRect/>
          </a:stretch>
        </p:blipFill>
        <p:spPr/>
      </p:pic>
      <p:sp>
        <p:nvSpPr>
          <p:cNvPr id="4" name="Slide Number Placeholder 3"/>
          <p:cNvSpPr>
            <a:spLocks noGrp="1"/>
          </p:cNvSpPr>
          <p:nvPr>
            <p:ph type="sldNum" sz="quarter" idx="12"/>
          </p:nvPr>
        </p:nvSpPr>
        <p:spPr/>
        <p:txBody>
          <a:bodyPr/>
          <a:lstStyle/>
          <a:p>
            <a:fld id="{223BE365-4DF3-E548-9903-4193E26F16A1}" type="slidenum">
              <a:rPr lang="en-US" smtClean="0"/>
              <a:pPr/>
              <a:t>12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53149670"/>
      </p:ext>
    </p:extLst>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Shortcomings of long</a:t>
            </a:r>
            <a:r>
              <a:rPr lang="en-US" dirty="0"/>
              <a:t>-standing collegiate FL TA</a:t>
            </a:r>
            <a:r>
              <a:rPr lang="en-US" dirty="0" smtClean="0"/>
              <a:t> </a:t>
            </a:r>
            <a:br>
              <a:rPr lang="en-US" dirty="0" smtClean="0"/>
            </a:br>
            <a:r>
              <a:rPr lang="en-US" i="1" dirty="0" smtClean="0"/>
              <a:t>training</a:t>
            </a:r>
            <a:r>
              <a:rPr lang="en-US" dirty="0" smtClean="0"/>
              <a:t> </a:t>
            </a:r>
            <a:r>
              <a:rPr lang="en-US" dirty="0"/>
              <a:t>paradigm </a:t>
            </a:r>
            <a:r>
              <a:rPr lang="en-US" dirty="0" smtClean="0"/>
              <a:t> </a:t>
            </a:r>
            <a:endParaRPr lang="en-US" dirty="0"/>
          </a:p>
        </p:txBody>
      </p:sp>
      <p:sp>
        <p:nvSpPr>
          <p:cNvPr id="3" name="Content Placeholder 2"/>
          <p:cNvSpPr>
            <a:spLocks noGrp="1"/>
          </p:cNvSpPr>
          <p:nvPr>
            <p:ph idx="1"/>
          </p:nvPr>
        </p:nvSpPr>
        <p:spPr/>
        <p:txBody>
          <a:bodyPr>
            <a:normAutofit lnSpcReduction="10000"/>
          </a:bodyPr>
          <a:lstStyle/>
          <a:p>
            <a:r>
              <a:rPr lang="en-US" dirty="0"/>
              <a:t>The </a:t>
            </a:r>
            <a:r>
              <a:rPr lang="en-US" i="1" dirty="0"/>
              <a:t>how</a:t>
            </a:r>
            <a:endParaRPr lang="en-US" dirty="0"/>
          </a:p>
          <a:p>
            <a:pPr lvl="1"/>
            <a:r>
              <a:rPr lang="en-US" dirty="0"/>
              <a:t>Dominance of the transmission model (Johnson, 2009)</a:t>
            </a:r>
          </a:p>
          <a:p>
            <a:endParaRPr lang="en-US" dirty="0" smtClean="0"/>
          </a:p>
          <a:p>
            <a:r>
              <a:rPr lang="en-US" dirty="0" smtClean="0"/>
              <a:t>The </a:t>
            </a:r>
            <a:r>
              <a:rPr lang="en-US" i="1" dirty="0"/>
              <a:t>what</a:t>
            </a:r>
          </a:p>
          <a:p>
            <a:pPr lvl="1"/>
            <a:r>
              <a:rPr lang="en-US" dirty="0"/>
              <a:t>Teaching literature and </a:t>
            </a:r>
            <a:r>
              <a:rPr lang="en-US" dirty="0" smtClean="0"/>
              <a:t>culture-an </a:t>
            </a:r>
            <a:r>
              <a:rPr lang="en-US" dirty="0"/>
              <a:t>afterthought (Byrd, 2007; Mills, 20122; Wilbur, 2007)</a:t>
            </a:r>
          </a:p>
          <a:p>
            <a:pPr lvl="1"/>
            <a:r>
              <a:rPr lang="en-US" dirty="0"/>
              <a:t>Conceptual </a:t>
            </a:r>
            <a:r>
              <a:rPr lang="en-US" dirty="0" smtClean="0"/>
              <a:t>eclecticism </a:t>
            </a:r>
            <a:r>
              <a:rPr lang="en-US" dirty="0"/>
              <a:t>(Wilbur, 2007) in the “post-</a:t>
            </a:r>
            <a:r>
              <a:rPr lang="en-US" dirty="0" smtClean="0"/>
              <a:t>methods” </a:t>
            </a:r>
            <a:r>
              <a:rPr lang="en-US" dirty="0"/>
              <a:t>era (</a:t>
            </a:r>
            <a:r>
              <a:rPr lang="en-US" dirty="0" err="1"/>
              <a:t>Kumaradivelu</a:t>
            </a:r>
            <a:r>
              <a:rPr lang="en-US" dirty="0"/>
              <a:t>, 2001)</a:t>
            </a:r>
          </a:p>
          <a:p>
            <a:endParaRPr lang="en-US" dirty="0" smtClean="0"/>
          </a:p>
          <a:p>
            <a:r>
              <a:rPr lang="en-US" dirty="0" smtClean="0"/>
              <a:t>The </a:t>
            </a:r>
            <a:r>
              <a:rPr lang="en-US" i="1" dirty="0" smtClean="0"/>
              <a:t>when</a:t>
            </a:r>
            <a:endParaRPr lang="en-US" dirty="0" smtClean="0"/>
          </a:p>
          <a:p>
            <a:pPr lvl="1"/>
            <a:r>
              <a:rPr lang="en-US" dirty="0" smtClean="0"/>
              <a:t>Persistence of “frontloading” (Freeman, 1993), limited scope (Allen &amp; </a:t>
            </a:r>
            <a:r>
              <a:rPr lang="en-US" dirty="0" err="1" smtClean="0"/>
              <a:t>Negueruela</a:t>
            </a:r>
            <a:r>
              <a:rPr lang="en-US" dirty="0" smtClean="0"/>
              <a:t>, 2010), unsystematic / sporadic ongoing professional development (Allen, 2011)</a:t>
            </a:r>
          </a:p>
          <a:p>
            <a:endParaRPr lang="en-US" dirty="0"/>
          </a:p>
          <a:p>
            <a:endParaRPr lang="en-US"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13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91884432"/>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Consequences of these shortcomings: </a:t>
            </a:r>
            <a:br>
              <a:rPr lang="en-US" dirty="0" smtClean="0"/>
            </a:br>
            <a:r>
              <a:rPr lang="en-US" dirty="0" smtClean="0"/>
              <a:t>Evidence from empirical studies</a:t>
            </a:r>
            <a:endParaRPr lang="en-US" dirty="0"/>
          </a:p>
        </p:txBody>
      </p:sp>
      <p:sp>
        <p:nvSpPr>
          <p:cNvPr id="3" name="Content Placeholder 2"/>
          <p:cNvSpPr>
            <a:spLocks noGrp="1"/>
          </p:cNvSpPr>
          <p:nvPr>
            <p:ph idx="1"/>
          </p:nvPr>
        </p:nvSpPr>
        <p:spPr/>
        <p:txBody>
          <a:bodyPr>
            <a:normAutofit fontScale="92500"/>
          </a:bodyPr>
          <a:lstStyle/>
          <a:p>
            <a:r>
              <a:rPr lang="en-US" i="1" dirty="0"/>
              <a:t>How / Approach</a:t>
            </a:r>
            <a:r>
              <a:rPr lang="en-US" dirty="0"/>
              <a:t>: Lack of appropriation of concepts, internationalization of pseudo-conceptual understanding of theoretical notions (Allen, 2011; </a:t>
            </a:r>
            <a:r>
              <a:rPr lang="en-US" dirty="0" err="1"/>
              <a:t>Dassier</a:t>
            </a:r>
            <a:r>
              <a:rPr lang="en-US" dirty="0"/>
              <a:t>, 2011; Fox, 1993), lack of teacher agency in light of perceived constraints (Allen, 2011; Dupuy &amp; Allen, 2012)</a:t>
            </a:r>
          </a:p>
          <a:p>
            <a:endParaRPr lang="en-US" i="1" dirty="0" smtClean="0"/>
          </a:p>
          <a:p>
            <a:r>
              <a:rPr lang="en-US" i="1" dirty="0"/>
              <a:t>What / Content</a:t>
            </a:r>
            <a:r>
              <a:rPr lang="en-US" dirty="0"/>
              <a:t>: Lack of “transfer” of confidence in the ability to teach language to confidence about teaching literature (Mills, 2011; Mills &amp; Allen, 2008)</a:t>
            </a:r>
          </a:p>
          <a:p>
            <a:endParaRPr lang="en-US" i="1" dirty="0" smtClean="0"/>
          </a:p>
          <a:p>
            <a:r>
              <a:rPr lang="en-US" i="1" dirty="0" smtClean="0"/>
              <a:t>When / Timing</a:t>
            </a:r>
            <a:r>
              <a:rPr lang="en-US" dirty="0" smtClean="0"/>
              <a:t>: Lack of theory-practice connections in teaching during early semesters (Dupuy &amp; Allen, 2012; </a:t>
            </a:r>
            <a:r>
              <a:rPr lang="en-US" dirty="0" err="1" smtClean="0"/>
              <a:t>Brandl</a:t>
            </a:r>
            <a:r>
              <a:rPr lang="en-US" dirty="0" smtClean="0"/>
              <a:t>, 2000; Rankin &amp; Becker, 2006), little research on later development</a:t>
            </a:r>
          </a:p>
          <a:p>
            <a:endParaRPr lang="en-US" dirty="0"/>
          </a:p>
          <a:p>
            <a:endParaRPr lang="en-US"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14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50843574"/>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Proposals to answer these shortcomings</a:t>
            </a:r>
            <a:endParaRPr lang="en-US" dirty="0"/>
          </a:p>
        </p:txBody>
      </p:sp>
      <p:sp>
        <p:nvSpPr>
          <p:cNvPr id="3" name="Content Placeholder 2"/>
          <p:cNvSpPr>
            <a:spLocks noGrp="1"/>
          </p:cNvSpPr>
          <p:nvPr>
            <p:ph idx="1"/>
          </p:nvPr>
        </p:nvSpPr>
        <p:spPr/>
        <p:txBody>
          <a:bodyPr/>
          <a:lstStyle/>
          <a:p>
            <a:r>
              <a:rPr lang="en-US" dirty="0" smtClean="0"/>
              <a:t>Require additional graduate coursework on SLA pedagogy beyond the “methods course”</a:t>
            </a:r>
          </a:p>
          <a:p>
            <a:endParaRPr lang="en-US" dirty="0"/>
          </a:p>
          <a:p>
            <a:r>
              <a:rPr lang="en-US" dirty="0" smtClean="0"/>
              <a:t>Augment teaching experiences:</a:t>
            </a:r>
          </a:p>
          <a:p>
            <a:pPr lvl="1"/>
            <a:r>
              <a:rPr lang="en-US" sz="2400" dirty="0" smtClean="0"/>
              <a:t>Team-teaching (graduate student/faculty) undergraduate courses beyond the lower-level sequence</a:t>
            </a:r>
          </a:p>
          <a:p>
            <a:pPr lvl="1"/>
            <a:r>
              <a:rPr lang="en-US" sz="2400" dirty="0" smtClean="0"/>
              <a:t>Graduate students independently teaching undergraduate </a:t>
            </a:r>
            <a:r>
              <a:rPr lang="en-US" sz="2400" dirty="0"/>
              <a:t>courses beyond the lower-level </a:t>
            </a:r>
            <a:r>
              <a:rPr lang="en-US" sz="2400" dirty="0" smtClean="0"/>
              <a:t>sequence</a:t>
            </a:r>
            <a:endParaRPr lang="en-US" sz="2400"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15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59855092"/>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Have these proposals been implemented?</a:t>
            </a:r>
            <a:endParaRPr lang="en-US" dirty="0"/>
          </a:p>
        </p:txBody>
      </p:sp>
      <p:graphicFrame>
        <p:nvGraphicFramePr>
          <p:cNvPr id="4" name="Content Placeholder 4"/>
          <p:cNvGraphicFramePr>
            <a:graphicFrameLocks/>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156923642"/>
              </p:ext>
            </p:extLst>
          </p:nvPr>
        </p:nvGraphicFramePr>
        <p:xfrm>
          <a:off x="486604" y="1495524"/>
          <a:ext cx="8163438" cy="4863394"/>
        </p:xfrm>
        <a:graphic>
          <a:graphicData uri="http://schemas.openxmlformats.org/drawingml/2006/table">
            <a:tbl>
              <a:tblPr firstRow="1" bandRow="1">
                <a:tableStyleId>{5C22544A-7EE6-4342-B048-85BDC9FD1C3A}</a:tableStyleId>
              </a:tblPr>
              <a:tblGrid>
                <a:gridCol w="1312649"/>
                <a:gridCol w="3499560"/>
                <a:gridCol w="3351229"/>
              </a:tblGrid>
              <a:tr h="407905">
                <a:tc>
                  <a:txBody>
                    <a:bodyPr/>
                    <a:lstStyle/>
                    <a:p>
                      <a:pPr algn="l"/>
                      <a:endParaRPr lang="en-US" sz="2000" noProof="0" dirty="0">
                        <a:solidFill>
                          <a:srgbClr val="000000"/>
                        </a:solidFill>
                      </a:endParaRPr>
                    </a:p>
                  </a:txBody>
                  <a:tcPr/>
                </a:tc>
                <a:tc>
                  <a:txBody>
                    <a:bodyPr/>
                    <a:lstStyle/>
                    <a:p>
                      <a:pPr algn="l"/>
                      <a:r>
                        <a:rPr lang="en-US" sz="2000" b="0" noProof="0" dirty="0" smtClean="0">
                          <a:solidFill>
                            <a:srgbClr val="000000"/>
                          </a:solidFill>
                        </a:rPr>
                        <a:t>Scholarship</a:t>
                      </a:r>
                      <a:endParaRPr lang="en-US" sz="2000" b="0" noProof="0" dirty="0">
                        <a:solidFill>
                          <a:srgbClr val="000000"/>
                        </a:solidFill>
                      </a:endParaRPr>
                    </a:p>
                  </a:txBody>
                  <a:tcPr/>
                </a:tc>
                <a:tc>
                  <a:txBody>
                    <a:bodyPr/>
                    <a:lstStyle/>
                    <a:p>
                      <a:pPr algn="l"/>
                      <a:r>
                        <a:rPr lang="en-US" sz="2000" b="0" noProof="0" dirty="0" smtClean="0">
                          <a:solidFill>
                            <a:srgbClr val="000000"/>
                          </a:solidFill>
                        </a:rPr>
                        <a:t>Teaching</a:t>
                      </a:r>
                      <a:endParaRPr lang="en-US" sz="2000" b="0" noProof="0" dirty="0">
                        <a:solidFill>
                          <a:srgbClr val="000000"/>
                        </a:solidFill>
                      </a:endParaRPr>
                    </a:p>
                  </a:txBody>
                  <a:tcPr/>
                </a:tc>
              </a:tr>
              <a:tr h="960776">
                <a:tc>
                  <a:txBody>
                    <a:bodyPr/>
                    <a:lstStyle/>
                    <a:p>
                      <a:pPr algn="l"/>
                      <a:r>
                        <a:rPr lang="en-US" sz="2000" noProof="0" smtClean="0">
                          <a:solidFill>
                            <a:srgbClr val="000000"/>
                          </a:solidFill>
                        </a:rPr>
                        <a:t>Year 1</a:t>
                      </a:r>
                      <a:endParaRPr lang="en-US" sz="2000" noProof="0">
                        <a:solidFill>
                          <a:srgbClr val="000000"/>
                        </a:solidFill>
                      </a:endParaRPr>
                    </a:p>
                  </a:txBody>
                  <a:tcPr/>
                </a:tc>
                <a:tc>
                  <a:txBody>
                    <a:bodyPr/>
                    <a:lstStyle/>
                    <a:p>
                      <a:pPr algn="l"/>
                      <a:r>
                        <a:rPr lang="en-US" sz="2000" noProof="0" dirty="0" smtClean="0">
                          <a:solidFill>
                            <a:srgbClr val="000000"/>
                          </a:solidFill>
                        </a:rPr>
                        <a:t>1 pedagogy course,</a:t>
                      </a:r>
                    </a:p>
                    <a:p>
                      <a:pPr algn="l"/>
                      <a:r>
                        <a:rPr lang="en-US" sz="2000" noProof="0" dirty="0" smtClean="0">
                          <a:solidFill>
                            <a:srgbClr val="000000"/>
                          </a:solidFill>
                        </a:rPr>
                        <a:t>5 literature/cultural</a:t>
                      </a:r>
                      <a:r>
                        <a:rPr lang="en-US" sz="2000" baseline="0" noProof="0" dirty="0" smtClean="0">
                          <a:solidFill>
                            <a:srgbClr val="000000"/>
                          </a:solidFill>
                        </a:rPr>
                        <a:t> studies/</a:t>
                      </a:r>
                      <a:r>
                        <a:rPr lang="en-US" sz="2000" noProof="0" dirty="0" smtClean="0">
                          <a:solidFill>
                            <a:srgbClr val="000000"/>
                          </a:solidFill>
                        </a:rPr>
                        <a:t>theory/language courses</a:t>
                      </a:r>
                      <a:endParaRPr lang="en-US" sz="2000" noProof="0" dirty="0">
                        <a:solidFill>
                          <a:srgbClr val="000000"/>
                        </a:solidFill>
                      </a:endParaRPr>
                    </a:p>
                  </a:txBody>
                  <a:tcPr/>
                </a:tc>
                <a:tc>
                  <a:txBody>
                    <a:bodyPr/>
                    <a:lstStyle/>
                    <a:p>
                      <a:pPr algn="l"/>
                      <a:r>
                        <a:rPr lang="en-US" sz="2000" noProof="0" dirty="0" smtClean="0">
                          <a:solidFill>
                            <a:srgbClr val="000000"/>
                          </a:solidFill>
                        </a:rPr>
                        <a:t>Elementary language courses highly likely (69.9%*)</a:t>
                      </a:r>
                      <a:endParaRPr lang="en-US" sz="2000" noProof="0" dirty="0">
                        <a:solidFill>
                          <a:srgbClr val="000000"/>
                        </a:solidFill>
                      </a:endParaRPr>
                    </a:p>
                  </a:txBody>
                  <a:tcPr/>
                </a:tc>
              </a:tr>
              <a:tr h="1543065">
                <a:tc>
                  <a:txBody>
                    <a:bodyPr/>
                    <a:lstStyle/>
                    <a:p>
                      <a:pPr algn="l"/>
                      <a:r>
                        <a:rPr lang="en-US" sz="2000" noProof="0" dirty="0" smtClean="0">
                          <a:solidFill>
                            <a:srgbClr val="000000"/>
                          </a:solidFill>
                        </a:rPr>
                        <a:t>Years </a:t>
                      </a:r>
                    </a:p>
                    <a:p>
                      <a:pPr algn="l"/>
                      <a:r>
                        <a:rPr lang="en-US" sz="2000" noProof="0" dirty="0" smtClean="0">
                          <a:solidFill>
                            <a:srgbClr val="000000"/>
                          </a:solidFill>
                        </a:rPr>
                        <a:t>2-3</a:t>
                      </a:r>
                      <a:endParaRPr lang="en-US" sz="2000" noProof="0" dirty="0">
                        <a:solidFill>
                          <a:srgbClr val="000000"/>
                        </a:solidFill>
                      </a:endParaRPr>
                    </a:p>
                  </a:txBody>
                  <a:tcPr/>
                </a:tc>
                <a:tc>
                  <a:txBody>
                    <a:bodyPr/>
                    <a:lstStyle/>
                    <a:p>
                      <a:pPr algn="l"/>
                      <a:r>
                        <a:rPr lang="en-US" sz="2000" noProof="0" dirty="0" smtClean="0">
                          <a:solidFill>
                            <a:srgbClr val="000000"/>
                          </a:solidFill>
                        </a:rPr>
                        <a:t>literature/cultural studies/theory/language</a:t>
                      </a:r>
                      <a:r>
                        <a:rPr lang="en-US" sz="2000" baseline="0" noProof="0" dirty="0" smtClean="0">
                          <a:solidFill>
                            <a:srgbClr val="000000"/>
                          </a:solidFill>
                        </a:rPr>
                        <a:t> courses, </a:t>
                      </a:r>
                    </a:p>
                    <a:p>
                      <a:pPr algn="l"/>
                      <a:r>
                        <a:rPr lang="en-US" sz="2000" baseline="0" noProof="0" dirty="0" smtClean="0">
                          <a:solidFill>
                            <a:srgbClr val="000000"/>
                          </a:solidFill>
                        </a:rPr>
                        <a:t>pre-dissertation exams</a:t>
                      </a:r>
                      <a:endParaRPr lang="en-US" sz="2000" noProof="0" dirty="0">
                        <a:solidFill>
                          <a:srgbClr val="000000"/>
                        </a:solidFill>
                      </a:endParaRPr>
                    </a:p>
                  </a:txBody>
                  <a:tcPr/>
                </a:tc>
                <a:tc>
                  <a:txBody>
                    <a:bodyPr/>
                    <a:lstStyle/>
                    <a:p>
                      <a:pPr algn="l"/>
                      <a:r>
                        <a:rPr lang="en-US" sz="2000" noProof="0" dirty="0" smtClean="0">
                          <a:solidFill>
                            <a:srgbClr val="000000"/>
                          </a:solidFill>
                        </a:rPr>
                        <a:t>Elementary (46%) more likely than</a:t>
                      </a:r>
                      <a:r>
                        <a:rPr lang="en-US" sz="2000" baseline="0" noProof="0" dirty="0" smtClean="0">
                          <a:solidFill>
                            <a:srgbClr val="000000"/>
                          </a:solidFill>
                        </a:rPr>
                        <a:t> </a:t>
                      </a:r>
                      <a:r>
                        <a:rPr lang="en-US" sz="2000" noProof="0" dirty="0" smtClean="0">
                          <a:solidFill>
                            <a:srgbClr val="000000"/>
                          </a:solidFill>
                        </a:rPr>
                        <a:t>intermediate language courses (33%); advanced undergraduate unlikely (8.6%)</a:t>
                      </a:r>
                      <a:endParaRPr lang="en-US" sz="2000" noProof="0" dirty="0">
                        <a:solidFill>
                          <a:srgbClr val="000000"/>
                        </a:solidFill>
                      </a:endParaRPr>
                    </a:p>
                  </a:txBody>
                  <a:tcPr/>
                </a:tc>
              </a:tr>
              <a:tr h="1834209">
                <a:tc>
                  <a:txBody>
                    <a:bodyPr/>
                    <a:lstStyle/>
                    <a:p>
                      <a:pPr algn="l"/>
                      <a:r>
                        <a:rPr lang="en-US" sz="2000" noProof="0" dirty="0" smtClean="0">
                          <a:solidFill>
                            <a:srgbClr val="000000"/>
                          </a:solidFill>
                        </a:rPr>
                        <a:t>Year 4</a:t>
                      </a:r>
                      <a:r>
                        <a:rPr lang="en-US" sz="2000" baseline="0" noProof="0" dirty="0" smtClean="0">
                          <a:solidFill>
                            <a:srgbClr val="000000"/>
                          </a:solidFill>
                        </a:rPr>
                        <a:t>  </a:t>
                      </a:r>
                    </a:p>
                    <a:p>
                      <a:pPr algn="l"/>
                      <a:r>
                        <a:rPr lang="en-US" sz="2000" baseline="0" noProof="0" dirty="0" smtClean="0">
                          <a:solidFill>
                            <a:srgbClr val="000000"/>
                          </a:solidFill>
                        </a:rPr>
                        <a:t>&amp; beyond</a:t>
                      </a:r>
                      <a:endParaRPr lang="en-US" sz="2000" noProof="0" dirty="0">
                        <a:solidFill>
                          <a:srgbClr val="000000"/>
                        </a:solidFill>
                      </a:endParaRPr>
                    </a:p>
                  </a:txBody>
                  <a:tcPr/>
                </a:tc>
                <a:tc>
                  <a:txBody>
                    <a:bodyPr/>
                    <a:lstStyle/>
                    <a:p>
                      <a:pPr algn="l"/>
                      <a:r>
                        <a:rPr lang="en-US" sz="2000" noProof="0" dirty="0" smtClean="0">
                          <a:solidFill>
                            <a:srgbClr val="000000"/>
                          </a:solidFill>
                        </a:rPr>
                        <a:t>Dissertation proposal / Dissertation</a:t>
                      </a:r>
                      <a:endParaRPr lang="en-US" sz="2000" noProof="0" dirty="0">
                        <a:solidFill>
                          <a:srgbClr val="000000"/>
                        </a:solidFill>
                      </a:endParaRPr>
                    </a:p>
                  </a:txBody>
                  <a:tcPr/>
                </a:tc>
                <a:tc>
                  <a:txBody>
                    <a:bodyPr/>
                    <a:lstStyle/>
                    <a:p>
                      <a:pPr algn="l"/>
                      <a:r>
                        <a:rPr lang="en-US" sz="2000" noProof="0" dirty="0" smtClean="0">
                          <a:solidFill>
                            <a:srgbClr val="000000"/>
                          </a:solidFill>
                        </a:rPr>
                        <a:t>Varies, intermediate language,</a:t>
                      </a:r>
                      <a:r>
                        <a:rPr lang="en-US" sz="2000" baseline="0" noProof="0" dirty="0" smtClean="0">
                          <a:solidFill>
                            <a:srgbClr val="000000"/>
                          </a:solidFill>
                        </a:rPr>
                        <a:t> </a:t>
                      </a:r>
                      <a:r>
                        <a:rPr lang="en-US" sz="2000" noProof="0" dirty="0" smtClean="0">
                          <a:solidFill>
                            <a:srgbClr val="000000"/>
                          </a:solidFill>
                        </a:rPr>
                        <a:t>most likely (36%); advanced undergraduate courses,</a:t>
                      </a:r>
                      <a:r>
                        <a:rPr lang="en-US" sz="2000" baseline="0" noProof="0" dirty="0" smtClean="0">
                          <a:solidFill>
                            <a:srgbClr val="000000"/>
                          </a:solidFill>
                        </a:rPr>
                        <a:t> </a:t>
                      </a:r>
                      <a:r>
                        <a:rPr lang="en-US" sz="2000" noProof="0" dirty="0" smtClean="0">
                          <a:solidFill>
                            <a:srgbClr val="000000"/>
                          </a:solidFill>
                        </a:rPr>
                        <a:t>less likely (19.1%)</a:t>
                      </a:r>
                    </a:p>
                  </a:txBody>
                  <a:tcPr/>
                </a:tc>
              </a:tr>
            </a:tbl>
          </a:graphicData>
        </a:graphic>
      </p:graphicFrame>
      <p:sp>
        <p:nvSpPr>
          <p:cNvPr id="5" name="Oval 4"/>
          <p:cNvSpPr/>
          <p:nvPr/>
        </p:nvSpPr>
        <p:spPr>
          <a:xfrm>
            <a:off x="1816893" y="1864666"/>
            <a:ext cx="2377285" cy="473946"/>
          </a:xfrm>
          <a:prstGeom prst="ellipse">
            <a:avLst/>
          </a:prstGeom>
          <a:noFill/>
          <a:ln w="28575" cmpd="sng">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2"/>
              </a:solidFill>
            </a:endParaRPr>
          </a:p>
        </p:txBody>
      </p:sp>
      <p:sp>
        <p:nvSpPr>
          <p:cNvPr id="7" name="TextBox 6"/>
          <p:cNvSpPr txBox="1"/>
          <p:nvPr/>
        </p:nvSpPr>
        <p:spPr>
          <a:xfrm>
            <a:off x="486603" y="6450600"/>
            <a:ext cx="8163439" cy="323165"/>
          </a:xfrm>
          <a:prstGeom prst="rect">
            <a:avLst/>
          </a:prstGeom>
          <a:noFill/>
        </p:spPr>
        <p:txBody>
          <a:bodyPr wrap="square" rtlCol="0">
            <a:spAutoFit/>
          </a:bodyPr>
          <a:lstStyle/>
          <a:p>
            <a:pPr algn="ctr"/>
            <a:r>
              <a:rPr lang="en-US" sz="1500" dirty="0" smtClean="0"/>
              <a:t>* All figures from Steward (2006), culled from MLA data from 158 collegiate FL departments</a:t>
            </a:r>
            <a:endParaRPr lang="en-US" sz="1500" dirty="0"/>
          </a:p>
        </p:txBody>
      </p:sp>
      <p:sp>
        <p:nvSpPr>
          <p:cNvPr id="8" name="Slide Number Placeholder 7"/>
          <p:cNvSpPr>
            <a:spLocks noGrp="1"/>
          </p:cNvSpPr>
          <p:nvPr>
            <p:ph type="sldNum" sz="quarter" idx="12"/>
          </p:nvPr>
        </p:nvSpPr>
        <p:spPr/>
        <p:txBody>
          <a:bodyPr/>
          <a:lstStyle/>
          <a:p>
            <a:fld id="{223BE365-4DF3-E548-9903-4193E26F16A1}" type="slidenum">
              <a:rPr lang="en-US" smtClean="0"/>
              <a:pPr/>
              <a:t>16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136024078"/>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792080"/>
            <a:ext cx="2139696" cy="5577840"/>
          </a:xfrm>
        </p:spPr>
        <p:txBody>
          <a:bodyPr anchor="ctr">
            <a:normAutofit/>
          </a:bodyPr>
          <a:lstStyle/>
          <a:p>
            <a:pPr algn="ctr"/>
            <a:r>
              <a:rPr lang="en-US" dirty="0"/>
              <a:t>New model for FL TA professional development</a:t>
            </a:r>
            <a:r>
              <a:rPr lang="en-US" dirty="0" smtClean="0"/>
              <a:t>:</a:t>
            </a:r>
            <a:br>
              <a:rPr lang="en-US" dirty="0" smtClean="0"/>
            </a:br>
            <a:r>
              <a:rPr lang="en-US" dirty="0"/>
              <a:t/>
            </a:r>
            <a:br>
              <a:rPr lang="en-US" dirty="0"/>
            </a:br>
            <a:r>
              <a:rPr lang="en-US" dirty="0" smtClean="0"/>
              <a:t>Thinking broadly and long-term</a:t>
            </a:r>
            <a:endParaRPr lang="en-US" dirty="0"/>
          </a:p>
        </p:txBody>
      </p:sp>
      <p:pic>
        <p:nvPicPr>
          <p:cNvPr id="8" name="Content Placeholder 7" descr="paradigmshift.jpg"/>
          <p:cNvPicPr>
            <a:picLocks noGrp="1" noChangeAspect="1"/>
          </p:cNvPicPr>
          <p:nvPr>
            <p:ph idx="1"/>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15928" r="15928"/>
          <a:stretch>
            <a:fillRect/>
          </a:stretch>
        </p:blipFill>
        <p:spPr/>
      </p:pic>
      <p:sp>
        <p:nvSpPr>
          <p:cNvPr id="4" name="Slide Number Placeholder 3"/>
          <p:cNvSpPr>
            <a:spLocks noGrp="1"/>
          </p:cNvSpPr>
          <p:nvPr>
            <p:ph type="sldNum" sz="quarter" idx="12"/>
          </p:nvPr>
        </p:nvSpPr>
        <p:spPr/>
        <p:txBody>
          <a:bodyPr/>
          <a:lstStyle/>
          <a:p>
            <a:fld id="{223BE365-4DF3-E548-9903-4193E26F16A1}" type="slidenum">
              <a:rPr lang="en-US" smtClean="0"/>
              <a:pPr/>
              <a:t>17</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49327587"/>
      </p:ext>
    </p:extLst>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Answering shortcoming 1: Moving beyond the transmission model</a:t>
            </a:r>
            <a:endParaRPr lang="en-US" dirty="0"/>
          </a:p>
        </p:txBody>
      </p:sp>
      <p:graphicFrame>
        <p:nvGraphicFramePr>
          <p:cNvPr id="4" name="Content Placeholder 6"/>
          <p:cNvGraphicFramePr>
            <a:graphicFrameLocks noGrp="1"/>
          </p:cNvGraphicFramePr>
          <p:nvPr>
            <p:ph idx="1"/>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1510610536"/>
              </p:ext>
            </p:extLst>
          </p:nvPr>
        </p:nvGraphicFramePr>
        <p:xfrm>
          <a:off x="457200" y="1569676"/>
          <a:ext cx="8229600" cy="4796642"/>
        </p:xfrm>
        <a:graphic>
          <a:graphicData uri="http://schemas.openxmlformats.org/drawingml/2006/table">
            <a:tbl>
              <a:tblPr firstRow="1" bandRow="1">
                <a:tableStyleId>{5C22544A-7EE6-4342-B048-85BDC9FD1C3A}</a:tableStyleId>
              </a:tblPr>
              <a:tblGrid>
                <a:gridCol w="3334391"/>
                <a:gridCol w="4895209"/>
              </a:tblGrid>
              <a:tr h="564836">
                <a:tc>
                  <a:txBody>
                    <a:bodyPr/>
                    <a:lstStyle/>
                    <a:p>
                      <a:r>
                        <a:rPr lang="en-US" sz="2000" dirty="0" smtClean="0"/>
                        <a:t>Principles</a:t>
                      </a:r>
                      <a:endParaRPr lang="en-US" sz="2000" dirty="0"/>
                    </a:p>
                  </a:txBody>
                  <a:tcPr marL="84784" marR="84784"/>
                </a:tc>
                <a:tc>
                  <a:txBody>
                    <a:bodyPr/>
                    <a:lstStyle/>
                    <a:p>
                      <a:r>
                        <a:rPr lang="en-US" sz="2000" baseline="0" dirty="0" smtClean="0"/>
                        <a:t>Examples of related professional </a:t>
                      </a:r>
                      <a:r>
                        <a:rPr lang="en-US" sz="2000" baseline="0" dirty="0" smtClean="0"/>
                        <a:t>development practices</a:t>
                      </a:r>
                      <a:endParaRPr lang="en-US" sz="2000" dirty="0"/>
                    </a:p>
                  </a:txBody>
                  <a:tcPr marL="84784" marR="84784"/>
                </a:tc>
              </a:tr>
              <a:tr h="962567">
                <a:tc>
                  <a:txBody>
                    <a:bodyPr/>
                    <a:lstStyle/>
                    <a:p>
                      <a:pPr marL="1588" indent="-1588" algn="l">
                        <a:lnSpc>
                          <a:spcPct val="110000"/>
                        </a:lnSpc>
                      </a:pPr>
                      <a:r>
                        <a:rPr lang="en-US" sz="2000" dirty="0" smtClean="0"/>
                        <a:t>Teachers are </a:t>
                      </a:r>
                      <a:r>
                        <a:rPr lang="en-US" sz="2000" i="1" dirty="0" smtClean="0"/>
                        <a:t>learners of L2 teaching</a:t>
                      </a:r>
                      <a:endParaRPr lang="en-US" sz="2000" dirty="0" smtClean="0"/>
                    </a:p>
                  </a:txBody>
                  <a:tcPr marL="84784" marR="84784"/>
                </a:tc>
                <a:tc>
                  <a:txBody>
                    <a:bodyPr/>
                    <a:lstStyle/>
                    <a:p>
                      <a:pPr marL="285750" indent="-285750">
                        <a:buFont typeface="Arial"/>
                        <a:buChar char="•"/>
                      </a:pPr>
                      <a:r>
                        <a:rPr lang="en-US" sz="1800" dirty="0" smtClean="0"/>
                        <a:t>Instructional</a:t>
                      </a:r>
                      <a:r>
                        <a:rPr lang="en-US" sz="1800" baseline="0" dirty="0" smtClean="0"/>
                        <a:t> portfolio</a:t>
                      </a:r>
                      <a:endParaRPr lang="en-US" sz="1800" baseline="0" dirty="0" smtClean="0"/>
                    </a:p>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800" dirty="0" smtClean="0"/>
                        <a:t>Lesson </a:t>
                      </a:r>
                      <a:r>
                        <a:rPr lang="en-US" sz="1800" dirty="0" smtClean="0"/>
                        <a:t>study (planning,</a:t>
                      </a:r>
                      <a:r>
                        <a:rPr lang="en-US" sz="1800" baseline="0" dirty="0" smtClean="0"/>
                        <a:t> </a:t>
                      </a:r>
                      <a:r>
                        <a:rPr lang="en-US" sz="1800" dirty="0" smtClean="0"/>
                        <a:t>teaching, revising)</a:t>
                      </a:r>
                    </a:p>
                  </a:txBody>
                  <a:tcPr marL="84784" marR="84784"/>
                </a:tc>
              </a:tr>
              <a:tr h="1084124">
                <a:tc>
                  <a:txBody>
                    <a:bodyPr/>
                    <a:lstStyle/>
                    <a:p>
                      <a:pPr marL="514350" indent="-514350" algn="l">
                        <a:lnSpc>
                          <a:spcPct val="110000"/>
                        </a:lnSpc>
                      </a:pPr>
                      <a:r>
                        <a:rPr lang="en-US" sz="2000" dirty="0" smtClean="0"/>
                        <a:t>Learning to teach is a</a:t>
                      </a:r>
                    </a:p>
                    <a:p>
                      <a:pPr marL="514350" indent="-514350" algn="l">
                        <a:lnSpc>
                          <a:spcPct val="110000"/>
                        </a:lnSpc>
                      </a:pPr>
                      <a:r>
                        <a:rPr lang="en-US" sz="2000" dirty="0" smtClean="0"/>
                        <a:t>dynamic</a:t>
                      </a:r>
                      <a:r>
                        <a:rPr lang="en-US" sz="2000" baseline="0" dirty="0" smtClean="0"/>
                        <a:t> </a:t>
                      </a:r>
                      <a:r>
                        <a:rPr lang="en-US" sz="2000" i="1" dirty="0" smtClean="0"/>
                        <a:t>process of social </a:t>
                      </a:r>
                    </a:p>
                    <a:p>
                      <a:pPr marL="514350" indent="-514350" algn="l">
                        <a:lnSpc>
                          <a:spcPct val="110000"/>
                        </a:lnSpc>
                      </a:pPr>
                      <a:r>
                        <a:rPr lang="en-US" sz="2000" i="1" dirty="0" smtClean="0"/>
                        <a:t>interaction</a:t>
                      </a:r>
                      <a:endParaRPr lang="en-US" sz="2000" dirty="0" smtClean="0"/>
                    </a:p>
                  </a:txBody>
                  <a:tcPr marL="84784" marR="84784"/>
                </a:tc>
                <a:tc>
                  <a:txBody>
                    <a:bodyPr/>
                    <a:lstStyle/>
                    <a:p>
                      <a:pPr marL="285750" indent="-285750">
                        <a:buFont typeface="Arial"/>
                        <a:buChar char="•"/>
                      </a:pPr>
                      <a:r>
                        <a:rPr lang="en-US" sz="1800" dirty="0" smtClean="0"/>
                        <a:t>Lesson study (planning, debriefing</a:t>
                      </a:r>
                      <a:r>
                        <a:rPr lang="en-US" sz="1800" dirty="0" smtClean="0"/>
                        <a:t>)</a:t>
                      </a:r>
                      <a:endParaRPr lang="en-US" sz="1800" dirty="0" smtClean="0"/>
                    </a:p>
                  </a:txBody>
                  <a:tcPr marL="84784" marR="84784"/>
                </a:tc>
              </a:tr>
              <a:tr h="962567">
                <a:tc>
                  <a:txBody>
                    <a:bodyPr/>
                    <a:lstStyle/>
                    <a:p>
                      <a:pPr marL="1588" indent="-1588" algn="l">
                        <a:lnSpc>
                          <a:spcPct val="110000"/>
                        </a:lnSpc>
                      </a:pPr>
                      <a:r>
                        <a:rPr lang="en-US" sz="2000" dirty="0" smtClean="0"/>
                        <a:t>Teacher learning is </a:t>
                      </a:r>
                      <a:r>
                        <a:rPr lang="en-US" sz="2000" i="1" dirty="0" smtClean="0"/>
                        <a:t>both internal &amp;</a:t>
                      </a:r>
                      <a:r>
                        <a:rPr lang="en-US" sz="2000" i="1" baseline="0" dirty="0" smtClean="0"/>
                        <a:t> </a:t>
                      </a:r>
                      <a:r>
                        <a:rPr lang="en-US" sz="2000" i="1" dirty="0" smtClean="0"/>
                        <a:t>collective activity</a:t>
                      </a:r>
                      <a:endParaRPr lang="en-US" sz="2000" dirty="0" smtClean="0"/>
                    </a:p>
                  </a:txBody>
                  <a:tcPr marL="84784" marR="84784"/>
                </a:tc>
                <a:tc>
                  <a:txBody>
                    <a:bodyPr/>
                    <a:lstStyle/>
                    <a:p>
                      <a:pPr marL="285750" marR="0" indent="-285750" algn="l" defTabSz="914400" rtl="0" eaLnBrk="1" fontAlgn="auto" latinLnBrk="0" hangingPunct="1">
                        <a:lnSpc>
                          <a:spcPct val="100000"/>
                        </a:lnSpc>
                        <a:spcBef>
                          <a:spcPts val="0"/>
                        </a:spcBef>
                        <a:spcAft>
                          <a:spcPts val="0"/>
                        </a:spcAft>
                        <a:buClrTx/>
                        <a:buSzTx/>
                        <a:buFont typeface="Arial"/>
                        <a:buChar char="•"/>
                        <a:tabLst/>
                        <a:defRPr/>
                      </a:pPr>
                      <a:r>
                        <a:rPr lang="en-US" sz="1800" dirty="0" smtClean="0"/>
                        <a:t>Sustained forum participation / </a:t>
                      </a:r>
                      <a:r>
                        <a:rPr lang="en-US" sz="1800" dirty="0" err="1" smtClean="0"/>
                        <a:t>CoP</a:t>
                      </a:r>
                      <a:endParaRPr lang="en-US" sz="1800" dirty="0" smtClean="0"/>
                    </a:p>
                    <a:p>
                      <a:pPr marL="285750" indent="-285750">
                        <a:buFont typeface="Arial"/>
                        <a:buNone/>
                      </a:pPr>
                      <a:endParaRPr lang="en-US" sz="1800" dirty="0" smtClean="0"/>
                    </a:p>
                  </a:txBody>
                  <a:tcPr marL="84784" marR="84784"/>
                </a:tc>
              </a:tr>
              <a:tr h="1073188">
                <a:tc>
                  <a:txBody>
                    <a:bodyPr/>
                    <a:lstStyle/>
                    <a:p>
                      <a:pPr marL="514350" marR="0" indent="-514350" algn="l" defTabSz="914400" rtl="0" eaLnBrk="1" fontAlgn="auto" latinLnBrk="0" hangingPunct="1">
                        <a:lnSpc>
                          <a:spcPct val="110000"/>
                        </a:lnSpc>
                        <a:spcBef>
                          <a:spcPts val="0"/>
                        </a:spcBef>
                        <a:spcAft>
                          <a:spcPts val="0"/>
                        </a:spcAft>
                        <a:buClrTx/>
                        <a:buSzTx/>
                        <a:buFontTx/>
                        <a:buNone/>
                        <a:tabLst/>
                        <a:defRPr/>
                      </a:pPr>
                      <a:r>
                        <a:rPr lang="en-US" sz="2000" dirty="0" smtClean="0"/>
                        <a:t>Professional development </a:t>
                      </a:r>
                    </a:p>
                    <a:p>
                      <a:pPr marL="514350" marR="0" indent="-514350" algn="l" defTabSz="914400" rtl="0" eaLnBrk="1" fontAlgn="auto" latinLnBrk="0" hangingPunct="1">
                        <a:lnSpc>
                          <a:spcPct val="110000"/>
                        </a:lnSpc>
                        <a:spcBef>
                          <a:spcPts val="0"/>
                        </a:spcBef>
                        <a:spcAft>
                          <a:spcPts val="0"/>
                        </a:spcAft>
                        <a:buClrTx/>
                        <a:buSzTx/>
                        <a:buFontTx/>
                        <a:buNone/>
                        <a:tabLst/>
                        <a:defRPr/>
                      </a:pPr>
                      <a:r>
                        <a:rPr lang="en-US" sz="2000" dirty="0" smtClean="0"/>
                        <a:t>is </a:t>
                      </a:r>
                      <a:r>
                        <a:rPr lang="en-US" sz="2000" i="1" dirty="0" smtClean="0"/>
                        <a:t>a</a:t>
                      </a:r>
                      <a:r>
                        <a:rPr lang="en-US" sz="2000" i="1" baseline="0" dirty="0" smtClean="0"/>
                        <a:t> </a:t>
                      </a:r>
                      <a:r>
                        <a:rPr lang="en-US" sz="2000" i="1" dirty="0" smtClean="0"/>
                        <a:t>conceptual process</a:t>
                      </a:r>
                      <a:endParaRPr lang="en-US" sz="2000" dirty="0" smtClean="0"/>
                    </a:p>
                  </a:txBody>
                  <a:tcPr marL="84784" marR="84784"/>
                </a:tc>
                <a:tc>
                  <a:txBody>
                    <a:bodyPr/>
                    <a:lstStyle/>
                    <a:p>
                      <a:pPr marL="285750" indent="-285750">
                        <a:buFont typeface="Arial"/>
                        <a:buChar char="•"/>
                      </a:pPr>
                      <a:r>
                        <a:rPr lang="en-US" sz="1800" dirty="0" smtClean="0"/>
                        <a:t>Concept </a:t>
                      </a:r>
                      <a:r>
                        <a:rPr lang="en-US" sz="1800" dirty="0" smtClean="0"/>
                        <a:t>mapping</a:t>
                      </a:r>
                    </a:p>
                  </a:txBody>
                  <a:tcPr marL="84784" marR="84784"/>
                </a:tc>
              </a:tr>
            </a:tbl>
          </a:graphicData>
        </a:graphic>
      </p:graphicFrame>
      <p:sp>
        <p:nvSpPr>
          <p:cNvPr id="5" name="Slide Number Placeholder 4"/>
          <p:cNvSpPr>
            <a:spLocks noGrp="1"/>
          </p:cNvSpPr>
          <p:nvPr>
            <p:ph type="sldNum" sz="quarter" idx="12"/>
          </p:nvPr>
        </p:nvSpPr>
        <p:spPr/>
        <p:txBody>
          <a:bodyPr/>
          <a:lstStyle/>
          <a:p>
            <a:fld id="{223BE365-4DF3-E548-9903-4193E26F16A1}" type="slidenum">
              <a:rPr lang="en-US" smtClean="0"/>
              <a:pPr/>
              <a:t>18</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328184520"/>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Answering shortcoming </a:t>
            </a:r>
            <a:r>
              <a:rPr lang="en-US" dirty="0" smtClean="0"/>
              <a:t>2: Anchoring professional development activities in an overarching concept</a:t>
            </a:r>
            <a:endParaRPr lang="en-US" dirty="0"/>
          </a:p>
        </p:txBody>
      </p:sp>
      <p:sp>
        <p:nvSpPr>
          <p:cNvPr id="3" name="Content Placeholder 2"/>
          <p:cNvSpPr>
            <a:spLocks noGrp="1"/>
          </p:cNvSpPr>
          <p:nvPr>
            <p:ph idx="1"/>
          </p:nvPr>
        </p:nvSpPr>
        <p:spPr/>
        <p:txBody>
          <a:bodyPr/>
          <a:lstStyle/>
          <a:p>
            <a:r>
              <a:rPr lang="en-US" dirty="0" smtClean="0"/>
              <a:t>Identify</a:t>
            </a:r>
            <a:r>
              <a:rPr lang="en-US" dirty="0" smtClean="0"/>
              <a:t> an overarching </a:t>
            </a:r>
            <a:r>
              <a:rPr lang="en-US" dirty="0" smtClean="0"/>
              <a:t>concept that provides the foundation for L2 instruction and FL TA professional </a:t>
            </a:r>
            <a:r>
              <a:rPr lang="en-US" dirty="0" smtClean="0"/>
              <a:t>development</a:t>
            </a:r>
          </a:p>
          <a:p>
            <a:endParaRPr lang="en-US" dirty="0"/>
          </a:p>
          <a:p>
            <a:r>
              <a:rPr lang="en-US" dirty="0" smtClean="0"/>
              <a:t>Offer professional development activities that link the overarching concept and other related conceptual tools with associated pedagogical </a:t>
            </a:r>
            <a:r>
              <a:rPr lang="en-US" dirty="0" smtClean="0"/>
              <a:t>tools (i.e., classroom teaching techniques) </a:t>
            </a:r>
            <a:r>
              <a:rPr lang="en-US" dirty="0" smtClean="0"/>
              <a:t>that can have a lasting impact on teaching and learning</a:t>
            </a:r>
          </a:p>
          <a:p>
            <a:endParaRPr lang="en-US" dirty="0"/>
          </a:p>
          <a:p>
            <a:r>
              <a:rPr lang="en-US" dirty="0" smtClean="0"/>
              <a:t>Place text-based instruction at the center of student teaching and teacher learning</a:t>
            </a:r>
            <a:endParaRPr lang="en-US"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19</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471732860"/>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p:txBody>
          <a:bodyPr>
            <a:normAutofit lnSpcReduction="10000"/>
          </a:bodyPr>
          <a:lstStyle/>
          <a:p>
            <a:r>
              <a:rPr lang="en-US" dirty="0"/>
              <a:t>2007 MLA Report: Call for </a:t>
            </a:r>
            <a:r>
              <a:rPr lang="en-US" dirty="0" smtClean="0"/>
              <a:t>change</a:t>
            </a:r>
          </a:p>
          <a:p>
            <a:pPr marL="0" indent="0">
              <a:buNone/>
            </a:pPr>
            <a:endParaRPr lang="en-US" dirty="0"/>
          </a:p>
          <a:p>
            <a:r>
              <a:rPr lang="en-US" dirty="0" smtClean="0"/>
              <a:t>Brainstorming activity</a:t>
            </a:r>
          </a:p>
          <a:p>
            <a:pPr marL="0" indent="0">
              <a:buNone/>
            </a:pPr>
            <a:endParaRPr lang="en-US" dirty="0" smtClean="0"/>
          </a:p>
          <a:p>
            <a:r>
              <a:rPr lang="en-US" dirty="0" smtClean="0"/>
              <a:t>Long-standing collegiate FL TA </a:t>
            </a:r>
            <a:r>
              <a:rPr lang="en-US" i="1" dirty="0" smtClean="0"/>
              <a:t>training</a:t>
            </a:r>
            <a:r>
              <a:rPr lang="en-US" dirty="0" smtClean="0"/>
              <a:t> paradigm</a:t>
            </a:r>
          </a:p>
          <a:p>
            <a:pPr marL="0" indent="0">
              <a:buNone/>
            </a:pPr>
            <a:endParaRPr lang="en-US" dirty="0" smtClean="0"/>
          </a:p>
          <a:p>
            <a:r>
              <a:rPr lang="en-US" dirty="0" smtClean="0"/>
              <a:t>A new model for FL TA professional development</a:t>
            </a:r>
          </a:p>
          <a:p>
            <a:endParaRPr lang="en-US" dirty="0"/>
          </a:p>
          <a:p>
            <a:r>
              <a:rPr lang="en-US" dirty="0" smtClean="0"/>
              <a:t>Project </a:t>
            </a:r>
            <a:r>
              <a:rPr lang="en-US" dirty="0" err="1" smtClean="0"/>
              <a:t>PErCOLATE</a:t>
            </a:r>
            <a:r>
              <a:rPr lang="en-US" dirty="0" smtClean="0"/>
              <a:t> (</a:t>
            </a:r>
            <a:r>
              <a:rPr lang="en-US" b="1" dirty="0" smtClean="0"/>
              <a:t>P</a:t>
            </a:r>
            <a:r>
              <a:rPr lang="en-US" dirty="0" smtClean="0"/>
              <a:t>rofessional </a:t>
            </a:r>
            <a:r>
              <a:rPr lang="en-US" dirty="0" err="1" smtClean="0"/>
              <a:t>d</a:t>
            </a:r>
            <a:r>
              <a:rPr lang="en-US" b="1" dirty="0" err="1" smtClean="0"/>
              <a:t>E</a:t>
            </a:r>
            <a:r>
              <a:rPr lang="en-US" dirty="0" err="1" smtClean="0"/>
              <a:t>velopment</a:t>
            </a:r>
            <a:r>
              <a:rPr lang="en-US" dirty="0" smtClean="0"/>
              <a:t> </a:t>
            </a:r>
            <a:r>
              <a:rPr lang="en-US" dirty="0" err="1" smtClean="0"/>
              <a:t>fo</a:t>
            </a:r>
            <a:r>
              <a:rPr lang="en-US" b="1" dirty="0" err="1" smtClean="0"/>
              <a:t>R</a:t>
            </a:r>
            <a:r>
              <a:rPr lang="en-US" dirty="0" smtClean="0"/>
              <a:t> College </a:t>
            </a:r>
            <a:r>
              <a:rPr lang="en-US" dirty="0" err="1" smtClean="0"/>
              <a:t>f</a:t>
            </a:r>
            <a:r>
              <a:rPr lang="en-US" b="1" dirty="0" err="1" smtClean="0"/>
              <a:t>O</a:t>
            </a:r>
            <a:r>
              <a:rPr lang="en-US" dirty="0" err="1" smtClean="0"/>
              <a:t>reign</a:t>
            </a:r>
            <a:r>
              <a:rPr lang="en-US" dirty="0" smtClean="0"/>
              <a:t> </a:t>
            </a:r>
            <a:r>
              <a:rPr lang="en-US" b="1" dirty="0" err="1" smtClean="0"/>
              <a:t>LA</a:t>
            </a:r>
            <a:r>
              <a:rPr lang="en-US" dirty="0" err="1" smtClean="0"/>
              <a:t>nguage</a:t>
            </a:r>
            <a:r>
              <a:rPr lang="en-US" dirty="0" smtClean="0"/>
              <a:t> </a:t>
            </a:r>
            <a:r>
              <a:rPr lang="en-US" b="1" dirty="0" err="1" smtClean="0"/>
              <a:t>TE</a:t>
            </a:r>
            <a:r>
              <a:rPr lang="en-US" dirty="0" err="1" smtClean="0"/>
              <a:t>achers</a:t>
            </a:r>
            <a:r>
              <a:rPr lang="en-US" dirty="0" smtClean="0"/>
              <a:t>)</a:t>
            </a:r>
          </a:p>
          <a:p>
            <a:endParaRPr lang="en-US" dirty="0"/>
          </a:p>
          <a:p>
            <a:r>
              <a:rPr lang="en-US" dirty="0" smtClean="0"/>
              <a:t>Questions and comments</a:t>
            </a:r>
            <a:endParaRPr lang="en-US"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80109220"/>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Literacy as an overarching concept</a:t>
            </a:r>
            <a:endParaRPr lang="en-US" dirty="0"/>
          </a:p>
        </p:txBody>
      </p:sp>
      <p:sp>
        <p:nvSpPr>
          <p:cNvPr id="3" name="Content Placeholder 2"/>
          <p:cNvSpPr>
            <a:spLocks noGrp="1"/>
          </p:cNvSpPr>
          <p:nvPr>
            <p:ph idx="1"/>
          </p:nvPr>
        </p:nvSpPr>
        <p:spPr/>
        <p:txBody>
          <a:bodyPr anchor="ctr"/>
          <a:lstStyle/>
          <a:p>
            <a:pPr>
              <a:buNone/>
            </a:pPr>
            <a:r>
              <a:rPr lang="en-US" dirty="0"/>
              <a:t>“[T]he use of socially-, historically-, and culturally</a:t>
            </a:r>
          </a:p>
          <a:p>
            <a:pPr>
              <a:buNone/>
            </a:pPr>
            <a:r>
              <a:rPr lang="en-US" dirty="0"/>
              <a:t>situated practices of creating and interpreting meaning</a:t>
            </a:r>
          </a:p>
          <a:p>
            <a:pPr>
              <a:buNone/>
            </a:pPr>
            <a:r>
              <a:rPr lang="en-US" dirty="0"/>
              <a:t>through texts. It entails at least a tacit awareness of the</a:t>
            </a:r>
          </a:p>
          <a:p>
            <a:pPr>
              <a:buNone/>
            </a:pPr>
            <a:r>
              <a:rPr lang="en-US" dirty="0"/>
              <a:t>relationships between textual conventions and their</a:t>
            </a:r>
          </a:p>
          <a:p>
            <a:pPr>
              <a:buNone/>
            </a:pPr>
            <a:r>
              <a:rPr lang="en-US" dirty="0"/>
              <a:t>contexts of use and, ideally, the ability to reflect </a:t>
            </a:r>
          </a:p>
          <a:p>
            <a:pPr>
              <a:buNone/>
            </a:pPr>
            <a:r>
              <a:rPr lang="en-US" dirty="0"/>
              <a:t>critically on those relationships . . . literacy is dynamic</a:t>
            </a:r>
          </a:p>
          <a:p>
            <a:pPr>
              <a:buNone/>
            </a:pPr>
            <a:r>
              <a:rPr lang="en-US" dirty="0"/>
              <a:t>not static and variable across and within discourse</a:t>
            </a:r>
          </a:p>
          <a:p>
            <a:pPr>
              <a:buNone/>
            </a:pPr>
            <a:r>
              <a:rPr lang="en-US" dirty="0"/>
              <a:t>communities and cultures” (Kern, 2000, p. 16</a:t>
            </a:r>
            <a:r>
              <a:rPr lang="en-US" dirty="0" smtClean="0"/>
              <a:t>)</a:t>
            </a:r>
            <a:endParaRPr lang="fr-FR"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20</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681425915"/>
      </p:ext>
    </p:extLst>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The 7 principles of </a:t>
            </a:r>
            <a:r>
              <a:rPr lang="en-US" sz="2800" dirty="0" smtClean="0"/>
              <a:t>literacy</a:t>
            </a:r>
            <a:br>
              <a:rPr lang="en-US" sz="2800" dirty="0" smtClean="0"/>
            </a:br>
            <a:endParaRPr lang="fr-FR" sz="2900" dirty="0">
              <a:solidFill>
                <a:srgbClr val="D2533C"/>
              </a:solidFill>
            </a:endParaRPr>
          </a:p>
        </p:txBody>
      </p:sp>
      <p:sp>
        <p:nvSpPr>
          <p:cNvPr id="3" name="Content Placeholder 2"/>
          <p:cNvSpPr>
            <a:spLocks noGrp="1"/>
          </p:cNvSpPr>
          <p:nvPr>
            <p:ph idx="1"/>
          </p:nvPr>
        </p:nvSpPr>
        <p:spPr>
          <a:xfrm>
            <a:off x="457200" y="1806222"/>
            <a:ext cx="8229600" cy="5051778"/>
          </a:xfrm>
        </p:spPr>
        <p:txBody>
          <a:bodyPr>
            <a:normAutofit/>
          </a:bodyPr>
          <a:lstStyle/>
          <a:p>
            <a:pPr>
              <a:spcAft>
                <a:spcPts val="1800"/>
              </a:spcAft>
            </a:pPr>
            <a:r>
              <a:rPr lang="en-US" sz="2600" dirty="0" smtClean="0"/>
              <a:t>Interpretation</a:t>
            </a:r>
            <a:endParaRPr lang="en-US" sz="2600" dirty="0" smtClean="0"/>
          </a:p>
          <a:p>
            <a:pPr>
              <a:spcAft>
                <a:spcPts val="1800"/>
              </a:spcAft>
            </a:pPr>
            <a:r>
              <a:rPr lang="en-US" sz="2600" dirty="0" smtClean="0"/>
              <a:t>Collaboration</a:t>
            </a:r>
          </a:p>
          <a:p>
            <a:pPr>
              <a:spcAft>
                <a:spcPts val="1800"/>
              </a:spcAft>
            </a:pPr>
            <a:r>
              <a:rPr lang="en-US" sz="2600" dirty="0" smtClean="0"/>
              <a:t>Convention</a:t>
            </a:r>
          </a:p>
          <a:p>
            <a:pPr>
              <a:spcAft>
                <a:spcPts val="1800"/>
              </a:spcAft>
            </a:pPr>
            <a:r>
              <a:rPr lang="en-US" sz="2600" dirty="0" smtClean="0"/>
              <a:t>Cultural knowledge</a:t>
            </a:r>
          </a:p>
          <a:p>
            <a:pPr>
              <a:spcAft>
                <a:spcPts val="1800"/>
              </a:spcAft>
            </a:pPr>
            <a:r>
              <a:rPr lang="en-US" sz="2600" dirty="0" smtClean="0"/>
              <a:t>Problem-solving</a:t>
            </a:r>
          </a:p>
          <a:p>
            <a:pPr>
              <a:spcAft>
                <a:spcPts val="1800"/>
              </a:spcAft>
            </a:pPr>
            <a:r>
              <a:rPr lang="en-US" sz="2600" dirty="0" smtClean="0"/>
              <a:t>Reflection and Self-reflection</a:t>
            </a:r>
          </a:p>
          <a:p>
            <a:pPr>
              <a:spcAft>
                <a:spcPts val="1800"/>
              </a:spcAft>
            </a:pPr>
            <a:r>
              <a:rPr lang="en-US" sz="2600" dirty="0" smtClean="0"/>
              <a:t>Language use                                         (Kern, 2000)</a:t>
            </a:r>
          </a:p>
          <a:p>
            <a:pPr>
              <a:buNone/>
            </a:pPr>
            <a:endParaRPr lang="fr-FR" dirty="0"/>
          </a:p>
        </p:txBody>
      </p:sp>
      <p:sp>
        <p:nvSpPr>
          <p:cNvPr id="5" name="Slide Number Placeholder 4"/>
          <p:cNvSpPr>
            <a:spLocks noGrp="1"/>
          </p:cNvSpPr>
          <p:nvPr>
            <p:ph type="sldNum" sz="quarter" idx="12"/>
          </p:nvPr>
        </p:nvSpPr>
        <p:spPr/>
        <p:txBody>
          <a:bodyPr/>
          <a:lstStyle/>
          <a:p>
            <a:fld id="{223BE365-4DF3-E548-9903-4193E26F16A1}" type="slidenum">
              <a:rPr lang="en-US" smtClean="0"/>
              <a:pPr/>
              <a:t>21</a:t>
            </a:fld>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FR" sz="2900" dirty="0" err="1" smtClean="0">
                <a:solidFill>
                  <a:srgbClr val="D2533C"/>
                </a:solidFill>
              </a:rPr>
              <a:t>Available</a:t>
            </a:r>
            <a:r>
              <a:rPr lang="fr-FR" sz="2900" dirty="0" smtClean="0">
                <a:solidFill>
                  <a:srgbClr val="D2533C"/>
                </a:solidFill>
              </a:rPr>
              <a:t> designs</a:t>
            </a:r>
            <a:endParaRPr lang="fr-FR" sz="2900" dirty="0">
              <a:solidFill>
                <a:srgbClr val="D2533C"/>
              </a:solidFill>
            </a:endParaRPr>
          </a:p>
        </p:txBody>
      </p:sp>
      <p:sp>
        <p:nvSpPr>
          <p:cNvPr id="3" name="Content Placeholder 2"/>
          <p:cNvSpPr>
            <a:spLocks noGrp="1"/>
          </p:cNvSpPr>
          <p:nvPr>
            <p:ph idx="1"/>
          </p:nvPr>
        </p:nvSpPr>
        <p:spPr/>
        <p:txBody>
          <a:bodyPr>
            <a:normAutofit/>
          </a:bodyPr>
          <a:lstStyle/>
          <a:p>
            <a:pPr>
              <a:buNone/>
            </a:pPr>
            <a:r>
              <a:rPr lang="en-US" sz="2600" dirty="0" smtClean="0"/>
              <a:t>LINGUISTIC 		                    SCHEMATIC</a:t>
            </a:r>
          </a:p>
          <a:p>
            <a:pPr>
              <a:buNone/>
            </a:pPr>
            <a:r>
              <a:rPr lang="en-US" sz="2600" dirty="0" smtClean="0">
                <a:sym typeface="Wingdings"/>
              </a:rPr>
              <a:t> ------------------------------------------------------------</a:t>
            </a:r>
            <a:endParaRPr lang="en-US" sz="2600" dirty="0" smtClean="0"/>
          </a:p>
          <a:p>
            <a:pPr>
              <a:buNone/>
            </a:pPr>
            <a:r>
              <a:rPr lang="en-US" sz="2600" dirty="0" smtClean="0"/>
              <a:t>writing system		             formal schemata</a:t>
            </a:r>
          </a:p>
          <a:p>
            <a:pPr>
              <a:buNone/>
            </a:pPr>
            <a:r>
              <a:rPr lang="en-US" sz="2600" dirty="0" smtClean="0"/>
              <a:t>vocabulary 		                       genre / style</a:t>
            </a:r>
          </a:p>
          <a:p>
            <a:pPr>
              <a:buNone/>
            </a:pPr>
            <a:r>
              <a:rPr lang="en-US" sz="2600" dirty="0" smtClean="0"/>
              <a:t>syntax			             content schemata</a:t>
            </a:r>
          </a:p>
          <a:p>
            <a:pPr>
              <a:buNone/>
            </a:pPr>
            <a:r>
              <a:rPr lang="en-US" sz="2600" dirty="0" smtClean="0"/>
              <a:t>cohesion / coherence	             stories</a:t>
            </a:r>
          </a:p>
          <a:p>
            <a:pPr>
              <a:buNone/>
            </a:pPr>
            <a:endParaRPr lang="fr-FR" sz="2600"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fr-FR" sz="2900" dirty="0" smtClean="0">
                <a:solidFill>
                  <a:srgbClr val="D2533C"/>
                </a:solidFill>
              </a:rPr>
              <a:t>The four </a:t>
            </a:r>
            <a:r>
              <a:rPr lang="fr-FR" sz="2900" dirty="0" err="1" smtClean="0">
                <a:solidFill>
                  <a:srgbClr val="D2533C"/>
                </a:solidFill>
              </a:rPr>
              <a:t>curricular</a:t>
            </a:r>
            <a:r>
              <a:rPr lang="fr-FR" sz="2900" dirty="0" smtClean="0">
                <a:solidFill>
                  <a:srgbClr val="D2533C"/>
                </a:solidFill>
              </a:rPr>
              <a:t> components</a:t>
            </a:r>
            <a:endParaRPr lang="fr-FR" sz="2900" dirty="0">
              <a:solidFill>
                <a:srgbClr val="D2533C"/>
              </a:solidFill>
            </a:endParaRPr>
          </a:p>
        </p:txBody>
      </p:sp>
      <p:sp>
        <p:nvSpPr>
          <p:cNvPr id="3" name="Content Placeholder 2"/>
          <p:cNvSpPr>
            <a:spLocks noGrp="1"/>
          </p:cNvSpPr>
          <p:nvPr>
            <p:ph idx="1"/>
          </p:nvPr>
        </p:nvSpPr>
        <p:spPr/>
        <p:txBody>
          <a:bodyPr>
            <a:normAutofit fontScale="77500" lnSpcReduction="20000"/>
          </a:bodyPr>
          <a:lstStyle/>
          <a:p>
            <a:r>
              <a:rPr lang="en-US" sz="2600" b="1" i="1" dirty="0" smtClean="0"/>
              <a:t>Situated practice </a:t>
            </a:r>
            <a:r>
              <a:rPr lang="en-US" sz="2600" dirty="0" smtClean="0"/>
              <a:t>= experiencing</a:t>
            </a:r>
          </a:p>
          <a:p>
            <a:pPr lvl="1"/>
            <a:r>
              <a:rPr lang="en-US" sz="2400" dirty="0" smtClean="0"/>
              <a:t>Spontaneous</a:t>
            </a:r>
            <a:r>
              <a:rPr lang="en-US" sz="2400" dirty="0"/>
              <a:t>, experiential learning without conscious </a:t>
            </a:r>
            <a:r>
              <a:rPr lang="en-US" sz="2400" dirty="0" smtClean="0"/>
              <a:t>reflection</a:t>
            </a:r>
          </a:p>
          <a:p>
            <a:pPr marL="82296" indent="0">
              <a:buNone/>
            </a:pPr>
            <a:endParaRPr lang="en-US" sz="2600" dirty="0" smtClean="0"/>
          </a:p>
          <a:p>
            <a:r>
              <a:rPr lang="en-US" sz="2600" b="1" i="1" dirty="0" smtClean="0"/>
              <a:t>Overt instruction </a:t>
            </a:r>
            <a:r>
              <a:rPr lang="en-US" sz="2600" dirty="0" smtClean="0"/>
              <a:t>= conceptualizing</a:t>
            </a:r>
          </a:p>
          <a:p>
            <a:pPr lvl="1"/>
            <a:r>
              <a:rPr lang="en-US" sz="2400" dirty="0" smtClean="0"/>
              <a:t>Explicit </a:t>
            </a:r>
            <a:r>
              <a:rPr lang="en-US" sz="2400" dirty="0"/>
              <a:t>learning / instruction of skills and knowledge needed for competent participation in activities</a:t>
            </a:r>
            <a:endParaRPr lang="en-US" sz="2400" dirty="0" smtClean="0"/>
          </a:p>
          <a:p>
            <a:pPr marL="82296" indent="0">
              <a:buNone/>
            </a:pPr>
            <a:endParaRPr lang="en-US" sz="2600" dirty="0" smtClean="0"/>
          </a:p>
          <a:p>
            <a:r>
              <a:rPr lang="en-US" sz="2600" b="1" i="1" dirty="0" smtClean="0"/>
              <a:t>Critical framing </a:t>
            </a:r>
            <a:r>
              <a:rPr lang="en-US" sz="2600" dirty="0" smtClean="0"/>
              <a:t>= analyzing</a:t>
            </a:r>
          </a:p>
          <a:p>
            <a:pPr lvl="1"/>
            <a:r>
              <a:rPr lang="en-US" sz="2400" dirty="0" smtClean="0"/>
              <a:t>Relating </a:t>
            </a:r>
            <a:r>
              <a:rPr lang="en-US" sz="2400" dirty="0"/>
              <a:t>meaning to social contexts and purposes</a:t>
            </a:r>
            <a:endParaRPr lang="en-US" sz="2400" dirty="0" smtClean="0"/>
          </a:p>
          <a:p>
            <a:pPr marL="82296" indent="0">
              <a:buNone/>
            </a:pPr>
            <a:endParaRPr lang="en-US" sz="2600" dirty="0" smtClean="0"/>
          </a:p>
          <a:p>
            <a:r>
              <a:rPr lang="en-US" sz="2600" b="1" i="1" dirty="0" smtClean="0"/>
              <a:t>Transformed practice </a:t>
            </a:r>
            <a:r>
              <a:rPr lang="en-US" sz="2600" dirty="0" smtClean="0"/>
              <a:t>= applying</a:t>
            </a:r>
          </a:p>
          <a:p>
            <a:pPr lvl="1"/>
            <a:r>
              <a:rPr lang="en-US" sz="2200" dirty="0" smtClean="0"/>
              <a:t>Application of new understandings, knowledge, and skills to use knowledge and produce language in creative ways</a:t>
            </a:r>
          </a:p>
          <a:p>
            <a:pPr lvl="1"/>
            <a:endParaRPr lang="en-US" sz="2200" dirty="0" smtClean="0"/>
          </a:p>
          <a:p>
            <a:pPr marL="82296" indent="0">
              <a:buNone/>
            </a:pPr>
            <a:r>
              <a:rPr lang="en-US" sz="2400" dirty="0" smtClean="0"/>
              <a:t>                                (Cope &amp; </a:t>
            </a:r>
            <a:r>
              <a:rPr lang="en-US" sz="2400" dirty="0" err="1" smtClean="0"/>
              <a:t>Kalantzis</a:t>
            </a:r>
            <a:r>
              <a:rPr lang="en-US" sz="2400" dirty="0" smtClean="0"/>
              <a:t>, 2009; New London Group, 1996)</a:t>
            </a:r>
            <a:endParaRPr lang="en-US" sz="2400"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Rectangle 3"/>
          <p:cNvSpPr>
            <a:spLocks noGrp="1" noChangeArrowheads="1"/>
          </p:cNvSpPr>
          <p:nvPr>
            <p:ph type="body" idx="4294967295"/>
          </p:nvPr>
        </p:nvSpPr>
        <p:spPr>
          <a:xfrm>
            <a:off x="2370576" y="2291703"/>
            <a:ext cx="5709391" cy="4411662"/>
          </a:xfrm>
        </p:spPr>
        <p:txBody>
          <a:bodyPr>
            <a:normAutofit/>
          </a:bodyPr>
          <a:lstStyle/>
          <a:p>
            <a:pPr eaLnBrk="1" hangingPunct="1"/>
            <a:endParaRPr lang="fr-FR" dirty="0">
              <a:latin typeface="Arial" charset="0"/>
              <a:ea typeface="ＭＳ Ｐゴシック" charset="0"/>
              <a:cs typeface="ＭＳ Ｐゴシック" charset="0"/>
            </a:endParaRPr>
          </a:p>
          <a:p>
            <a:pPr eaLnBrk="1" hangingPunct="1"/>
            <a:endParaRPr lang="fr-FR" dirty="0">
              <a:latin typeface="Arial" charset="0"/>
              <a:ea typeface="ＭＳ Ｐゴシック" charset="0"/>
              <a:cs typeface="ＭＳ Ｐゴシック" charset="0"/>
            </a:endParaRPr>
          </a:p>
          <a:p>
            <a:pPr eaLnBrk="1" hangingPunct="1"/>
            <a:endParaRPr lang="fr-FR" dirty="0">
              <a:latin typeface="Arial" charset="0"/>
              <a:ea typeface="ＭＳ Ｐゴシック" charset="0"/>
              <a:cs typeface="ＭＳ Ｐゴシック" charset="0"/>
            </a:endParaRPr>
          </a:p>
          <a:p>
            <a:pPr eaLnBrk="1" hangingPunct="1"/>
            <a:endParaRPr lang="fr-FR" dirty="0">
              <a:latin typeface="Arial" charset="0"/>
              <a:ea typeface="ＭＳ Ｐゴシック" charset="0"/>
              <a:cs typeface="ＭＳ Ｐゴシック" charset="0"/>
            </a:endParaRPr>
          </a:p>
          <a:p>
            <a:pPr eaLnBrk="1" hangingPunct="1"/>
            <a:endParaRPr lang="fr-FR" dirty="0">
              <a:latin typeface="Arial" charset="0"/>
              <a:ea typeface="ＭＳ Ｐゴシック" charset="0"/>
              <a:cs typeface="ＭＳ Ｐゴシック" charset="0"/>
            </a:endParaRPr>
          </a:p>
          <a:p>
            <a:pPr eaLnBrk="1" hangingPunct="1"/>
            <a:endParaRPr lang="fr-FR" dirty="0">
              <a:latin typeface="Arial" charset="0"/>
              <a:ea typeface="ＭＳ Ｐゴシック" charset="0"/>
              <a:cs typeface="ＭＳ Ｐゴシック" charset="0"/>
            </a:endParaRPr>
          </a:p>
          <a:p>
            <a:pPr eaLnBrk="1" hangingPunct="1"/>
            <a:endParaRPr lang="fr-FR" dirty="0">
              <a:latin typeface="Arial" charset="0"/>
              <a:ea typeface="ＭＳ Ｐゴシック" charset="0"/>
              <a:cs typeface="ＭＳ Ｐゴシック" charset="0"/>
            </a:endParaRPr>
          </a:p>
          <a:p>
            <a:pPr eaLnBrk="1" hangingPunct="1">
              <a:buFont typeface="Wingdings" charset="0"/>
              <a:buNone/>
            </a:pPr>
            <a:r>
              <a:rPr lang="fr-FR" sz="2200" dirty="0">
                <a:latin typeface="Arial" charset="0"/>
                <a:ea typeface="ＭＳ Ｐゴシック" charset="0"/>
                <a:cs typeface="ＭＳ Ｐゴシック" charset="0"/>
              </a:rPr>
              <a:t>	</a:t>
            </a:r>
          </a:p>
          <a:p>
            <a:pPr eaLnBrk="1" hangingPunct="1">
              <a:buFont typeface="Wingdings" charset="0"/>
              <a:buNone/>
            </a:pPr>
            <a:r>
              <a:rPr lang="fr-FR" sz="2200" dirty="0">
                <a:ea typeface="ＭＳ Ｐゴシック" charset="0"/>
                <a:cs typeface="ＭＳ Ｐゴシック" charset="0"/>
              </a:rPr>
              <a:t>   </a:t>
            </a:r>
            <a:r>
              <a:rPr lang="fr-FR" sz="2200" dirty="0" smtClean="0">
                <a:ea typeface="ＭＳ Ｐゴシック" charset="0"/>
                <a:cs typeface="ＭＳ Ｐゴシック" charset="0"/>
              </a:rPr>
              <a:t> </a:t>
            </a:r>
          </a:p>
          <a:p>
            <a:pPr eaLnBrk="1" hangingPunct="1">
              <a:buFont typeface="Wingdings" charset="0"/>
              <a:buNone/>
            </a:pPr>
            <a:r>
              <a:rPr lang="fr-FR" sz="2200" dirty="0" smtClean="0">
                <a:ea typeface="ＭＳ Ｐゴシック" charset="0"/>
                <a:cs typeface="ＭＳ Ｐゴシック" charset="0"/>
              </a:rPr>
              <a:t>New </a:t>
            </a:r>
            <a:r>
              <a:rPr lang="fr-FR" sz="2200" dirty="0">
                <a:ea typeface="ＭＳ Ｐゴシック" charset="0"/>
                <a:cs typeface="ＭＳ Ｐゴシック" charset="0"/>
              </a:rPr>
              <a:t>London Group (1996), </a:t>
            </a:r>
            <a:r>
              <a:rPr lang="fr-FR" sz="2200" dirty="0" err="1">
                <a:ea typeface="ＭＳ Ｐゴシック" charset="0"/>
                <a:cs typeface="ＭＳ Ｐゴシック" charset="0"/>
              </a:rPr>
              <a:t>Kern</a:t>
            </a:r>
            <a:r>
              <a:rPr lang="fr-FR" sz="2200" dirty="0">
                <a:ea typeface="ＭＳ Ｐゴシック" charset="0"/>
                <a:cs typeface="ＭＳ Ｐゴシック" charset="0"/>
              </a:rPr>
              <a:t> (2000)</a:t>
            </a:r>
          </a:p>
        </p:txBody>
      </p:sp>
      <p:graphicFrame>
        <p:nvGraphicFramePr>
          <p:cNvPr id="5" name="Diagram 4"/>
          <p:cNvGraphicFramePr/>
          <p:nvPr>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4160594020"/>
              </p:ext>
            </p:extLst>
          </p:nvPr>
        </p:nvGraphicFramePr>
        <p:xfrm>
          <a:off x="-28222" y="131040"/>
          <a:ext cx="8867338" cy="5866406"/>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2" name="Slide Number Placeholder 1"/>
          <p:cNvSpPr>
            <a:spLocks noGrp="1"/>
          </p:cNvSpPr>
          <p:nvPr>
            <p:ph type="sldNum" sz="quarter" idx="12"/>
          </p:nvPr>
        </p:nvSpPr>
        <p:spPr/>
        <p:txBody>
          <a:bodyPr/>
          <a:lstStyle/>
          <a:p>
            <a:fld id="{223BE365-4DF3-E548-9903-4193E26F16A1}" type="slidenum">
              <a:rPr lang="en-US" smtClean="0"/>
              <a:pPr/>
              <a:t>24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9159289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47473"/>
            <a:ext cx="8229600" cy="1439484"/>
          </a:xfrm>
        </p:spPr>
        <p:txBody>
          <a:bodyPr>
            <a:normAutofit fontScale="90000"/>
          </a:bodyPr>
          <a:lstStyle/>
          <a:p>
            <a:r>
              <a:rPr lang="en-US" dirty="0"/>
              <a:t>Answering shortcoming </a:t>
            </a:r>
            <a:r>
              <a:rPr lang="en-US" dirty="0" smtClean="0"/>
              <a:t>3: </a:t>
            </a:r>
            <a:r>
              <a:rPr lang="en-US" dirty="0"/>
              <a:t>From </a:t>
            </a:r>
            <a:r>
              <a:rPr lang="en-US" dirty="0" smtClean="0"/>
              <a:t>narrow and short-term to broader and long-term FL TA professional development</a:t>
            </a:r>
            <a:endParaRPr lang="en-US" dirty="0"/>
          </a:p>
        </p:txBody>
      </p:sp>
      <p:sp>
        <p:nvSpPr>
          <p:cNvPr id="3" name="Content Placeholder 2"/>
          <p:cNvSpPr>
            <a:spLocks noGrp="1"/>
          </p:cNvSpPr>
          <p:nvPr>
            <p:ph idx="1"/>
          </p:nvPr>
        </p:nvSpPr>
        <p:spPr/>
        <p:txBody>
          <a:bodyPr/>
          <a:lstStyle/>
          <a:p>
            <a:endParaRPr lang="en-US" dirty="0" smtClean="0"/>
          </a:p>
          <a:p>
            <a:r>
              <a:rPr lang="en-US" dirty="0" smtClean="0"/>
              <a:t>Implementing sustainable, collaborative professional development models and activities</a:t>
            </a:r>
          </a:p>
          <a:p>
            <a:pPr lvl="1"/>
            <a:r>
              <a:rPr lang="en-US" dirty="0" smtClean="0"/>
              <a:t>Exploratory practice (Crane, Sadler, Ha, &amp; </a:t>
            </a:r>
            <a:r>
              <a:rPr lang="en-US" dirty="0" err="1" smtClean="0"/>
              <a:t>Ojiambo</a:t>
            </a:r>
            <a:r>
              <a:rPr lang="en-US" dirty="0" smtClean="0"/>
              <a:t>, 2013)</a:t>
            </a:r>
          </a:p>
          <a:p>
            <a:pPr lvl="1"/>
            <a:r>
              <a:rPr lang="en-US" dirty="0" smtClean="0"/>
              <a:t>Lesson study (Dupuy &amp; Allen, 2012)</a:t>
            </a:r>
          </a:p>
          <a:p>
            <a:pPr lvl="1"/>
            <a:r>
              <a:rPr lang="en-US" dirty="0" smtClean="0"/>
              <a:t>Lesson-planning group projects (</a:t>
            </a:r>
            <a:r>
              <a:rPr lang="en-US" dirty="0" err="1" smtClean="0"/>
              <a:t>Paesani</a:t>
            </a:r>
            <a:r>
              <a:rPr lang="en-US" dirty="0" smtClean="0"/>
              <a:t>, in press)</a:t>
            </a:r>
          </a:p>
          <a:p>
            <a:pPr lvl="1"/>
            <a:r>
              <a:rPr lang="en-US" dirty="0" smtClean="0"/>
              <a:t>Ongoing goal setting and reflection (e.g., portfolio, blogging, etc.)</a:t>
            </a:r>
          </a:p>
          <a:p>
            <a:pPr lvl="1"/>
            <a:endParaRPr lang="en-US" dirty="0"/>
          </a:p>
          <a:p>
            <a:r>
              <a:rPr lang="en-US" dirty="0" smtClean="0"/>
              <a:t>Working toward breaking down the literature-pedagogy divide in graduate curriculum </a:t>
            </a:r>
            <a:r>
              <a:rPr lang="en-US" dirty="0" smtClean="0"/>
              <a:t>structure</a:t>
            </a:r>
          </a:p>
          <a:p>
            <a:pPr lvl="1"/>
            <a:r>
              <a:rPr lang="en-US" dirty="0" smtClean="0"/>
              <a:t>Treating issues of teaching in literature seminars and treating issues of literature in L2 teaching seminars (</a:t>
            </a:r>
            <a:r>
              <a:rPr lang="en-US" dirty="0" err="1" smtClean="0"/>
              <a:t>Reeser</a:t>
            </a:r>
            <a:r>
              <a:rPr lang="en-US" dirty="0" smtClean="0"/>
              <a:t>, 2013; Allen, 2010)</a:t>
            </a:r>
            <a:endParaRPr lang="en-US"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25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26682302"/>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792080"/>
            <a:ext cx="2139696" cy="5577840"/>
          </a:xfrm>
        </p:spPr>
        <p:txBody>
          <a:bodyPr anchor="ctr">
            <a:normAutofit/>
          </a:bodyPr>
          <a:lstStyle/>
          <a:p>
            <a:pPr algn="ctr"/>
            <a:r>
              <a:rPr lang="en-US" dirty="0"/>
              <a:t>Project </a:t>
            </a:r>
            <a:r>
              <a:rPr lang="en-US" dirty="0" err="1"/>
              <a:t>PErCOLATE</a:t>
            </a:r>
            <a:r>
              <a:rPr lang="en-US" dirty="0" smtClean="0"/>
              <a:t>:</a:t>
            </a:r>
            <a:br>
              <a:rPr lang="en-US" dirty="0" smtClean="0"/>
            </a:br>
            <a:r>
              <a:rPr lang="en-US" dirty="0"/>
              <a:t/>
            </a:r>
            <a:br>
              <a:rPr lang="en-US" dirty="0"/>
            </a:br>
            <a:r>
              <a:rPr lang="en-US" dirty="0" smtClean="0"/>
              <a:t/>
            </a:r>
            <a:br>
              <a:rPr lang="en-US" dirty="0" smtClean="0"/>
            </a:br>
            <a:r>
              <a:rPr lang="en-US" dirty="0" smtClean="0"/>
              <a:t>Addressing shortcomings </a:t>
            </a:r>
            <a:r>
              <a:rPr lang="en-US" dirty="0"/>
              <a:t>of FL TA professional </a:t>
            </a:r>
            <a:r>
              <a:rPr lang="en-US" dirty="0" smtClean="0"/>
              <a:t>development</a:t>
            </a:r>
            <a:endParaRPr lang="en-US" dirty="0"/>
          </a:p>
        </p:txBody>
      </p:sp>
      <p:pic>
        <p:nvPicPr>
          <p:cNvPr id="2" name="Picture Placeholder 1" descr="percolate.png"/>
          <p:cNvPicPr>
            <a:picLocks noGrp="1" noChangeAspect="1"/>
          </p:cNvPicPr>
          <p:nvPr>
            <p:ph idx="1"/>
          </p:nvPr>
        </p:nvPicPr>
        <p:blipFill>
          <a:blip r:embed="rId2">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t="-17130" b="-17130"/>
          <a:stretch>
            <a:fillRect/>
          </a:stretch>
        </p:blipFill>
        <p:spPr>
          <a:xfrm>
            <a:off x="2794000" y="792080"/>
            <a:ext cx="5892800" cy="5783698"/>
          </a:xfrm>
        </p:spPr>
      </p:pic>
      <p:sp>
        <p:nvSpPr>
          <p:cNvPr id="4" name="Slide Number Placeholder 3"/>
          <p:cNvSpPr>
            <a:spLocks noGrp="1"/>
          </p:cNvSpPr>
          <p:nvPr>
            <p:ph type="sldNum" sz="quarter" idx="12"/>
          </p:nvPr>
        </p:nvSpPr>
        <p:spPr/>
        <p:txBody>
          <a:bodyPr/>
          <a:lstStyle/>
          <a:p>
            <a:fld id="{223BE365-4DF3-E548-9903-4193E26F16A1}" type="slidenum">
              <a:rPr lang="en-US" smtClean="0"/>
              <a:pPr/>
              <a:t>26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8813960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Project description</a:t>
            </a:r>
            <a:endParaRPr lang="en-US" dirty="0"/>
          </a:p>
        </p:txBody>
      </p:sp>
      <p:sp>
        <p:nvSpPr>
          <p:cNvPr id="3" name="Content Placeholder 2"/>
          <p:cNvSpPr>
            <a:spLocks noGrp="1"/>
          </p:cNvSpPr>
          <p:nvPr>
            <p:ph idx="1"/>
          </p:nvPr>
        </p:nvSpPr>
        <p:spPr/>
        <p:txBody>
          <a:bodyPr/>
          <a:lstStyle/>
          <a:p>
            <a:r>
              <a:rPr lang="en-US" dirty="0"/>
              <a:t>F</a:t>
            </a:r>
            <a:r>
              <a:rPr lang="en-US" dirty="0" smtClean="0"/>
              <a:t>lexible sets of modules with materials and activities to teach language and literature/culture across the 4-year FL curriculum.</a:t>
            </a:r>
          </a:p>
          <a:p>
            <a:pPr>
              <a:buNone/>
            </a:pPr>
            <a:endParaRPr lang="en-US" dirty="0" smtClean="0"/>
          </a:p>
          <a:p>
            <a:pPr lvl="1"/>
            <a:r>
              <a:rPr lang="en-US" dirty="0" smtClean="0"/>
              <a:t>Can be used to supplement an existing “methods” course.</a:t>
            </a:r>
          </a:p>
          <a:p>
            <a:pPr marL="274320" lvl="1" indent="0">
              <a:buNone/>
            </a:pPr>
            <a:endParaRPr lang="en-US" dirty="0" smtClean="0"/>
          </a:p>
          <a:p>
            <a:pPr lvl="1"/>
            <a:r>
              <a:rPr lang="en-US" dirty="0" smtClean="0"/>
              <a:t>Can be used by individual FL TAs, pairs or groups of FL TAs, or as part of a departmental LPD-led professional development program for FL graduate students beyond the “methods” course.</a:t>
            </a:r>
          </a:p>
          <a:p>
            <a:pPr marL="274320" lvl="1" indent="0">
              <a:buNone/>
            </a:pPr>
            <a:endParaRPr lang="en-US" dirty="0" smtClean="0"/>
          </a:p>
          <a:p>
            <a:pPr lvl="1"/>
            <a:r>
              <a:rPr lang="en-US" dirty="0" smtClean="0"/>
              <a:t>Can be used at multiple entry points of a FL graduate student career based on interest</a:t>
            </a:r>
            <a:r>
              <a:rPr lang="en-US" dirty="0" smtClean="0"/>
              <a:t> or </a:t>
            </a:r>
            <a:r>
              <a:rPr lang="en-US" dirty="0" smtClean="0"/>
              <a:t>need.</a:t>
            </a:r>
          </a:p>
          <a:p>
            <a:pPr lvl="1"/>
            <a:endParaRPr lang="en-US" dirty="0" smtClean="0"/>
          </a:p>
          <a:p>
            <a:endParaRPr lang="en-US" dirty="0" smtClean="0"/>
          </a:p>
        </p:txBody>
      </p:sp>
      <p:sp>
        <p:nvSpPr>
          <p:cNvPr id="4" name="Slide Number Placeholder 3"/>
          <p:cNvSpPr>
            <a:spLocks noGrp="1"/>
          </p:cNvSpPr>
          <p:nvPr>
            <p:ph type="sldNum" sz="quarter" idx="12"/>
          </p:nvPr>
        </p:nvSpPr>
        <p:spPr/>
        <p:txBody>
          <a:bodyPr/>
          <a:lstStyle/>
          <a:p>
            <a:fld id="{223BE365-4DF3-E548-9903-4193E26F16A1}" type="slidenum">
              <a:rPr lang="en-US" smtClean="0"/>
              <a:pPr/>
              <a:t>27</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111740030"/>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How </a:t>
            </a:r>
            <a:r>
              <a:rPr lang="en-US" dirty="0" err="1" smtClean="0"/>
              <a:t>PErCOLATE</a:t>
            </a:r>
            <a:r>
              <a:rPr lang="en-US" dirty="0" smtClean="0"/>
              <a:t> attempts to respond to the 2007 MLA Report’s call for change</a:t>
            </a:r>
            <a:endParaRPr lang="en-US" dirty="0"/>
          </a:p>
        </p:txBody>
      </p:sp>
      <p:sp>
        <p:nvSpPr>
          <p:cNvPr id="3" name="Content Placeholder 2"/>
          <p:cNvSpPr>
            <a:spLocks noGrp="1"/>
          </p:cNvSpPr>
          <p:nvPr>
            <p:ph idx="1"/>
          </p:nvPr>
        </p:nvSpPr>
        <p:spPr>
          <a:xfrm>
            <a:off x="457200" y="1862666"/>
            <a:ext cx="8229600" cy="4995333"/>
          </a:xfrm>
        </p:spPr>
        <p:txBody>
          <a:bodyPr/>
          <a:lstStyle/>
          <a:p>
            <a:r>
              <a:rPr lang="en-US" dirty="0" smtClean="0"/>
              <a:t>Curricular content</a:t>
            </a:r>
          </a:p>
          <a:p>
            <a:pPr lvl="1"/>
            <a:r>
              <a:rPr lang="en-US" dirty="0" smtClean="0"/>
              <a:t>Materials and activities that:</a:t>
            </a:r>
          </a:p>
          <a:p>
            <a:pPr lvl="2"/>
            <a:r>
              <a:rPr lang="en-US" dirty="0" smtClean="0"/>
              <a:t>answer FL graduate students’ immediate and long-term teaching needs </a:t>
            </a:r>
          </a:p>
          <a:p>
            <a:pPr lvl="2"/>
            <a:r>
              <a:rPr lang="en-US" dirty="0" smtClean="0"/>
              <a:t>prompt FL </a:t>
            </a:r>
            <a:r>
              <a:rPr lang="en-US" dirty="0"/>
              <a:t>graduate students </a:t>
            </a:r>
            <a:r>
              <a:rPr lang="en-US" dirty="0" smtClean="0"/>
              <a:t>to rethink connections between language, literature and culture through the overarching concept of literacy</a:t>
            </a:r>
          </a:p>
          <a:p>
            <a:pPr marL="0" indent="0">
              <a:buNone/>
            </a:pPr>
            <a:endParaRPr lang="en-US" dirty="0"/>
          </a:p>
          <a:p>
            <a:r>
              <a:rPr lang="en-US" dirty="0" smtClean="0"/>
              <a:t>Departmental governance</a:t>
            </a:r>
          </a:p>
          <a:p>
            <a:pPr marL="457200" lvl="2"/>
            <a:r>
              <a:rPr lang="en-US" dirty="0" smtClean="0"/>
              <a:t>Materials and activities that seek </a:t>
            </a:r>
            <a:r>
              <a:rPr lang="en-US" dirty="0" smtClean="0"/>
              <a:t>to</a:t>
            </a:r>
            <a:r>
              <a:rPr lang="en-US" dirty="0" smtClean="0"/>
              <a:t> p</a:t>
            </a:r>
            <a:r>
              <a:rPr lang="en-US" dirty="0" smtClean="0"/>
              <a:t>repare </a:t>
            </a:r>
            <a:r>
              <a:rPr lang="en-US" dirty="0" err="1" smtClean="0"/>
              <a:t>agentic</a:t>
            </a:r>
            <a:r>
              <a:rPr lang="en-US" dirty="0" smtClean="0"/>
              <a:t> teachers who: </a:t>
            </a:r>
          </a:p>
          <a:p>
            <a:pPr marL="914400" lvl="4"/>
            <a:r>
              <a:rPr lang="en-US" sz="1800" dirty="0" smtClean="0"/>
              <a:t>take an active role in shaping the content of the courses they teach and the form of their professional development over the years</a:t>
            </a:r>
          </a:p>
          <a:p>
            <a:pPr marL="914400" lvl="4"/>
            <a:r>
              <a:rPr lang="en-US" sz="1800" dirty="0" smtClean="0"/>
              <a:t>view collaboration as central to teaching and professional development</a:t>
            </a:r>
            <a:endParaRPr lang="en-US" sz="1800" dirty="0" smtClean="0"/>
          </a:p>
          <a:p>
            <a:endParaRPr lang="en-US" dirty="0" smtClean="0"/>
          </a:p>
          <a:p>
            <a:pPr lvl="1"/>
            <a:endParaRPr lang="en-US"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28</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3455465023"/>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PErCOLATE</a:t>
            </a:r>
            <a:r>
              <a:rPr lang="en-US" dirty="0" smtClean="0"/>
              <a:t> modules: Themes</a:t>
            </a:r>
            <a:endParaRPr lang="en-US" dirty="0"/>
          </a:p>
        </p:txBody>
      </p:sp>
      <p:sp>
        <p:nvSpPr>
          <p:cNvPr id="3" name="Content Placeholder 2"/>
          <p:cNvSpPr>
            <a:spLocks noGrp="1"/>
          </p:cNvSpPr>
          <p:nvPr>
            <p:ph idx="1"/>
          </p:nvPr>
        </p:nvSpPr>
        <p:spPr/>
        <p:txBody>
          <a:bodyPr>
            <a:normAutofit fontScale="92500" lnSpcReduction="20000"/>
          </a:bodyPr>
          <a:lstStyle/>
          <a:p>
            <a:pPr>
              <a:spcAft>
                <a:spcPts val="1200"/>
              </a:spcAft>
            </a:pPr>
            <a:r>
              <a:rPr lang="en-US" dirty="0" smtClean="0"/>
              <a:t>Introductory modules</a:t>
            </a:r>
          </a:p>
          <a:p>
            <a:pPr lvl="1">
              <a:spcAft>
                <a:spcPts val="1200"/>
              </a:spcAft>
            </a:pPr>
            <a:r>
              <a:rPr lang="en-US" dirty="0" smtClean="0"/>
              <a:t>Literacy as an overarching concept</a:t>
            </a:r>
          </a:p>
          <a:p>
            <a:pPr lvl="1">
              <a:spcAft>
                <a:spcPts val="1200"/>
              </a:spcAft>
            </a:pPr>
            <a:r>
              <a:rPr lang="en-US" dirty="0" err="1" smtClean="0"/>
              <a:t>Sociocultural</a:t>
            </a:r>
            <a:r>
              <a:rPr lang="en-US" dirty="0" smtClean="0"/>
              <a:t> theory &amp; teacher education</a:t>
            </a:r>
          </a:p>
          <a:p>
            <a:pPr>
              <a:spcAft>
                <a:spcPts val="1200"/>
              </a:spcAft>
            </a:pPr>
            <a:r>
              <a:rPr lang="en-US" dirty="0" smtClean="0"/>
              <a:t>Instructional goals &amp; objectives</a:t>
            </a:r>
          </a:p>
          <a:p>
            <a:pPr>
              <a:spcAft>
                <a:spcPts val="1200"/>
              </a:spcAft>
            </a:pPr>
            <a:r>
              <a:rPr lang="en-US" dirty="0" smtClean="0"/>
              <a:t>L2 grammar &amp; vocabulary as meaning-making resources</a:t>
            </a:r>
          </a:p>
          <a:p>
            <a:pPr>
              <a:spcAft>
                <a:spcPts val="1200"/>
              </a:spcAft>
            </a:pPr>
            <a:r>
              <a:rPr lang="en-US" dirty="0" smtClean="0"/>
              <a:t>Scaffolding of oral language use</a:t>
            </a:r>
          </a:p>
          <a:p>
            <a:pPr>
              <a:spcAft>
                <a:spcPts val="1200"/>
              </a:spcAft>
            </a:pPr>
            <a:r>
              <a:rPr lang="en-US" dirty="0" smtClean="0"/>
              <a:t>Reading as meaning-making</a:t>
            </a:r>
          </a:p>
          <a:p>
            <a:pPr>
              <a:spcAft>
                <a:spcPts val="1200"/>
              </a:spcAft>
            </a:pPr>
            <a:r>
              <a:rPr lang="en-US" dirty="0" smtClean="0"/>
              <a:t>Writing as designing meaning</a:t>
            </a:r>
          </a:p>
          <a:p>
            <a:pPr>
              <a:spcAft>
                <a:spcPts val="1200"/>
              </a:spcAft>
            </a:pPr>
            <a:r>
              <a:rPr lang="en-US" dirty="0" smtClean="0"/>
              <a:t>Interpreting audio &amp; visual texts</a:t>
            </a:r>
          </a:p>
          <a:p>
            <a:pPr>
              <a:spcAft>
                <a:spcPts val="1200"/>
              </a:spcAft>
            </a:pPr>
            <a:r>
              <a:rPr lang="en-US" dirty="0" smtClean="0"/>
              <a:t>Internet, new technologies </a:t>
            </a:r>
          </a:p>
          <a:p>
            <a:endParaRPr lang="en-US" dirty="0" smtClean="0"/>
          </a:p>
        </p:txBody>
      </p:sp>
      <p:sp>
        <p:nvSpPr>
          <p:cNvPr id="4" name="Slide Number Placeholder 3"/>
          <p:cNvSpPr>
            <a:spLocks noGrp="1"/>
          </p:cNvSpPr>
          <p:nvPr>
            <p:ph type="sldNum" sz="quarter" idx="12"/>
          </p:nvPr>
        </p:nvSpPr>
        <p:spPr/>
        <p:txBody>
          <a:bodyPr/>
          <a:lstStyle/>
          <a:p>
            <a:fld id="{223BE365-4DF3-E548-9903-4193E26F16A1}" type="slidenum">
              <a:rPr lang="en-US" smtClean="0"/>
              <a:pPr/>
              <a:t>29</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263080626"/>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792080"/>
            <a:ext cx="2139696" cy="5577840"/>
          </a:xfrm>
        </p:spPr>
        <p:txBody>
          <a:bodyPr anchor="ctr">
            <a:normAutofit/>
          </a:bodyPr>
          <a:lstStyle/>
          <a:p>
            <a:pPr algn="ctr"/>
            <a:r>
              <a:rPr lang="en-US" dirty="0" smtClean="0"/>
              <a:t>2007 MLA Report</a:t>
            </a:r>
            <a:br>
              <a:rPr lang="en-US" dirty="0" smtClean="0"/>
            </a:br>
            <a:r>
              <a:rPr lang="en-US" dirty="0"/>
              <a:t/>
            </a:r>
            <a:br>
              <a:rPr lang="en-US" dirty="0"/>
            </a:br>
            <a:r>
              <a:rPr lang="en-US" dirty="0" smtClean="0"/>
              <a:t>A call for change</a:t>
            </a:r>
            <a:endParaRPr lang="en-US" dirty="0"/>
          </a:p>
        </p:txBody>
      </p:sp>
      <p:pic>
        <p:nvPicPr>
          <p:cNvPr id="9" name="Picture Placeholder 8" descr="mla.png"/>
          <p:cNvPicPr>
            <a:picLocks noGrp="1" noChangeAspect="1"/>
          </p:cNvPicPr>
          <p:nvPr>
            <p:ph idx="1"/>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16388" r="-16388"/>
          <a:stretch>
            <a:fillRect/>
          </a:stretch>
        </p:blipFill>
        <p:spPr/>
      </p:pic>
      <p:sp>
        <p:nvSpPr>
          <p:cNvPr id="4" name="Slide Number Placeholder 3"/>
          <p:cNvSpPr>
            <a:spLocks noGrp="1"/>
          </p:cNvSpPr>
          <p:nvPr>
            <p:ph type="sldNum" sz="quarter" idx="12"/>
          </p:nvPr>
        </p:nvSpPr>
        <p:spPr/>
        <p:txBody>
          <a:bodyPr/>
          <a:lstStyle/>
          <a:p>
            <a:fld id="{223BE365-4DF3-E548-9903-4193E26F16A1}" type="slidenum">
              <a:rPr lang="en-US" smtClean="0"/>
              <a:pPr/>
              <a:t>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1923972"/>
      </p:ext>
    </p:extLst>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err="1" smtClean="0"/>
              <a:t>PErCOLATE</a:t>
            </a:r>
            <a:r>
              <a:rPr lang="en-US" sz="2800" dirty="0" smtClean="0"/>
              <a:t> </a:t>
            </a:r>
            <a:r>
              <a:rPr lang="en-US" sz="2900" dirty="0" smtClean="0"/>
              <a:t>module components  </a:t>
            </a:r>
            <a:endParaRPr lang="en-US" sz="2900" dirty="0"/>
          </a:p>
        </p:txBody>
      </p:sp>
      <p:sp>
        <p:nvSpPr>
          <p:cNvPr id="3" name="Content Placeholder 2"/>
          <p:cNvSpPr>
            <a:spLocks noGrp="1"/>
          </p:cNvSpPr>
          <p:nvPr>
            <p:ph idx="1"/>
          </p:nvPr>
        </p:nvSpPr>
        <p:spPr/>
        <p:txBody>
          <a:bodyPr/>
          <a:lstStyle/>
          <a:p>
            <a:pPr>
              <a:spcAft>
                <a:spcPts val="1200"/>
              </a:spcAft>
            </a:pPr>
            <a:r>
              <a:rPr lang="en-US" dirty="0" smtClean="0"/>
              <a:t>Topic overview</a:t>
            </a:r>
          </a:p>
          <a:p>
            <a:pPr>
              <a:spcAft>
                <a:spcPts val="1200"/>
              </a:spcAft>
            </a:pPr>
            <a:r>
              <a:rPr lang="en-US" dirty="0" smtClean="0"/>
              <a:t>List of key concepts</a:t>
            </a:r>
          </a:p>
          <a:p>
            <a:pPr>
              <a:spcAft>
                <a:spcPts val="1200"/>
              </a:spcAft>
            </a:pPr>
            <a:r>
              <a:rPr lang="en-US" dirty="0" smtClean="0"/>
              <a:t>Questions to consider</a:t>
            </a:r>
          </a:p>
          <a:p>
            <a:pPr>
              <a:spcAft>
                <a:spcPts val="1200"/>
              </a:spcAft>
            </a:pPr>
            <a:r>
              <a:rPr lang="en-US" dirty="0" smtClean="0"/>
              <a:t>List of core readings along with pre- and post-reading reflection questions</a:t>
            </a:r>
          </a:p>
          <a:p>
            <a:pPr>
              <a:spcAft>
                <a:spcPts val="1200"/>
              </a:spcAft>
            </a:pPr>
            <a:r>
              <a:rPr lang="en-US" dirty="0" smtClean="0"/>
              <a:t>Pedagogical application activities (2-3)</a:t>
            </a:r>
          </a:p>
          <a:p>
            <a:pPr>
              <a:spcAft>
                <a:spcPts val="1200"/>
              </a:spcAft>
            </a:pPr>
            <a:r>
              <a:rPr lang="en-US" dirty="0" smtClean="0"/>
              <a:t>Reflective teaching journal prompt</a:t>
            </a:r>
          </a:p>
          <a:p>
            <a:pPr>
              <a:spcAft>
                <a:spcPts val="1200"/>
              </a:spcAft>
            </a:pPr>
            <a:r>
              <a:rPr lang="en-US" dirty="0" smtClean="0"/>
              <a:t>List of additional resources</a:t>
            </a:r>
          </a:p>
          <a:p>
            <a:endParaRPr lang="en-US"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30</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15781813"/>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0" y="347472"/>
            <a:ext cx="9144000" cy="908417"/>
          </a:xfrm>
        </p:spPr>
        <p:txBody>
          <a:bodyPr>
            <a:normAutofit/>
          </a:bodyPr>
          <a:lstStyle/>
          <a:p>
            <a:r>
              <a:rPr lang="en-US" dirty="0" smtClean="0"/>
              <a:t>Sample </a:t>
            </a:r>
            <a:r>
              <a:rPr lang="en-US" dirty="0" smtClean="0"/>
              <a:t>module</a:t>
            </a:r>
            <a:endParaRPr lang="en-US"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31</a:t>
            </a:fld>
            <a:endParaRPr lang="en-US"/>
          </a:p>
        </p:txBody>
      </p:sp>
      <p:pic>
        <p:nvPicPr>
          <p:cNvPr id="7" name="Content Placeholder 6" descr="Screen shot 2012-11-17 at 11.32.34 AM.png"/>
          <p:cNvPicPr>
            <a:picLocks noGrp="1" noChangeAspect="1"/>
          </p:cNvPicPr>
          <p:nvPr>
            <p:ph idx="1"/>
          </p:nvPr>
        </p:nvPicPr>
        <p:blipFill>
          <a:blip r:embed="rId3"/>
          <a:srcRect t="-490" b="-490"/>
          <a:stretch>
            <a:fillRect/>
          </a:stretch>
        </p:blipFill>
        <p:spPr>
          <a:xfrm>
            <a:off x="211138" y="1600200"/>
            <a:ext cx="8932862" cy="5257800"/>
          </a:xfrm>
        </p:spPr>
      </p:pic>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15781813"/>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Use of sample unit for a graduate seminar</a:t>
            </a:r>
            <a:endParaRPr lang="en-US" sz="2900" dirty="0"/>
          </a:p>
        </p:txBody>
      </p:sp>
      <p:sp>
        <p:nvSpPr>
          <p:cNvPr id="3" name="Content Placeholder 2"/>
          <p:cNvSpPr>
            <a:spLocks noGrp="1"/>
          </p:cNvSpPr>
          <p:nvPr>
            <p:ph idx="1"/>
          </p:nvPr>
        </p:nvSpPr>
        <p:spPr/>
        <p:txBody>
          <a:bodyPr>
            <a:normAutofit fontScale="92500" lnSpcReduction="10000"/>
          </a:bodyPr>
          <a:lstStyle/>
          <a:p>
            <a:pPr>
              <a:spcAft>
                <a:spcPts val="1200"/>
              </a:spcAft>
            </a:pPr>
            <a:r>
              <a:rPr lang="en-US" dirty="0" smtClean="0"/>
              <a:t>Prior to class session 1: Reading of Overview and core readings, completion of pre- and post-reading questions on course discussion board or class blog</a:t>
            </a:r>
          </a:p>
          <a:p>
            <a:pPr>
              <a:spcAft>
                <a:spcPts val="1200"/>
              </a:spcAft>
            </a:pPr>
            <a:r>
              <a:rPr lang="en-US" dirty="0" smtClean="0"/>
              <a:t>During class session 1: Discussion of core readings and student responses to pre- and post-reading questions</a:t>
            </a:r>
          </a:p>
          <a:p>
            <a:pPr>
              <a:spcAft>
                <a:spcPts val="1200"/>
              </a:spcAft>
            </a:pPr>
            <a:r>
              <a:rPr lang="en-US" dirty="0" smtClean="0"/>
              <a:t>Prior to class session 2: Completion of pedagogical activity 1—analysis of textbook goals and objectives and alignment with literacy-based FL teaching</a:t>
            </a:r>
          </a:p>
          <a:p>
            <a:pPr>
              <a:spcAft>
                <a:spcPts val="1200"/>
              </a:spcAft>
            </a:pPr>
            <a:r>
              <a:rPr lang="en-US" dirty="0" smtClean="0"/>
              <a:t>During class session 2: Discussion of pedagogical activity 1, completion of pedagogical activities 2 and 3 in small groups</a:t>
            </a:r>
          </a:p>
          <a:p>
            <a:pPr>
              <a:spcAft>
                <a:spcPts val="1200"/>
              </a:spcAft>
            </a:pPr>
            <a:r>
              <a:rPr lang="en-US" dirty="0" smtClean="0"/>
              <a:t>After class session 2: Completion of reflective teaching journal prompt</a:t>
            </a:r>
          </a:p>
          <a:p>
            <a:pPr>
              <a:spcAft>
                <a:spcPts val="1200"/>
              </a:spcAft>
              <a:buNone/>
            </a:pPr>
            <a:endParaRPr lang="en-US" dirty="0" smtClean="0"/>
          </a:p>
          <a:p>
            <a:endParaRPr lang="en-US"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32</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15781813"/>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Use of sample unit for an individual workshop</a:t>
            </a:r>
            <a:endParaRPr lang="en-US" sz="2900" dirty="0"/>
          </a:p>
        </p:txBody>
      </p:sp>
      <p:sp>
        <p:nvSpPr>
          <p:cNvPr id="3" name="Content Placeholder 2"/>
          <p:cNvSpPr>
            <a:spLocks noGrp="1"/>
          </p:cNvSpPr>
          <p:nvPr>
            <p:ph idx="1"/>
          </p:nvPr>
        </p:nvSpPr>
        <p:spPr/>
        <p:txBody>
          <a:bodyPr>
            <a:normAutofit/>
          </a:bodyPr>
          <a:lstStyle/>
          <a:p>
            <a:pPr>
              <a:spcAft>
                <a:spcPts val="1200"/>
              </a:spcAft>
            </a:pPr>
            <a:r>
              <a:rPr lang="en-US" dirty="0" smtClean="0"/>
              <a:t>Prior to workshop: Participants read overview to topic</a:t>
            </a:r>
          </a:p>
          <a:p>
            <a:pPr>
              <a:spcAft>
                <a:spcPts val="1200"/>
              </a:spcAft>
            </a:pPr>
            <a:r>
              <a:rPr lang="en-US" dirty="0" smtClean="0"/>
              <a:t>Workshop outline</a:t>
            </a:r>
          </a:p>
          <a:p>
            <a:pPr lvl="1">
              <a:spcAft>
                <a:spcPts val="1200"/>
              </a:spcAft>
            </a:pPr>
            <a:r>
              <a:rPr lang="en-US" dirty="0" err="1" smtClean="0"/>
              <a:t>Powerpoint</a:t>
            </a:r>
            <a:r>
              <a:rPr lang="en-US" dirty="0" smtClean="0"/>
              <a:t> presentation of main ideas from core readings by workshop leader (30 minutes)</a:t>
            </a:r>
          </a:p>
          <a:p>
            <a:pPr lvl="1">
              <a:spcAft>
                <a:spcPts val="1200"/>
              </a:spcAft>
            </a:pPr>
            <a:r>
              <a:rPr lang="en-US" dirty="0" smtClean="0"/>
              <a:t>Completion of pedagogical activity 1 or 2 in small groups (30 minutes)</a:t>
            </a:r>
          </a:p>
          <a:p>
            <a:pPr lvl="1">
              <a:spcAft>
                <a:spcPts val="1200"/>
              </a:spcAft>
            </a:pPr>
            <a:r>
              <a:rPr lang="en-US" dirty="0" smtClean="0"/>
              <a:t>Sharing and discussion among groups (30 minutes)</a:t>
            </a:r>
          </a:p>
          <a:p>
            <a:pPr>
              <a:spcAft>
                <a:spcPts val="1200"/>
              </a:spcAft>
            </a:pPr>
            <a:r>
              <a:rPr lang="en-US" dirty="0" smtClean="0"/>
              <a:t>After workshop: Completion of reflective teaching journal prompt</a:t>
            </a:r>
          </a:p>
          <a:p>
            <a:pPr lvl="1">
              <a:spcAft>
                <a:spcPts val="1200"/>
              </a:spcAft>
            </a:pPr>
            <a:endParaRPr lang="en-US" dirty="0" smtClean="0"/>
          </a:p>
          <a:p>
            <a:pPr lvl="1">
              <a:spcAft>
                <a:spcPts val="1200"/>
              </a:spcAft>
            </a:pPr>
            <a:endParaRPr lang="en-US" dirty="0" smtClean="0"/>
          </a:p>
          <a:p>
            <a:pPr lvl="1">
              <a:spcAft>
                <a:spcPts val="1200"/>
              </a:spcAft>
            </a:pPr>
            <a:endParaRPr lang="en-US" dirty="0" smtClean="0"/>
          </a:p>
          <a:p>
            <a:pPr>
              <a:spcAft>
                <a:spcPts val="1200"/>
              </a:spcAft>
              <a:buNone/>
            </a:pPr>
            <a:endParaRPr lang="en-US" dirty="0" smtClean="0"/>
          </a:p>
          <a:p>
            <a:endParaRPr lang="en-US"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33</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15781813"/>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0297" y="533400"/>
            <a:ext cx="8466503" cy="990600"/>
          </a:xfrm>
        </p:spPr>
        <p:txBody>
          <a:bodyPr>
            <a:normAutofit/>
          </a:bodyPr>
          <a:lstStyle/>
          <a:p>
            <a:r>
              <a:rPr lang="en-US" sz="2800" dirty="0" smtClean="0"/>
              <a:t>Use of sample unit for a series of workshops</a:t>
            </a:r>
            <a:endParaRPr lang="en-US" sz="2900" dirty="0"/>
          </a:p>
        </p:txBody>
      </p:sp>
      <p:sp>
        <p:nvSpPr>
          <p:cNvPr id="3" name="Content Placeholder 2"/>
          <p:cNvSpPr>
            <a:spLocks noGrp="1"/>
          </p:cNvSpPr>
          <p:nvPr>
            <p:ph idx="1"/>
          </p:nvPr>
        </p:nvSpPr>
        <p:spPr>
          <a:xfrm>
            <a:off x="220297" y="1600200"/>
            <a:ext cx="8669387" cy="4876800"/>
          </a:xfrm>
        </p:spPr>
        <p:txBody>
          <a:bodyPr>
            <a:normAutofit fontScale="92500" lnSpcReduction="20000"/>
          </a:bodyPr>
          <a:lstStyle/>
          <a:p>
            <a:pPr>
              <a:spcAft>
                <a:spcPts val="1200"/>
              </a:spcAft>
            </a:pPr>
            <a:r>
              <a:rPr lang="en-US" dirty="0" smtClean="0"/>
              <a:t>Prior to Workshop 1: Participants read overview to topic and core readings, completion of pre- and post-reading questions</a:t>
            </a:r>
          </a:p>
          <a:p>
            <a:pPr>
              <a:spcAft>
                <a:spcPts val="1200"/>
              </a:spcAft>
            </a:pPr>
            <a:r>
              <a:rPr lang="en-US" dirty="0" smtClean="0"/>
              <a:t>Workshop 1: Discussion of core readings</a:t>
            </a:r>
          </a:p>
          <a:p>
            <a:pPr>
              <a:spcAft>
                <a:spcPts val="1200"/>
              </a:spcAft>
            </a:pPr>
            <a:r>
              <a:rPr lang="en-US" dirty="0" smtClean="0"/>
              <a:t>Prior to Workshop 2: Completion of pedagogical activity 1</a:t>
            </a:r>
          </a:p>
          <a:p>
            <a:pPr>
              <a:spcAft>
                <a:spcPts val="1200"/>
              </a:spcAft>
            </a:pPr>
            <a:r>
              <a:rPr lang="en-US" dirty="0" smtClean="0"/>
              <a:t>Workshop 2: Discussion of pedagogical activity 1 and consequences for reshaping goals, objectives and assessment related to TAs’ textbooks</a:t>
            </a:r>
          </a:p>
          <a:p>
            <a:pPr>
              <a:spcAft>
                <a:spcPts val="1200"/>
              </a:spcAft>
            </a:pPr>
            <a:r>
              <a:rPr lang="en-US" dirty="0" smtClean="0"/>
              <a:t>Prior to Workshop 3: Completion of pedagogical activity 2</a:t>
            </a:r>
          </a:p>
          <a:p>
            <a:pPr>
              <a:spcAft>
                <a:spcPts val="1200"/>
              </a:spcAft>
            </a:pPr>
            <a:r>
              <a:rPr lang="en-US" dirty="0" smtClean="0"/>
              <a:t>Workshop 3: Discussion of pedagogical activity 2 and joint completion of pedagogical activity 3</a:t>
            </a:r>
          </a:p>
          <a:p>
            <a:pPr>
              <a:spcAft>
                <a:spcPts val="1200"/>
              </a:spcAft>
            </a:pPr>
            <a:r>
              <a:rPr lang="en-US" dirty="0" smtClean="0"/>
              <a:t>After Workshop 3: Completion of reflective teaching journal prompt</a:t>
            </a:r>
          </a:p>
          <a:p>
            <a:pPr lvl="1">
              <a:spcAft>
                <a:spcPts val="1200"/>
              </a:spcAft>
            </a:pPr>
            <a:endParaRPr lang="en-US" dirty="0" smtClean="0"/>
          </a:p>
          <a:p>
            <a:pPr lvl="1">
              <a:spcAft>
                <a:spcPts val="1200"/>
              </a:spcAft>
            </a:pPr>
            <a:endParaRPr lang="en-US" dirty="0" smtClean="0"/>
          </a:p>
          <a:p>
            <a:pPr>
              <a:spcAft>
                <a:spcPts val="1200"/>
              </a:spcAft>
              <a:buNone/>
            </a:pPr>
            <a:endParaRPr lang="en-US" dirty="0" smtClean="0"/>
          </a:p>
          <a:p>
            <a:endParaRPr lang="en-US"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34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515781813"/>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Synthesis: the </a:t>
            </a:r>
            <a:r>
              <a:rPr lang="en-US" dirty="0" err="1" smtClean="0"/>
              <a:t>PErCOLATE</a:t>
            </a:r>
            <a:r>
              <a:rPr lang="en-US" dirty="0" smtClean="0"/>
              <a:t> project and FL TA professional development</a:t>
            </a:r>
            <a:endParaRPr lang="en-US" dirty="0"/>
          </a:p>
        </p:txBody>
      </p:sp>
      <p:sp>
        <p:nvSpPr>
          <p:cNvPr id="3" name="Content Placeholder 2"/>
          <p:cNvSpPr>
            <a:spLocks noGrp="1"/>
          </p:cNvSpPr>
          <p:nvPr>
            <p:ph idx="1"/>
          </p:nvPr>
        </p:nvSpPr>
        <p:spPr>
          <a:xfrm>
            <a:off x="457200" y="1820332"/>
            <a:ext cx="8229600" cy="4656667"/>
          </a:xfrm>
        </p:spPr>
        <p:txBody>
          <a:bodyPr/>
          <a:lstStyle/>
          <a:p>
            <a:r>
              <a:rPr lang="en-US" dirty="0" smtClean="0"/>
              <a:t>Moving beyond the transmission model: Participating in both individual and collective activities</a:t>
            </a:r>
          </a:p>
          <a:p>
            <a:endParaRPr lang="en-US" dirty="0" smtClean="0"/>
          </a:p>
          <a:p>
            <a:r>
              <a:rPr lang="en-US" dirty="0" smtClean="0"/>
              <a:t> Moving </a:t>
            </a:r>
            <a:r>
              <a:rPr lang="en-US" dirty="0" smtClean="0"/>
              <a:t>beyond eclecticism in teaching: Anchoring ongoing professional development in literacy-based concepts</a:t>
            </a:r>
          </a:p>
          <a:p>
            <a:endParaRPr lang="en-US" dirty="0" smtClean="0"/>
          </a:p>
          <a:p>
            <a:r>
              <a:rPr lang="en-US" dirty="0" smtClean="0"/>
              <a:t>Moving beyond immediate needs of first-time teachers: Focusing on elements of teaching salient for teaching across the curriculum</a:t>
            </a:r>
          </a:p>
          <a:p>
            <a:endParaRPr lang="en-US" dirty="0" smtClean="0"/>
          </a:p>
          <a:p>
            <a:endParaRPr lang="en-US"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35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98949060"/>
      </p:ext>
    </p:extLst>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97555" y="533400"/>
            <a:ext cx="8489245" cy="990600"/>
          </a:xfrm>
        </p:spPr>
        <p:txBody>
          <a:bodyPr/>
          <a:lstStyle/>
          <a:p>
            <a:r>
              <a:rPr lang="en-US" dirty="0" smtClean="0"/>
              <a:t>Questions? Comments?</a:t>
            </a:r>
            <a:endParaRPr lang="en-US" dirty="0"/>
          </a:p>
        </p:txBody>
      </p:sp>
      <p:sp>
        <p:nvSpPr>
          <p:cNvPr id="3" name="Content Placeholder 2"/>
          <p:cNvSpPr>
            <a:spLocks noGrp="1"/>
          </p:cNvSpPr>
          <p:nvPr>
            <p:ph idx="1"/>
          </p:nvPr>
        </p:nvSpPr>
        <p:spPr>
          <a:xfrm>
            <a:off x="197555" y="1600200"/>
            <a:ext cx="8946445" cy="4876800"/>
          </a:xfrm>
        </p:spPr>
        <p:txBody>
          <a:bodyPr>
            <a:normAutofit/>
          </a:bodyPr>
          <a:lstStyle/>
          <a:p>
            <a:r>
              <a:rPr lang="en-US" dirty="0" smtClean="0">
                <a:hlinkClick r:id="rId2"/>
              </a:rPr>
              <a:t>bdupuy@email.arizona.edu</a:t>
            </a:r>
            <a:endParaRPr lang="en-US" dirty="0" smtClean="0"/>
          </a:p>
          <a:p>
            <a:r>
              <a:rPr lang="en-US" dirty="0" smtClean="0">
                <a:hlinkClick r:id="rId3"/>
              </a:rPr>
              <a:t>hwallen@wisc.edu</a:t>
            </a:r>
            <a:endParaRPr lang="en-US" dirty="0" smtClean="0"/>
          </a:p>
          <a:p>
            <a:pPr marL="0" indent="0">
              <a:buNone/>
            </a:pPr>
            <a:endParaRPr lang="en-US" dirty="0" smtClean="0"/>
          </a:p>
          <a:p>
            <a:endParaRPr lang="en-US" dirty="0"/>
          </a:p>
          <a:p>
            <a:r>
              <a:rPr lang="en-US" dirty="0" smtClean="0"/>
              <a:t>The </a:t>
            </a:r>
            <a:r>
              <a:rPr lang="en-US" dirty="0" err="1" smtClean="0"/>
              <a:t>PErCOLATE</a:t>
            </a:r>
            <a:r>
              <a:rPr lang="en-US" dirty="0" smtClean="0"/>
              <a:t> Project</a:t>
            </a:r>
          </a:p>
          <a:p>
            <a:pPr marL="0" indent="0">
              <a:buNone/>
            </a:pPr>
            <a:r>
              <a:rPr lang="en-US" dirty="0" smtClean="0">
                <a:hlinkClick r:id="rId4"/>
              </a:rPr>
              <a:t>http://www.percolate.arizona.edu/</a:t>
            </a:r>
            <a:r>
              <a:rPr lang="en-US" dirty="0" smtClean="0">
                <a:hlinkClick r:id="rId4"/>
              </a:rPr>
              <a:t>doku.php</a:t>
            </a:r>
            <a:endParaRPr lang="en-US" dirty="0" smtClean="0"/>
          </a:p>
          <a:p>
            <a:pPr marL="0" indent="0">
              <a:buNone/>
            </a:pPr>
            <a:endParaRPr lang="en-US" dirty="0" smtClean="0"/>
          </a:p>
          <a:p>
            <a:pPr marL="0" indent="0"/>
            <a:r>
              <a:rPr lang="en-US" dirty="0" smtClean="0"/>
              <a:t>Related forthcoming publication in Fall 2013:</a:t>
            </a:r>
          </a:p>
          <a:p>
            <a:pPr marL="0" indent="0">
              <a:buNone/>
            </a:pPr>
            <a:r>
              <a:rPr lang="en-US" dirty="0" err="1" smtClean="0"/>
              <a:t>Paesani</a:t>
            </a:r>
            <a:r>
              <a:rPr lang="en-US" dirty="0" smtClean="0"/>
              <a:t>, K., Allen, H. W., </a:t>
            </a:r>
            <a:r>
              <a:rPr lang="en-US" dirty="0" err="1" smtClean="0"/>
              <a:t>Dupuy</a:t>
            </a:r>
            <a:r>
              <a:rPr lang="en-US" dirty="0" smtClean="0"/>
              <a:t>, B. </a:t>
            </a:r>
            <a:r>
              <a:rPr lang="en-US" i="1" dirty="0" smtClean="0"/>
              <a:t>A </a:t>
            </a:r>
            <a:r>
              <a:rPr lang="en-US" i="1" dirty="0" err="1" smtClean="0"/>
              <a:t>multiliteracies</a:t>
            </a:r>
            <a:r>
              <a:rPr lang="en-US" i="1" dirty="0" smtClean="0"/>
              <a:t> framework for collegiate foreign language teaching</a:t>
            </a:r>
            <a:r>
              <a:rPr lang="en-US" dirty="0" smtClean="0"/>
              <a:t>. Pearson, Prentice Hall Second Language Library Series.</a:t>
            </a:r>
            <a:endParaRPr lang="en-US"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36</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1514976787"/>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Thank you</a:t>
            </a:r>
            <a:endParaRPr lang="en-US"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37</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98999638"/>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2007 MLA Report: A call for change</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286509515"/>
              </p:ext>
            </p:extLst>
          </p:nvPr>
        </p:nvGraphicFramePr>
        <p:xfrm>
          <a:off x="457200" y="1600200"/>
          <a:ext cx="8229600" cy="48768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4" name="Slide Number Placeholder 3"/>
          <p:cNvSpPr>
            <a:spLocks noGrp="1"/>
          </p:cNvSpPr>
          <p:nvPr>
            <p:ph type="sldNum" sz="quarter" idx="12"/>
          </p:nvPr>
        </p:nvSpPr>
        <p:spPr/>
        <p:txBody>
          <a:bodyPr/>
          <a:lstStyle/>
          <a:p>
            <a:fld id="{223BE365-4DF3-E548-9903-4193E26F16A1}" type="slidenum">
              <a:rPr lang="en-US" smtClean="0"/>
              <a:pPr/>
              <a:t>4</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714293104"/>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2007 MLA Report: </a:t>
            </a:r>
            <a:r>
              <a:rPr lang="en-US" dirty="0" smtClean="0"/>
              <a:t>Some unanswered questions</a:t>
            </a:r>
            <a:endParaRPr lang="en-US" dirty="0"/>
          </a:p>
        </p:txBody>
      </p:sp>
      <p:sp>
        <p:nvSpPr>
          <p:cNvPr id="3" name="Content Placeholder 2"/>
          <p:cNvSpPr>
            <a:spLocks noGrp="1"/>
          </p:cNvSpPr>
          <p:nvPr>
            <p:ph idx="1"/>
          </p:nvPr>
        </p:nvSpPr>
        <p:spPr/>
        <p:txBody>
          <a:bodyPr/>
          <a:lstStyle/>
          <a:p>
            <a:r>
              <a:rPr lang="en-US" dirty="0" smtClean="0"/>
              <a:t>What approaches might be considered to “systematically incorporate transcultural content and </a:t>
            </a:r>
            <a:r>
              <a:rPr lang="en-US" dirty="0" err="1" smtClean="0"/>
              <a:t>translingual</a:t>
            </a:r>
            <a:r>
              <a:rPr lang="en-US" dirty="0" smtClean="0"/>
              <a:t> reflection” and “holistically incorporate content and cross-cultural reflection” at every level?</a:t>
            </a:r>
          </a:p>
          <a:p>
            <a:endParaRPr lang="en-US" dirty="0"/>
          </a:p>
          <a:p>
            <a:r>
              <a:rPr lang="en-US" dirty="0" smtClean="0"/>
              <a:t>How can “sustained collaboration among all members of the teaching corps” be initiated, instantiated, and maintained?</a:t>
            </a:r>
          </a:p>
          <a:p>
            <a:endParaRPr lang="en-US" dirty="0"/>
          </a:p>
          <a:p>
            <a:r>
              <a:rPr lang="en-US" dirty="0" smtClean="0"/>
              <a:t>What impact would transformed goals in the undergraduate FL program mean for the goals of graduate student professional development?</a:t>
            </a:r>
            <a:endParaRPr lang="en-US"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5</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324229813"/>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Graduate students and the U.S. undergraduate FL curriculum</a:t>
            </a:r>
            <a:endParaRPr lang="en-US"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6</a:t>
            </a:fld>
            <a:endParaRPr lang="en-US"/>
          </a:p>
        </p:txBody>
      </p:sp>
      <p:graphicFrame>
        <p:nvGraphicFramePr>
          <p:cNvPr id="5" name="Content Placeholder 5"/>
          <p:cNvGraphicFramePr>
            <a:graphicFrameLocks noGrp="1"/>
          </p:cNvGraphicFramePr>
          <p:nvPr>
            <p:ph sz="quarter" idx="4294967295"/>
            <p:extLst>
              <p:ext uri="{D42A27DB-BD31-4B8C-83A1-F6EECF244321}">
                <p14:modId xmlns:p14="http://schemas.microsoft.com/office/powerpoint/2010/main" xmlns:p="http://schemas.openxmlformats.org/presentationml/2006/main" xmlns:r="http://schemas.openxmlformats.org/officeDocument/2006/relationships" xmlns:a="http://schemas.openxmlformats.org/drawingml/2006/main" xmlns="" val="3558632757"/>
              </p:ext>
            </p:extLst>
          </p:nvPr>
        </p:nvGraphicFramePr>
        <p:xfrm>
          <a:off x="331912" y="1578646"/>
          <a:ext cx="8504240" cy="4419600"/>
        </p:xfrm>
        <a:graphic>
          <a:graphicData uri="http://schemas.openxmlformats.org/drawingml/2006/table">
            <a:tbl>
              <a:tblPr firstRow="1" bandRow="1">
                <a:tableStyleId>{5C22544A-7EE6-4342-B048-85BDC9FD1C3A}</a:tableStyleId>
              </a:tblPr>
              <a:tblGrid>
                <a:gridCol w="2421942"/>
                <a:gridCol w="2038498"/>
                <a:gridCol w="1954953"/>
                <a:gridCol w="2088847"/>
              </a:tblGrid>
              <a:tr h="370840">
                <a:tc>
                  <a:txBody>
                    <a:bodyPr/>
                    <a:lstStyle/>
                    <a:p>
                      <a:endParaRPr lang="en-US" sz="2600" dirty="0"/>
                    </a:p>
                  </a:txBody>
                  <a:tcPr/>
                </a:tc>
                <a:tc>
                  <a:txBody>
                    <a:bodyPr/>
                    <a:lstStyle/>
                    <a:p>
                      <a:r>
                        <a:rPr lang="en-US" sz="2600" b="0" dirty="0" smtClean="0">
                          <a:solidFill>
                            <a:srgbClr val="000000"/>
                          </a:solidFill>
                        </a:rPr>
                        <a:t>Ph.D.</a:t>
                      </a:r>
                    </a:p>
                    <a:p>
                      <a:r>
                        <a:rPr lang="en-US" sz="2600" b="0" dirty="0" smtClean="0">
                          <a:solidFill>
                            <a:srgbClr val="000000"/>
                          </a:solidFill>
                        </a:rPr>
                        <a:t>dept.</a:t>
                      </a:r>
                      <a:endParaRPr lang="en-US" sz="2600" b="0" dirty="0">
                        <a:solidFill>
                          <a:srgbClr val="000000"/>
                        </a:solidFill>
                      </a:endParaRPr>
                    </a:p>
                  </a:txBody>
                  <a:tcPr/>
                </a:tc>
                <a:tc>
                  <a:txBody>
                    <a:bodyPr/>
                    <a:lstStyle/>
                    <a:p>
                      <a:r>
                        <a:rPr lang="en-US" sz="2600" b="0" dirty="0" smtClean="0">
                          <a:solidFill>
                            <a:srgbClr val="000000"/>
                          </a:solidFill>
                        </a:rPr>
                        <a:t>M.A.</a:t>
                      </a:r>
                    </a:p>
                    <a:p>
                      <a:r>
                        <a:rPr lang="en-US" sz="2600" b="0" dirty="0" smtClean="0">
                          <a:solidFill>
                            <a:srgbClr val="000000"/>
                          </a:solidFill>
                        </a:rPr>
                        <a:t>dept.</a:t>
                      </a:r>
                      <a:endParaRPr lang="en-US" sz="2600" b="0" dirty="0">
                        <a:solidFill>
                          <a:srgbClr val="000000"/>
                        </a:solidFill>
                      </a:endParaRPr>
                    </a:p>
                  </a:txBody>
                  <a:tcPr/>
                </a:tc>
                <a:tc>
                  <a:txBody>
                    <a:bodyPr/>
                    <a:lstStyle/>
                    <a:p>
                      <a:r>
                        <a:rPr lang="en-US" sz="2600" b="0" dirty="0" smtClean="0">
                          <a:solidFill>
                            <a:srgbClr val="000000"/>
                          </a:solidFill>
                        </a:rPr>
                        <a:t>B.</a:t>
                      </a:r>
                      <a:r>
                        <a:rPr lang="en-US" sz="2600" b="0" baseline="0" dirty="0" smtClean="0">
                          <a:solidFill>
                            <a:srgbClr val="000000"/>
                          </a:solidFill>
                        </a:rPr>
                        <a:t> A.</a:t>
                      </a:r>
                    </a:p>
                    <a:p>
                      <a:r>
                        <a:rPr lang="en-US" sz="2600" b="0" baseline="0" dirty="0" smtClean="0">
                          <a:solidFill>
                            <a:srgbClr val="000000"/>
                          </a:solidFill>
                        </a:rPr>
                        <a:t>dept.</a:t>
                      </a:r>
                      <a:endParaRPr lang="en-US" sz="2600" b="0" dirty="0">
                        <a:solidFill>
                          <a:srgbClr val="000000"/>
                        </a:solidFill>
                      </a:endParaRPr>
                    </a:p>
                  </a:txBody>
                  <a:tcPr/>
                </a:tc>
              </a:tr>
              <a:tr h="370840">
                <a:tc>
                  <a:txBody>
                    <a:bodyPr/>
                    <a:lstStyle/>
                    <a:p>
                      <a:r>
                        <a:rPr lang="en-US" sz="2600" dirty="0" smtClean="0">
                          <a:solidFill>
                            <a:srgbClr val="000000"/>
                          </a:solidFill>
                        </a:rPr>
                        <a:t>Graduate student TA</a:t>
                      </a:r>
                      <a:endParaRPr lang="en-US" sz="2600" dirty="0">
                        <a:solidFill>
                          <a:srgbClr val="000000"/>
                        </a:solidFill>
                      </a:endParaRPr>
                    </a:p>
                  </a:txBody>
                  <a:tcPr/>
                </a:tc>
                <a:tc>
                  <a:txBody>
                    <a:bodyPr/>
                    <a:lstStyle/>
                    <a:p>
                      <a:r>
                        <a:rPr lang="en-US" sz="2600" b="0" dirty="0" smtClean="0">
                          <a:solidFill>
                            <a:srgbClr val="000000"/>
                          </a:solidFill>
                        </a:rPr>
                        <a:t>40.7%* (57.4%)**</a:t>
                      </a:r>
                      <a:endParaRPr lang="en-US" sz="2600" b="0" dirty="0">
                        <a:solidFill>
                          <a:srgbClr val="000000"/>
                        </a:solidFill>
                      </a:endParaRPr>
                    </a:p>
                  </a:txBody>
                  <a:tcPr/>
                </a:tc>
                <a:tc>
                  <a:txBody>
                    <a:bodyPr/>
                    <a:lstStyle/>
                    <a:p>
                      <a:r>
                        <a:rPr lang="en-US" sz="2600" dirty="0" smtClean="0">
                          <a:solidFill>
                            <a:srgbClr val="000000"/>
                          </a:solidFill>
                        </a:rPr>
                        <a:t>14.0%</a:t>
                      </a:r>
                    </a:p>
                    <a:p>
                      <a:r>
                        <a:rPr lang="en-US" sz="2600" dirty="0" smtClean="0">
                          <a:solidFill>
                            <a:srgbClr val="000000"/>
                          </a:solidFill>
                        </a:rPr>
                        <a:t>(25.9%)</a:t>
                      </a:r>
                      <a:endParaRPr lang="en-US" sz="2600" dirty="0">
                        <a:solidFill>
                          <a:srgbClr val="000000"/>
                        </a:solidFill>
                      </a:endParaRPr>
                    </a:p>
                  </a:txBody>
                  <a:tcPr/>
                </a:tc>
                <a:tc>
                  <a:txBody>
                    <a:bodyPr/>
                    <a:lstStyle/>
                    <a:p>
                      <a:r>
                        <a:rPr lang="en-US" sz="2600" dirty="0" smtClean="0">
                          <a:solidFill>
                            <a:srgbClr val="000000"/>
                          </a:solidFill>
                        </a:rPr>
                        <a:t>1.8%</a:t>
                      </a:r>
                    </a:p>
                    <a:p>
                      <a:r>
                        <a:rPr lang="en-US" sz="2600" dirty="0" smtClean="0">
                          <a:solidFill>
                            <a:srgbClr val="000000"/>
                          </a:solidFill>
                        </a:rPr>
                        <a:t>(2.8%)</a:t>
                      </a:r>
                      <a:endParaRPr lang="en-US" sz="2600" dirty="0">
                        <a:solidFill>
                          <a:srgbClr val="000000"/>
                        </a:solidFill>
                      </a:endParaRPr>
                    </a:p>
                  </a:txBody>
                  <a:tcPr/>
                </a:tc>
              </a:tr>
              <a:tr h="370840">
                <a:tc>
                  <a:txBody>
                    <a:bodyPr/>
                    <a:lstStyle/>
                    <a:p>
                      <a:r>
                        <a:rPr lang="en-US" sz="2600" dirty="0" smtClean="0">
                          <a:solidFill>
                            <a:srgbClr val="000000"/>
                          </a:solidFill>
                        </a:rPr>
                        <a:t>Tenured or</a:t>
                      </a:r>
                    </a:p>
                    <a:p>
                      <a:r>
                        <a:rPr lang="en-US" sz="2600" dirty="0" smtClean="0">
                          <a:solidFill>
                            <a:srgbClr val="000000"/>
                          </a:solidFill>
                        </a:rPr>
                        <a:t>Tenure-stream</a:t>
                      </a:r>
                      <a:endParaRPr lang="en-US" sz="2600" dirty="0">
                        <a:solidFill>
                          <a:srgbClr val="000000"/>
                        </a:solidFill>
                      </a:endParaRPr>
                    </a:p>
                  </a:txBody>
                  <a:tcPr/>
                </a:tc>
                <a:tc>
                  <a:txBody>
                    <a:bodyPr/>
                    <a:lstStyle/>
                    <a:p>
                      <a:r>
                        <a:rPr lang="en-US" sz="2600" dirty="0" smtClean="0">
                          <a:solidFill>
                            <a:srgbClr val="000000"/>
                          </a:solidFill>
                        </a:rPr>
                        <a:t>25.7%</a:t>
                      </a:r>
                      <a:endParaRPr lang="en-US" sz="2600" dirty="0">
                        <a:solidFill>
                          <a:srgbClr val="000000"/>
                        </a:solidFill>
                      </a:endParaRPr>
                    </a:p>
                  </a:txBody>
                  <a:tcPr/>
                </a:tc>
                <a:tc>
                  <a:txBody>
                    <a:bodyPr/>
                    <a:lstStyle/>
                    <a:p>
                      <a:r>
                        <a:rPr lang="en-US" sz="2600" dirty="0" smtClean="0">
                          <a:solidFill>
                            <a:srgbClr val="000000"/>
                          </a:solidFill>
                        </a:rPr>
                        <a:t>43.6%</a:t>
                      </a:r>
                      <a:endParaRPr lang="en-US" sz="2600" dirty="0">
                        <a:solidFill>
                          <a:srgbClr val="000000"/>
                        </a:solidFill>
                      </a:endParaRPr>
                    </a:p>
                  </a:txBody>
                  <a:tcPr/>
                </a:tc>
                <a:tc>
                  <a:txBody>
                    <a:bodyPr/>
                    <a:lstStyle/>
                    <a:p>
                      <a:r>
                        <a:rPr lang="en-US" sz="2600" dirty="0" smtClean="0">
                          <a:solidFill>
                            <a:srgbClr val="000000"/>
                          </a:solidFill>
                        </a:rPr>
                        <a:t>54.2%</a:t>
                      </a:r>
                      <a:endParaRPr lang="en-US" sz="2600" dirty="0">
                        <a:solidFill>
                          <a:srgbClr val="000000"/>
                        </a:solidFill>
                      </a:endParaRPr>
                    </a:p>
                  </a:txBody>
                  <a:tcPr/>
                </a:tc>
              </a:tr>
              <a:tr h="370840">
                <a:tc>
                  <a:txBody>
                    <a:bodyPr/>
                    <a:lstStyle/>
                    <a:p>
                      <a:r>
                        <a:rPr lang="en-US" sz="2600" dirty="0" smtClean="0">
                          <a:solidFill>
                            <a:srgbClr val="000000"/>
                          </a:solidFill>
                        </a:rPr>
                        <a:t>Full-time non</a:t>
                      </a:r>
                    </a:p>
                    <a:p>
                      <a:r>
                        <a:rPr lang="en-US" sz="2600" dirty="0" smtClean="0">
                          <a:solidFill>
                            <a:srgbClr val="000000"/>
                          </a:solidFill>
                        </a:rPr>
                        <a:t>tenure-stream</a:t>
                      </a:r>
                      <a:endParaRPr lang="en-US" sz="2600" dirty="0">
                        <a:solidFill>
                          <a:srgbClr val="000000"/>
                        </a:solidFill>
                      </a:endParaRPr>
                    </a:p>
                  </a:txBody>
                  <a:tcPr/>
                </a:tc>
                <a:tc>
                  <a:txBody>
                    <a:bodyPr/>
                    <a:lstStyle/>
                    <a:p>
                      <a:r>
                        <a:rPr lang="en-US" sz="2600" dirty="0" smtClean="0">
                          <a:solidFill>
                            <a:srgbClr val="000000"/>
                          </a:solidFill>
                        </a:rPr>
                        <a:t>19.2%</a:t>
                      </a:r>
                      <a:endParaRPr lang="en-US" sz="2600" dirty="0">
                        <a:solidFill>
                          <a:srgbClr val="000000"/>
                        </a:solidFill>
                      </a:endParaRPr>
                    </a:p>
                  </a:txBody>
                  <a:tcPr/>
                </a:tc>
                <a:tc>
                  <a:txBody>
                    <a:bodyPr/>
                    <a:lstStyle/>
                    <a:p>
                      <a:r>
                        <a:rPr lang="en-US" sz="2600" dirty="0" smtClean="0">
                          <a:solidFill>
                            <a:srgbClr val="000000"/>
                          </a:solidFill>
                        </a:rPr>
                        <a:t>17.6%</a:t>
                      </a:r>
                      <a:endParaRPr lang="en-US" sz="2600" dirty="0">
                        <a:solidFill>
                          <a:srgbClr val="000000"/>
                        </a:solidFill>
                      </a:endParaRPr>
                    </a:p>
                  </a:txBody>
                  <a:tcPr/>
                </a:tc>
                <a:tc>
                  <a:txBody>
                    <a:bodyPr/>
                    <a:lstStyle/>
                    <a:p>
                      <a:r>
                        <a:rPr lang="en-US" sz="2600" dirty="0" smtClean="0">
                          <a:solidFill>
                            <a:srgbClr val="000000"/>
                          </a:solidFill>
                        </a:rPr>
                        <a:t>18.7%</a:t>
                      </a:r>
                      <a:endParaRPr lang="en-US" sz="2600" dirty="0">
                        <a:solidFill>
                          <a:srgbClr val="000000"/>
                        </a:solidFill>
                      </a:endParaRPr>
                    </a:p>
                  </a:txBody>
                  <a:tcPr/>
                </a:tc>
              </a:tr>
              <a:tr h="370840">
                <a:tc>
                  <a:txBody>
                    <a:bodyPr/>
                    <a:lstStyle/>
                    <a:p>
                      <a:r>
                        <a:rPr lang="en-US" sz="2600" dirty="0" smtClean="0">
                          <a:solidFill>
                            <a:srgbClr val="000000"/>
                          </a:solidFill>
                        </a:rPr>
                        <a:t>Part-time non</a:t>
                      </a:r>
                    </a:p>
                    <a:p>
                      <a:r>
                        <a:rPr lang="en-US" sz="2600" dirty="0" smtClean="0">
                          <a:solidFill>
                            <a:srgbClr val="000000"/>
                          </a:solidFill>
                        </a:rPr>
                        <a:t>tenure-stream</a:t>
                      </a:r>
                      <a:endParaRPr lang="en-US" sz="2600" dirty="0">
                        <a:solidFill>
                          <a:srgbClr val="000000"/>
                        </a:solidFill>
                      </a:endParaRPr>
                    </a:p>
                  </a:txBody>
                  <a:tcPr/>
                </a:tc>
                <a:tc>
                  <a:txBody>
                    <a:bodyPr/>
                    <a:lstStyle/>
                    <a:p>
                      <a:r>
                        <a:rPr lang="en-US" sz="2600" dirty="0" smtClean="0">
                          <a:solidFill>
                            <a:srgbClr val="000000"/>
                          </a:solidFill>
                        </a:rPr>
                        <a:t>14.4%</a:t>
                      </a:r>
                      <a:endParaRPr lang="en-US" sz="2600" dirty="0">
                        <a:solidFill>
                          <a:srgbClr val="000000"/>
                        </a:solidFill>
                      </a:endParaRPr>
                    </a:p>
                  </a:txBody>
                  <a:tcPr/>
                </a:tc>
                <a:tc>
                  <a:txBody>
                    <a:bodyPr/>
                    <a:lstStyle/>
                    <a:p>
                      <a:r>
                        <a:rPr lang="en-US" sz="2600" dirty="0" smtClean="0">
                          <a:solidFill>
                            <a:srgbClr val="000000"/>
                          </a:solidFill>
                        </a:rPr>
                        <a:t>24.8%</a:t>
                      </a:r>
                      <a:endParaRPr lang="en-US" sz="2600" dirty="0">
                        <a:solidFill>
                          <a:srgbClr val="000000"/>
                        </a:solidFill>
                      </a:endParaRPr>
                    </a:p>
                  </a:txBody>
                  <a:tcPr/>
                </a:tc>
                <a:tc>
                  <a:txBody>
                    <a:bodyPr/>
                    <a:lstStyle/>
                    <a:p>
                      <a:r>
                        <a:rPr lang="en-US" sz="2600" dirty="0" smtClean="0">
                          <a:solidFill>
                            <a:srgbClr val="000000"/>
                          </a:solidFill>
                        </a:rPr>
                        <a:t>25.2%</a:t>
                      </a:r>
                      <a:endParaRPr lang="en-US" sz="2600" dirty="0">
                        <a:solidFill>
                          <a:srgbClr val="000000"/>
                        </a:solidFill>
                      </a:endParaRPr>
                    </a:p>
                  </a:txBody>
                  <a:tcPr/>
                </a:tc>
              </a:tr>
            </a:tbl>
          </a:graphicData>
        </a:graphic>
      </p:graphicFrame>
      <p:sp>
        <p:nvSpPr>
          <p:cNvPr id="6" name="Oval 5"/>
          <p:cNvSpPr/>
          <p:nvPr/>
        </p:nvSpPr>
        <p:spPr>
          <a:xfrm>
            <a:off x="2610683" y="2442948"/>
            <a:ext cx="1869016" cy="1012502"/>
          </a:xfrm>
          <a:prstGeom prst="ellipse">
            <a:avLst/>
          </a:prstGeom>
          <a:noFill/>
          <a:ln w="38100" cmpd="sng">
            <a:solidFill>
              <a:srgbClr val="D2533C"/>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extBox 6"/>
          <p:cNvSpPr txBox="1"/>
          <p:nvPr/>
        </p:nvSpPr>
        <p:spPr>
          <a:xfrm>
            <a:off x="331912" y="6359617"/>
            <a:ext cx="8504240" cy="369332"/>
          </a:xfrm>
          <a:prstGeom prst="rect">
            <a:avLst/>
          </a:prstGeom>
          <a:noFill/>
        </p:spPr>
        <p:txBody>
          <a:bodyPr wrap="square" rtlCol="0">
            <a:spAutoFit/>
          </a:bodyPr>
          <a:lstStyle/>
          <a:p>
            <a:r>
              <a:rPr lang="en-US" dirty="0" smtClean="0"/>
              <a:t>* Overall undergraduate courses; ** elementary level courses       Laurence (2001)</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726061891"/>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Modern Language PhDs: Placement 2003-04</a:t>
            </a:r>
            <a:endParaRPr lang="en-US" dirty="0"/>
          </a:p>
        </p:txBody>
      </p:sp>
      <p:sp>
        <p:nvSpPr>
          <p:cNvPr id="6" name="Text Placeholder 5"/>
          <p:cNvSpPr>
            <a:spLocks noGrp="1"/>
          </p:cNvSpPr>
          <p:nvPr>
            <p:ph type="body" idx="1"/>
          </p:nvPr>
        </p:nvSpPr>
        <p:spPr/>
        <p:txBody>
          <a:bodyPr/>
          <a:lstStyle/>
          <a:p>
            <a:r>
              <a:rPr lang="en-US" dirty="0" smtClean="0"/>
              <a:t>Tenure-track placements	</a:t>
            </a:r>
            <a:endParaRPr lang="en-US" dirty="0"/>
          </a:p>
        </p:txBody>
      </p:sp>
      <p:pic>
        <p:nvPicPr>
          <p:cNvPr id="10" name="Content Placeholder 9" descr="Ph.D.placement1.png"/>
          <p:cNvPicPr>
            <a:picLocks noGrp="1" noChangeAspect="1"/>
          </p:cNvPicPr>
          <p:nvPr>
            <p:ph sz="half" idx="2"/>
          </p:nvPr>
        </p:nvPicPr>
        <p:blipFill>
          <a:blip r:embed="rId3">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2412" r="-2412"/>
          <a:stretch>
            <a:fillRect/>
          </a:stretch>
        </p:blipFill>
        <p:spPr/>
      </p:pic>
      <p:sp>
        <p:nvSpPr>
          <p:cNvPr id="8" name="Text Placeholder 7"/>
          <p:cNvSpPr>
            <a:spLocks noGrp="1"/>
          </p:cNvSpPr>
          <p:nvPr>
            <p:ph type="body" sz="quarter" idx="3"/>
          </p:nvPr>
        </p:nvSpPr>
        <p:spPr/>
        <p:txBody>
          <a:bodyPr/>
          <a:lstStyle/>
          <a:p>
            <a:r>
              <a:rPr lang="en-US" dirty="0" smtClean="0"/>
              <a:t>All placement types</a:t>
            </a:r>
            <a:endParaRPr lang="en-US" dirty="0"/>
          </a:p>
        </p:txBody>
      </p:sp>
      <p:pic>
        <p:nvPicPr>
          <p:cNvPr id="11" name="Content Placeholder 10" descr="Ph.D.placement2.png"/>
          <p:cNvPicPr>
            <a:picLocks noGrp="1" noChangeAspect="1"/>
          </p:cNvPicPr>
          <p:nvPr>
            <p:ph sz="quarter" idx="4"/>
          </p:nvPr>
        </p:nvPicPr>
        <p:blipFill>
          <a:blip r:embed="rId4">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val="0"/>
              </a:ext>
            </a:extLst>
          </a:blip>
          <a:srcRect l="-1908" r="-1908"/>
          <a:stretch>
            <a:fillRect/>
          </a:stretch>
        </p:blipFill>
        <p:spPr/>
      </p:pic>
      <p:sp>
        <p:nvSpPr>
          <p:cNvPr id="4" name="Slide Number Placeholder 3"/>
          <p:cNvSpPr>
            <a:spLocks noGrp="1"/>
          </p:cNvSpPr>
          <p:nvPr>
            <p:ph type="sldNum" sz="quarter" idx="12"/>
          </p:nvPr>
        </p:nvSpPr>
        <p:spPr/>
        <p:txBody>
          <a:bodyPr/>
          <a:lstStyle/>
          <a:p>
            <a:fld id="{223BE365-4DF3-E548-9903-4193E26F16A1}" type="slidenum">
              <a:rPr lang="en-US" smtClean="0"/>
              <a:pPr/>
              <a:t>7</a:t>
            </a:fld>
            <a:endParaRPr lang="en-US"/>
          </a:p>
        </p:txBody>
      </p:sp>
      <p:sp>
        <p:nvSpPr>
          <p:cNvPr id="12" name="TextBox 11"/>
          <p:cNvSpPr txBox="1"/>
          <p:nvPr/>
        </p:nvSpPr>
        <p:spPr>
          <a:xfrm>
            <a:off x="7393964" y="6488668"/>
            <a:ext cx="1826980" cy="369332"/>
          </a:xfrm>
          <a:prstGeom prst="rect">
            <a:avLst/>
          </a:prstGeom>
          <a:noFill/>
        </p:spPr>
        <p:txBody>
          <a:bodyPr wrap="none" rtlCol="0">
            <a:spAutoFit/>
          </a:bodyPr>
          <a:lstStyle/>
          <a:p>
            <a:r>
              <a:rPr lang="en-US" dirty="0" smtClean="0"/>
              <a:t>(Steward, 2007)</a:t>
            </a:r>
            <a:endParaRPr lang="en-US" dirty="0"/>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4112907585"/>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55505" y="533400"/>
            <a:ext cx="8531295" cy="990600"/>
          </a:xfrm>
        </p:spPr>
        <p:txBody>
          <a:bodyPr>
            <a:normAutofit fontScale="90000"/>
          </a:bodyPr>
          <a:lstStyle/>
          <a:p>
            <a:r>
              <a:rPr lang="en-US" dirty="0" smtClean="0"/>
              <a:t>2007 MLA Report: Proposals for FL graduate students’ professional development as teachers</a:t>
            </a:r>
            <a:endParaRPr lang="en-US" dirty="0"/>
          </a:p>
        </p:txBody>
      </p:sp>
      <p:sp>
        <p:nvSpPr>
          <p:cNvPr id="3" name="Content Placeholder 2"/>
          <p:cNvSpPr>
            <a:spLocks noGrp="1"/>
          </p:cNvSpPr>
          <p:nvPr>
            <p:ph idx="1"/>
          </p:nvPr>
        </p:nvSpPr>
        <p:spPr>
          <a:xfrm>
            <a:off x="0" y="1600200"/>
            <a:ext cx="8686800" cy="4876800"/>
          </a:xfrm>
        </p:spPr>
        <p:txBody>
          <a:bodyPr anchor="ctr"/>
          <a:lstStyle/>
          <a:p>
            <a:r>
              <a:rPr lang="en-US" dirty="0" smtClean="0"/>
              <a:t>“graduate studies should provide </a:t>
            </a:r>
            <a:r>
              <a:rPr lang="en-US" u="sng" dirty="0" smtClean="0"/>
              <a:t>substantive training</a:t>
            </a:r>
            <a:r>
              <a:rPr lang="en-US" b="1" u="sng" dirty="0" smtClean="0"/>
              <a:t> in language teaching</a:t>
            </a:r>
            <a:r>
              <a:rPr lang="en-US" b="1" dirty="0" smtClean="0"/>
              <a:t> </a:t>
            </a:r>
            <a:r>
              <a:rPr lang="en-US" dirty="0" smtClean="0"/>
              <a:t>and the use of new technologies” (p. 7)</a:t>
            </a:r>
          </a:p>
          <a:p>
            <a:endParaRPr lang="en-US" dirty="0"/>
          </a:p>
          <a:p>
            <a:r>
              <a:rPr lang="en-US" dirty="0" smtClean="0"/>
              <a:t>“teach graduate students to </a:t>
            </a:r>
            <a:r>
              <a:rPr lang="en-US" u="sng" dirty="0" smtClean="0"/>
              <a:t>use technology </a:t>
            </a:r>
            <a:r>
              <a:rPr lang="en-US" b="1" u="sng" dirty="0" smtClean="0"/>
              <a:t>in language instruction</a:t>
            </a:r>
            <a:r>
              <a:rPr lang="en-US" u="sng" dirty="0" smtClean="0"/>
              <a:t> and learning</a:t>
            </a:r>
            <a:r>
              <a:rPr lang="en-US" dirty="0" smtClean="0"/>
              <a:t>” (p. 9)</a:t>
            </a:r>
            <a:endParaRPr lang="en-US"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8</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34386635"/>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1" y="533400"/>
            <a:ext cx="8686800" cy="990600"/>
          </a:xfrm>
        </p:spPr>
        <p:txBody>
          <a:bodyPr>
            <a:normAutofit/>
          </a:bodyPr>
          <a:lstStyle/>
          <a:p>
            <a:r>
              <a:rPr lang="en-US" dirty="0" smtClean="0"/>
              <a:t>The problem with these recommendations</a:t>
            </a:r>
            <a:endParaRPr lang="en-US" dirty="0"/>
          </a:p>
        </p:txBody>
      </p:sp>
      <p:sp>
        <p:nvSpPr>
          <p:cNvPr id="3" name="Content Placeholder 2"/>
          <p:cNvSpPr>
            <a:spLocks noGrp="1"/>
          </p:cNvSpPr>
          <p:nvPr>
            <p:ph idx="1"/>
          </p:nvPr>
        </p:nvSpPr>
        <p:spPr>
          <a:xfrm>
            <a:off x="0" y="1600200"/>
            <a:ext cx="8686800" cy="4876800"/>
          </a:xfrm>
        </p:spPr>
        <p:txBody>
          <a:bodyPr anchor="ctr">
            <a:normAutofit fontScale="92500" lnSpcReduction="20000"/>
          </a:bodyPr>
          <a:lstStyle/>
          <a:p>
            <a:pPr>
              <a:spcAft>
                <a:spcPts val="1200"/>
              </a:spcAft>
              <a:buNone/>
            </a:pPr>
            <a:endParaRPr lang="en-US" sz="2324" dirty="0" smtClean="0">
              <a:solidFill>
                <a:schemeClr val="tx2">
                  <a:lumMod val="10000"/>
                </a:schemeClr>
              </a:solidFill>
            </a:endParaRPr>
          </a:p>
          <a:p>
            <a:pPr>
              <a:spcAft>
                <a:spcPts val="1200"/>
              </a:spcAft>
              <a:buNone/>
            </a:pPr>
            <a:r>
              <a:rPr lang="en-US" sz="2324" dirty="0" smtClean="0">
                <a:solidFill>
                  <a:schemeClr val="tx2">
                    <a:lumMod val="10000"/>
                  </a:schemeClr>
                </a:solidFill>
              </a:rPr>
              <a:t>“</a:t>
            </a:r>
            <a:r>
              <a:rPr lang="en-US" sz="2324" b="1" dirty="0" smtClean="0">
                <a:solidFill>
                  <a:schemeClr val="tx2">
                    <a:lumMod val="10000"/>
                  </a:schemeClr>
                </a:solidFill>
              </a:rPr>
              <a:t>[</a:t>
            </a:r>
            <a:r>
              <a:rPr lang="en-US" sz="2324" b="1" dirty="0" err="1" smtClean="0">
                <a:solidFill>
                  <a:schemeClr val="tx2">
                    <a:lumMod val="10000"/>
                  </a:schemeClr>
                </a:solidFill>
              </a:rPr>
              <a:t>I]f</a:t>
            </a:r>
            <a:r>
              <a:rPr lang="en-US" sz="2324" b="1" dirty="0" smtClean="0">
                <a:solidFill>
                  <a:schemeClr val="tx2">
                    <a:lumMod val="10000"/>
                  </a:schemeClr>
                </a:solidFill>
              </a:rPr>
              <a:t> the only teacher preparation available is language teacher</a:t>
            </a:r>
          </a:p>
          <a:p>
            <a:pPr>
              <a:spcAft>
                <a:spcPts val="1200"/>
              </a:spcAft>
              <a:buNone/>
            </a:pPr>
            <a:r>
              <a:rPr lang="en-US" sz="2324" b="1" dirty="0" smtClean="0">
                <a:solidFill>
                  <a:schemeClr val="tx2">
                    <a:lumMod val="10000"/>
                  </a:schemeClr>
                </a:solidFill>
              </a:rPr>
              <a:t>preparation a clear message is sent that language gets taught, but</a:t>
            </a:r>
          </a:p>
          <a:p>
            <a:pPr>
              <a:spcAft>
                <a:spcPts val="1200"/>
              </a:spcAft>
              <a:buNone/>
            </a:pPr>
            <a:r>
              <a:rPr lang="en-US" sz="2324" b="1" dirty="0" smtClean="0">
                <a:solidFill>
                  <a:schemeClr val="tx2">
                    <a:lumMod val="10000"/>
                  </a:schemeClr>
                </a:solidFill>
              </a:rPr>
              <a:t>the corollary collocation for literature remains awkward</a:t>
            </a:r>
            <a:r>
              <a:rPr lang="en-US" sz="2324" dirty="0" smtClean="0">
                <a:solidFill>
                  <a:schemeClr val="tx2">
                    <a:lumMod val="10000"/>
                  </a:schemeClr>
                </a:solidFill>
              </a:rPr>
              <a:t>.  A further</a:t>
            </a:r>
          </a:p>
          <a:p>
            <a:pPr>
              <a:spcAft>
                <a:spcPts val="1200"/>
              </a:spcAft>
              <a:buNone/>
            </a:pPr>
            <a:r>
              <a:rPr lang="en-US" sz="2324" dirty="0" smtClean="0">
                <a:solidFill>
                  <a:schemeClr val="tx2">
                    <a:lumMod val="10000"/>
                  </a:schemeClr>
                </a:solidFill>
              </a:rPr>
              <a:t>part of the message communicated within the structure of the</a:t>
            </a:r>
          </a:p>
          <a:p>
            <a:pPr>
              <a:spcAft>
                <a:spcPts val="1200"/>
              </a:spcAft>
              <a:buNone/>
            </a:pPr>
            <a:r>
              <a:rPr lang="en-US" sz="2324" dirty="0" smtClean="0">
                <a:solidFill>
                  <a:schemeClr val="tx2">
                    <a:lumMod val="10000"/>
                  </a:schemeClr>
                </a:solidFill>
              </a:rPr>
              <a:t>traditional methods course is that language and literature are clearly</a:t>
            </a:r>
          </a:p>
          <a:p>
            <a:pPr>
              <a:spcAft>
                <a:spcPts val="1200"/>
              </a:spcAft>
              <a:buNone/>
            </a:pPr>
            <a:r>
              <a:rPr lang="en-US" sz="2324" dirty="0" smtClean="0">
                <a:solidFill>
                  <a:schemeClr val="tx2">
                    <a:lumMod val="10000"/>
                  </a:schemeClr>
                </a:solidFill>
              </a:rPr>
              <a:t>separable units. As long as this message is sent from the outset of the</a:t>
            </a:r>
          </a:p>
          <a:p>
            <a:pPr>
              <a:spcAft>
                <a:spcPts val="1200"/>
              </a:spcAft>
              <a:buNone/>
            </a:pPr>
            <a:r>
              <a:rPr lang="en-US" sz="2324" dirty="0" smtClean="0">
                <a:solidFill>
                  <a:schemeClr val="tx2">
                    <a:lumMod val="10000"/>
                  </a:schemeClr>
                </a:solidFill>
              </a:rPr>
              <a:t>graduate student socialization process, the ‘</a:t>
            </a:r>
            <a:r>
              <a:rPr lang="en-US" sz="2324" dirty="0" err="1" smtClean="0">
                <a:solidFill>
                  <a:schemeClr val="tx2">
                    <a:lumMod val="10000"/>
                  </a:schemeClr>
                </a:solidFill>
              </a:rPr>
              <a:t>lang</a:t>
            </a:r>
            <a:r>
              <a:rPr lang="en-US" sz="2324" dirty="0" smtClean="0">
                <a:solidFill>
                  <a:schemeClr val="tx2">
                    <a:lumMod val="10000"/>
                  </a:schemeClr>
                </a:solidFill>
              </a:rPr>
              <a:t>-lit split’ will remain</a:t>
            </a:r>
          </a:p>
          <a:p>
            <a:pPr>
              <a:spcAft>
                <a:spcPts val="1200"/>
              </a:spcAft>
              <a:buNone/>
            </a:pPr>
            <a:r>
              <a:rPr lang="en-US" sz="2324" dirty="0" smtClean="0">
                <a:solidFill>
                  <a:schemeClr val="tx2">
                    <a:lumMod val="10000"/>
                  </a:schemeClr>
                </a:solidFill>
              </a:rPr>
              <a:t>entrenched in graduate departments.” </a:t>
            </a:r>
            <a:r>
              <a:rPr lang="en-US" sz="2324" dirty="0" smtClean="0">
                <a:solidFill>
                  <a:schemeClr val="tx2">
                    <a:lumMod val="10000"/>
                  </a:schemeClr>
                </a:solidFill>
              </a:rPr>
              <a:t>(Bernhardt, 2001, </a:t>
            </a:r>
            <a:r>
              <a:rPr lang="en-US" sz="2324" dirty="0" err="1" smtClean="0">
                <a:solidFill>
                  <a:schemeClr val="tx2">
                    <a:lumMod val="10000"/>
                  </a:schemeClr>
                </a:solidFill>
              </a:rPr>
              <a:t>p</a:t>
            </a:r>
            <a:r>
              <a:rPr lang="en-US" sz="2324" dirty="0" smtClean="0">
                <a:solidFill>
                  <a:schemeClr val="tx2">
                    <a:lumMod val="10000"/>
                  </a:schemeClr>
                </a:solidFill>
              </a:rPr>
              <a:t>. 199,</a:t>
            </a:r>
            <a:r>
              <a:rPr lang="en-US" sz="2324" dirty="0" smtClean="0">
                <a:solidFill>
                  <a:schemeClr val="tx2">
                    <a:lumMod val="10000"/>
                  </a:schemeClr>
                </a:solidFill>
              </a:rPr>
              <a:t> our</a:t>
            </a:r>
          </a:p>
          <a:p>
            <a:pPr>
              <a:spcAft>
                <a:spcPts val="1200"/>
              </a:spcAft>
              <a:buNone/>
            </a:pPr>
            <a:r>
              <a:rPr lang="en-US" sz="2324" dirty="0" smtClean="0">
                <a:solidFill>
                  <a:schemeClr val="tx2">
                    <a:lumMod val="10000"/>
                  </a:schemeClr>
                </a:solidFill>
              </a:rPr>
              <a:t>emphasis</a:t>
            </a:r>
            <a:r>
              <a:rPr lang="en-US" sz="2324" dirty="0" smtClean="0">
                <a:solidFill>
                  <a:schemeClr val="tx2">
                    <a:lumMod val="10000"/>
                  </a:schemeClr>
                </a:solidFill>
              </a:rPr>
              <a:t>)</a:t>
            </a:r>
          </a:p>
          <a:p>
            <a:pPr>
              <a:buNone/>
            </a:pPr>
            <a:endParaRPr lang="en-US" dirty="0"/>
          </a:p>
        </p:txBody>
      </p:sp>
      <p:sp>
        <p:nvSpPr>
          <p:cNvPr id="4" name="Slide Number Placeholder 3"/>
          <p:cNvSpPr>
            <a:spLocks noGrp="1"/>
          </p:cNvSpPr>
          <p:nvPr>
            <p:ph type="sldNum" sz="quarter" idx="12"/>
          </p:nvPr>
        </p:nvSpPr>
        <p:spPr/>
        <p:txBody>
          <a:bodyPr/>
          <a:lstStyle/>
          <a:p>
            <a:fld id="{223BE365-4DF3-E548-9903-4193E26F16A1}" type="slidenum">
              <a:rPr lang="en-US" smtClean="0"/>
              <a:pPr/>
              <a:t>9</a:t>
            </a:fld>
            <a:endParaRPr lang="en-US"/>
          </a:p>
        </p:txBody>
      </p:sp>
    </p:spTree>
    <p:extLst>
      <p:ext uri="{BB962C8B-B14F-4D97-AF65-F5344CB8AC3E}">
        <p14:creationId xmlns:p14="http://schemas.microsoft.com/office/powerpoint/2010/main" xmlns:p="http://schemas.openxmlformats.org/presentationml/2006/main" xmlns:r="http://schemas.openxmlformats.org/officeDocument/2006/relationships" xmlns:a="http://schemas.openxmlformats.org/drawingml/2006/main" xmlns="" val="2934386635"/>
      </p:ext>
    </p:extLst>
  </p:cSld>
  <p:clrMapOvr>
    <a:masterClrMapping/>
  </p:clrMapOvr>
  <mc:AlternateContent>
    <mc:Choice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1100">
        <p14:switch dir="r"/>
      </p:transition>
    </mc:Choice>
    <mc:Fallback>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Clarity.thmx</Template>
  <TotalTime>2070</TotalTime>
  <Words>4291</Words>
  <Application>Microsoft Macintosh PowerPoint</Application>
  <PresentationFormat>On-screen Show (4:3)</PresentationFormat>
  <Paragraphs>438</Paragraphs>
  <Slides>37</Slides>
  <Notes>30</Notes>
  <HiddenSlides>0</HiddenSlides>
  <MMClips>0</MMClips>
  <ScaleCrop>false</ScaleCrop>
  <HeadingPairs>
    <vt:vector size="4" baseType="variant">
      <vt:variant>
        <vt:lpstr>Design Template</vt:lpstr>
      </vt:variant>
      <vt:variant>
        <vt:i4>1</vt:i4>
      </vt:variant>
      <vt:variant>
        <vt:lpstr>Slide Titles</vt:lpstr>
      </vt:variant>
      <vt:variant>
        <vt:i4>37</vt:i4>
      </vt:variant>
    </vt:vector>
  </HeadingPairs>
  <TitlesOfParts>
    <vt:vector size="38" baseType="lpstr">
      <vt:lpstr>Clarity</vt:lpstr>
      <vt:lpstr>Project PErCOLATE:</vt:lpstr>
      <vt:lpstr>Overview</vt:lpstr>
      <vt:lpstr>2007 MLA Report  A call for change</vt:lpstr>
      <vt:lpstr>2007 MLA Report: A call for change</vt:lpstr>
      <vt:lpstr>2007 MLA Report: Some unanswered questions</vt:lpstr>
      <vt:lpstr>Graduate students and the U.S. undergraduate FL curriculum</vt:lpstr>
      <vt:lpstr>Modern Language PhDs: Placement 2003-04</vt:lpstr>
      <vt:lpstr>2007 MLA Report: Proposals for FL graduate students’ professional development as teachers</vt:lpstr>
      <vt:lpstr>The problem with these recommendations</vt:lpstr>
      <vt:lpstr>Brainstorming Activity</vt:lpstr>
      <vt:lpstr>Discuss/reflect activity: The FL TA training paradigm </vt:lpstr>
      <vt:lpstr>Long-standing collegiate  FL TA training paradigm </vt:lpstr>
      <vt:lpstr>Shortcomings of long-standing collegiate FL TA  training paradigm  </vt:lpstr>
      <vt:lpstr>Consequences of these shortcomings:  Evidence from empirical studies</vt:lpstr>
      <vt:lpstr>Proposals to answer these shortcomings</vt:lpstr>
      <vt:lpstr>Have these proposals been implemented?</vt:lpstr>
      <vt:lpstr>New model for FL TA professional development:  Thinking broadly and long-term</vt:lpstr>
      <vt:lpstr>Answering shortcoming 1: Moving beyond the transmission model</vt:lpstr>
      <vt:lpstr>Answering shortcoming 2: Anchoring professional development activities in an overarching concept</vt:lpstr>
      <vt:lpstr>Literacy as an overarching concept</vt:lpstr>
      <vt:lpstr>The 7 principles of literacy </vt:lpstr>
      <vt:lpstr>Available designs</vt:lpstr>
      <vt:lpstr>The four curricular components</vt:lpstr>
      <vt:lpstr>Slide 24</vt:lpstr>
      <vt:lpstr>Answering shortcoming 3: From narrow and short-term to broader and long-term FL TA professional development</vt:lpstr>
      <vt:lpstr>Project PErCOLATE:   Addressing shortcomings of FL TA professional development</vt:lpstr>
      <vt:lpstr>Project description</vt:lpstr>
      <vt:lpstr>How PErCOLATE attempts to respond to the 2007 MLA Report’s call for change</vt:lpstr>
      <vt:lpstr>PErCOLATE modules: Themes</vt:lpstr>
      <vt:lpstr>PErCOLATE module components  </vt:lpstr>
      <vt:lpstr>Sample module</vt:lpstr>
      <vt:lpstr>Use of sample unit for a graduate seminar</vt:lpstr>
      <vt:lpstr>Use of sample unit for an individual workshop</vt:lpstr>
      <vt:lpstr>Use of sample unit for a series of workshops</vt:lpstr>
      <vt:lpstr>Synthesis: the PErCOLATE project and FL TA professional development</vt:lpstr>
      <vt:lpstr>Questions? Comments?</vt:lpstr>
      <vt:lpstr>Thank you</vt:lpstr>
    </vt:vector>
  </TitlesOfParts>
  <Company>University of Arizona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PErCOLATE:</dc:title>
  <dc:creator>Beatrice Dupuy</dc:creator>
  <cp:lastModifiedBy>Heather Allen</cp:lastModifiedBy>
  <cp:revision>78</cp:revision>
  <dcterms:created xsi:type="dcterms:W3CDTF">2012-11-17T16:47:09Z</dcterms:created>
  <dcterms:modified xsi:type="dcterms:W3CDTF">2012-11-17T17:46:28Z</dcterms:modified>
</cp:coreProperties>
</file>