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26"/>
  </p:notesMasterIdLst>
  <p:sldIdLst>
    <p:sldId id="256" r:id="rId2"/>
    <p:sldId id="286" r:id="rId3"/>
    <p:sldId id="288" r:id="rId4"/>
    <p:sldId id="287" r:id="rId5"/>
    <p:sldId id="289" r:id="rId6"/>
    <p:sldId id="293" r:id="rId7"/>
    <p:sldId id="291" r:id="rId8"/>
    <p:sldId id="294" r:id="rId9"/>
    <p:sldId id="295" r:id="rId10"/>
    <p:sldId id="296" r:id="rId11"/>
    <p:sldId id="297" r:id="rId12"/>
    <p:sldId id="306" r:id="rId13"/>
    <p:sldId id="315" r:id="rId14"/>
    <p:sldId id="316" r:id="rId15"/>
    <p:sldId id="317" r:id="rId16"/>
    <p:sldId id="301" r:id="rId17"/>
    <p:sldId id="321" r:id="rId18"/>
    <p:sldId id="318" r:id="rId19"/>
    <p:sldId id="319" r:id="rId20"/>
    <p:sldId id="322" r:id="rId21"/>
    <p:sldId id="309" r:id="rId22"/>
    <p:sldId id="310" r:id="rId23"/>
    <p:sldId id="323" r:id="rId24"/>
    <p:sldId id="311"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4075" autoAdjust="0"/>
    <p:restoredTop sz="76151" autoAdjust="0"/>
  </p:normalViewPr>
  <p:slideViewPr>
    <p:cSldViewPr snapToGrid="0" snapToObjects="1">
      <p:cViewPr varScale="1">
        <p:scale>
          <a:sx n="96" d="100"/>
          <a:sy n="96" d="100"/>
        </p:scale>
        <p:origin x="-1120" y="-11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12EC9B-EB05-6344-9E6C-4483920A562C}" type="datetimeFigureOut">
              <a:rPr lang="en-US" smtClean="0"/>
              <a:pPr/>
              <a:t>3/26/11</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2E9F61-465D-C34D-8D6F-DCD6B754FA10}" type="slidenum">
              <a:rPr lang="fr-FR" smtClean="0"/>
              <a:pPr/>
              <a:t>‹#›</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057618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WHAT LESSON STUDY IS BRIEFLY. LESSON STUDY IS</a:t>
            </a:r>
            <a:r>
              <a:rPr lang="en-US" baseline="0" dirty="0" smtClean="0"/>
              <a:t> AN APPROACH TO PROFESSIONAL DEVELOPMENT WIDELY USED IN JAPAN. </a:t>
            </a:r>
          </a:p>
          <a:p>
            <a:endParaRPr lang="en-US" baseline="0" dirty="0" smtClean="0"/>
          </a:p>
          <a:p>
            <a:r>
              <a:rPr lang="en-US" baseline="0" dirty="0" smtClean="0"/>
              <a:t>In lesson study “</a:t>
            </a:r>
            <a:r>
              <a:rPr lang="en-US" sz="1200" kern="1200" dirty="0" smtClean="0">
                <a:solidFill>
                  <a:schemeClr val="tx1"/>
                </a:solidFill>
                <a:latin typeface="+mn-lt"/>
                <a:ea typeface="+mn-ea"/>
                <a:cs typeface="+mn-cs"/>
              </a:rPr>
              <a:t>teachers engage in to systematically examining their practice, with the goal of becoming more effective</a:t>
            </a:r>
            <a:r>
              <a:rPr lang="en-US" sz="1200" kern="1200" baseline="0" dirty="0" smtClean="0">
                <a:solidFill>
                  <a:schemeClr val="tx1"/>
                </a:solidFill>
                <a:latin typeface="+mn-lt"/>
                <a:ea typeface="+mn-ea"/>
                <a:cs typeface="+mn-cs"/>
              </a:rPr>
              <a:t> ... </a:t>
            </a:r>
            <a:r>
              <a:rPr lang="en-US" sz="1200" kern="1200" dirty="0" smtClean="0">
                <a:solidFill>
                  <a:schemeClr val="tx1"/>
                </a:solidFill>
                <a:latin typeface="+mn-lt"/>
                <a:ea typeface="+mn-ea"/>
                <a:cs typeface="+mn-cs"/>
              </a:rPr>
              <a:t>centers on teachers working collaboratively on a small number of "study lessons”</a:t>
            </a:r>
            <a:r>
              <a:rPr lang="en-US" sz="1200" kern="1200" baseline="0" dirty="0" smtClean="0">
                <a:solidFill>
                  <a:schemeClr val="tx1"/>
                </a:solidFill>
                <a:latin typeface="+mn-lt"/>
                <a:ea typeface="+mn-ea"/>
                <a:cs typeface="+mn-cs"/>
              </a:rPr>
              <a:t> from </a:t>
            </a:r>
            <a:r>
              <a:rPr lang="en-US" sz="1200" kern="1200" dirty="0" smtClean="0">
                <a:solidFill>
                  <a:schemeClr val="tx1"/>
                </a:solidFill>
                <a:latin typeface="+mn-lt"/>
                <a:ea typeface="+mn-ea"/>
                <a:cs typeface="+mn-cs"/>
              </a:rPr>
              <a:t>planning</a:t>
            </a:r>
            <a:r>
              <a:rPr lang="en-US" sz="1200" kern="1200" baseline="0" dirty="0" smtClean="0">
                <a:solidFill>
                  <a:schemeClr val="tx1"/>
                </a:solidFill>
                <a:latin typeface="+mn-lt"/>
                <a:ea typeface="+mn-ea"/>
                <a:cs typeface="+mn-cs"/>
              </a:rPr>
              <a:t> to</a:t>
            </a:r>
            <a:r>
              <a:rPr lang="en-US" sz="1200" kern="1200" dirty="0" smtClean="0">
                <a:solidFill>
                  <a:schemeClr val="tx1"/>
                </a:solidFill>
                <a:latin typeface="+mn-lt"/>
                <a:ea typeface="+mn-ea"/>
                <a:cs typeface="+mn-cs"/>
              </a:rPr>
              <a:t> teaching</a:t>
            </a:r>
            <a:r>
              <a:rPr lang="en-US" sz="1200" kern="1200" baseline="0" dirty="0" smtClean="0">
                <a:solidFill>
                  <a:schemeClr val="tx1"/>
                </a:solidFill>
                <a:latin typeface="+mn-lt"/>
                <a:ea typeface="+mn-ea"/>
                <a:cs typeface="+mn-cs"/>
              </a:rPr>
              <a:t> to</a:t>
            </a:r>
            <a:r>
              <a:rPr lang="en-US" sz="1200" kern="1200" dirty="0" smtClean="0">
                <a:solidFill>
                  <a:schemeClr val="tx1"/>
                </a:solidFill>
                <a:latin typeface="+mn-lt"/>
                <a:ea typeface="+mn-ea"/>
                <a:cs typeface="+mn-cs"/>
              </a:rPr>
              <a:t> observing, and critiquing the lessons.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teachers select an overarching goal and related research question that they want to explore. This research question then serves to guide their work on all the study lessons”. </a:t>
            </a:r>
            <a:endParaRPr lang="en-US"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Well versed in communicative language teaching from her previous Spanish teaching during</a:t>
            </a:r>
            <a:r>
              <a:rPr lang="en-US" baseline="0" noProof="0" dirty="0" smtClean="0"/>
              <a:t> her MA</a:t>
            </a:r>
            <a:endParaRPr lang="en-US" noProof="0"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If </a:t>
            </a:r>
            <a:r>
              <a:rPr lang="fr-FR" dirty="0" err="1" smtClean="0"/>
              <a:t>you</a:t>
            </a:r>
            <a:r>
              <a:rPr lang="fr-FR" dirty="0" smtClean="0"/>
              <a:t> look </a:t>
            </a:r>
            <a:r>
              <a:rPr lang="fr-FR" dirty="0" err="1" smtClean="0"/>
              <a:t>at</a:t>
            </a:r>
            <a:r>
              <a:rPr lang="fr-FR" dirty="0" smtClean="0"/>
              <a:t> </a:t>
            </a:r>
            <a:r>
              <a:rPr lang="fr-FR" dirty="0" err="1" smtClean="0"/>
              <a:t>your</a:t>
            </a:r>
            <a:r>
              <a:rPr lang="fr-FR" dirty="0" smtClean="0"/>
              <a:t> </a:t>
            </a:r>
            <a:r>
              <a:rPr lang="fr-FR" dirty="0" err="1" smtClean="0"/>
              <a:t>handout</a:t>
            </a:r>
            <a:r>
              <a:rPr lang="fr-FR" baseline="0" dirty="0" smtClean="0"/>
              <a:t> ...</a:t>
            </a:r>
          </a:p>
          <a:p>
            <a:endParaRPr lang="fr-FR" baseline="0" dirty="0" smtClean="0"/>
          </a:p>
          <a:p>
            <a:r>
              <a:rPr lang="fr-FR" baseline="0" dirty="0" err="1" smtClean="0"/>
              <a:t>Now</a:t>
            </a:r>
            <a:r>
              <a:rPr lang="fr-FR" baseline="0" dirty="0" smtClean="0"/>
              <a:t> </a:t>
            </a:r>
            <a:r>
              <a:rPr lang="fr-FR" baseline="0" dirty="0" err="1" smtClean="0"/>
              <a:t>let’s</a:t>
            </a:r>
            <a:r>
              <a:rPr lang="fr-FR" baseline="0" dirty="0" smtClean="0"/>
              <a:t> compare </a:t>
            </a:r>
            <a:r>
              <a:rPr lang="fr-FR" baseline="0" dirty="0" err="1" smtClean="0"/>
              <a:t>her</a:t>
            </a:r>
            <a:r>
              <a:rPr lang="fr-FR" baseline="0" dirty="0" smtClean="0"/>
              <a:t> </a:t>
            </a:r>
            <a:r>
              <a:rPr lang="fr-FR" baseline="0" dirty="0" err="1" smtClean="0"/>
              <a:t>fourth</a:t>
            </a:r>
            <a:r>
              <a:rPr lang="fr-FR" baseline="0" dirty="0" smtClean="0"/>
              <a:t> and </a:t>
            </a:r>
            <a:r>
              <a:rPr lang="fr-FR" baseline="0" dirty="0" err="1" smtClean="0"/>
              <a:t>seventh</a:t>
            </a:r>
            <a:r>
              <a:rPr lang="fr-FR" baseline="0" dirty="0" smtClean="0"/>
              <a:t> </a:t>
            </a:r>
            <a:r>
              <a:rPr lang="fr-FR" baseline="0" dirty="0" err="1" smtClean="0"/>
              <a:t>reflective</a:t>
            </a:r>
            <a:r>
              <a:rPr lang="fr-FR" baseline="0" dirty="0" smtClean="0"/>
              <a:t> journal entries</a:t>
            </a:r>
          </a:p>
          <a:p>
            <a:endParaRPr lang="fr-FR" baseline="0" dirty="0" smtClean="0"/>
          </a:p>
          <a:p>
            <a:r>
              <a:rPr lang="fr-FR" baseline="0" dirty="0" smtClean="0"/>
              <a:t>The </a:t>
            </a:r>
            <a:r>
              <a:rPr lang="fr-FR" baseline="0" dirty="0" err="1" smtClean="0"/>
              <a:t>fourth</a:t>
            </a:r>
            <a:r>
              <a:rPr lang="fr-FR" baseline="0" dirty="0" smtClean="0"/>
              <a:t> RJ </a:t>
            </a:r>
            <a:r>
              <a:rPr lang="fr-FR" baseline="0" dirty="0" err="1" smtClean="0"/>
              <a:t>evidences</a:t>
            </a:r>
            <a:r>
              <a:rPr lang="fr-FR" baseline="0" dirty="0" smtClean="0"/>
              <a:t> the </a:t>
            </a:r>
            <a:r>
              <a:rPr lang="fr-FR" baseline="0" dirty="0" err="1" smtClean="0"/>
              <a:t>fact</a:t>
            </a:r>
            <a:r>
              <a:rPr lang="fr-FR" baseline="0" dirty="0" smtClean="0"/>
              <a:t> </a:t>
            </a:r>
            <a:r>
              <a:rPr lang="fr-FR" baseline="0" dirty="0" err="1" smtClean="0"/>
              <a:t>that</a:t>
            </a:r>
            <a:r>
              <a:rPr lang="fr-FR" baseline="0" dirty="0" smtClean="0"/>
              <a:t> </a:t>
            </a:r>
            <a:r>
              <a:rPr lang="fr-FR" baseline="0" dirty="0" err="1" smtClean="0"/>
              <a:t>she</a:t>
            </a:r>
            <a:r>
              <a:rPr lang="fr-FR" baseline="0" dirty="0" smtClean="0"/>
              <a:t> </a:t>
            </a:r>
            <a:r>
              <a:rPr lang="fr-FR" baseline="0" dirty="0" err="1" smtClean="0"/>
              <a:t>is</a:t>
            </a:r>
            <a:r>
              <a:rPr lang="fr-FR" baseline="0" dirty="0" smtClean="0"/>
              <a:t> </a:t>
            </a:r>
            <a:r>
              <a:rPr lang="fr-FR" baseline="0" dirty="0" err="1" smtClean="0"/>
              <a:t>foregrounding</a:t>
            </a:r>
            <a:r>
              <a:rPr lang="fr-FR" baseline="0" dirty="0" smtClean="0"/>
              <a:t> the </a:t>
            </a:r>
            <a:r>
              <a:rPr lang="fr-FR" baseline="0" dirty="0" err="1" smtClean="0"/>
              <a:t>pedagogical</a:t>
            </a:r>
            <a:r>
              <a:rPr lang="fr-FR" baseline="0" dirty="0" smtClean="0"/>
              <a:t> </a:t>
            </a:r>
            <a:r>
              <a:rPr lang="fr-FR" baseline="0" dirty="0" err="1" smtClean="0"/>
              <a:t>framework</a:t>
            </a:r>
            <a:r>
              <a:rPr lang="fr-FR" baseline="0" dirty="0" smtClean="0"/>
              <a:t> </a:t>
            </a:r>
            <a:r>
              <a:rPr lang="fr-FR" baseline="0" dirty="0" err="1" smtClean="0"/>
              <a:t>that</a:t>
            </a:r>
            <a:r>
              <a:rPr lang="fr-FR" baseline="0" dirty="0" smtClean="0"/>
              <a:t> </a:t>
            </a:r>
            <a:r>
              <a:rPr lang="fr-FR" baseline="0" dirty="0" err="1" smtClean="0"/>
              <a:t>she</a:t>
            </a:r>
            <a:r>
              <a:rPr lang="fr-FR" baseline="0" dirty="0" smtClean="0"/>
              <a:t> </a:t>
            </a:r>
            <a:r>
              <a:rPr lang="fr-FR" baseline="0" dirty="0" err="1" smtClean="0"/>
              <a:t>had</a:t>
            </a:r>
            <a:r>
              <a:rPr lang="fr-FR" baseline="0" dirty="0" smtClean="0"/>
              <a:t> </a:t>
            </a:r>
            <a:r>
              <a:rPr lang="fr-FR" baseline="0" dirty="0" err="1" smtClean="0"/>
              <a:t>used</a:t>
            </a:r>
            <a:r>
              <a:rPr lang="fr-FR" baseline="0" dirty="0" smtClean="0"/>
              <a:t> in </a:t>
            </a:r>
            <a:r>
              <a:rPr lang="fr-FR" baseline="0" dirty="0" err="1" smtClean="0"/>
              <a:t>her</a:t>
            </a:r>
            <a:r>
              <a:rPr lang="fr-FR" baseline="0" dirty="0" smtClean="0"/>
              <a:t> </a:t>
            </a:r>
            <a:r>
              <a:rPr lang="fr-FR" baseline="0" dirty="0" err="1" smtClean="0"/>
              <a:t>previous</a:t>
            </a:r>
            <a:r>
              <a:rPr lang="fr-FR" baseline="0" dirty="0" smtClean="0"/>
              <a:t> </a:t>
            </a:r>
            <a:r>
              <a:rPr lang="fr-FR" baseline="0" dirty="0" err="1" smtClean="0"/>
              <a:t>teaching</a:t>
            </a:r>
            <a:r>
              <a:rPr lang="fr-FR" baseline="0" dirty="0" smtClean="0"/>
              <a:t> </a:t>
            </a:r>
            <a:r>
              <a:rPr lang="fr-FR" baseline="0" dirty="0" err="1" smtClean="0"/>
              <a:t>experiences</a:t>
            </a:r>
            <a:r>
              <a:rPr lang="fr-FR" baseline="0" dirty="0" smtClean="0"/>
              <a:t> – CLT – « four </a:t>
            </a:r>
            <a:r>
              <a:rPr lang="fr-FR" baseline="0" dirty="0" err="1" smtClean="0"/>
              <a:t>skills</a:t>
            </a:r>
            <a:r>
              <a:rPr lang="fr-FR" baseline="0" dirty="0" smtClean="0"/>
              <a:t> » « </a:t>
            </a:r>
            <a:r>
              <a:rPr lang="fr-FR" baseline="0" dirty="0" err="1" smtClean="0"/>
              <a:t>vocabulary/grammar</a:t>
            </a:r>
            <a:r>
              <a:rPr lang="fr-FR" baseline="0" dirty="0" smtClean="0"/>
              <a:t> » </a:t>
            </a:r>
            <a:r>
              <a:rPr lang="fr-FR" baseline="0" dirty="0" err="1" smtClean="0"/>
              <a:t>with</a:t>
            </a:r>
            <a:r>
              <a:rPr lang="fr-FR" baseline="0" dirty="0" smtClean="0"/>
              <a:t> the addition of a new focus on </a:t>
            </a:r>
            <a:r>
              <a:rPr lang="fr-FR" baseline="0" dirty="0" err="1" smtClean="0"/>
              <a:t>texts</a:t>
            </a:r>
            <a:r>
              <a:rPr lang="fr-FR" baseline="0" dirty="0" smtClean="0"/>
              <a:t> - SHOW CONCEPT MAP</a:t>
            </a:r>
          </a:p>
          <a:p>
            <a:r>
              <a:rPr lang="fr-FR" baseline="0" dirty="0" smtClean="0"/>
              <a:t> </a:t>
            </a:r>
          </a:p>
          <a:p>
            <a:r>
              <a:rPr lang="fr-FR" baseline="0" dirty="0" smtClean="0"/>
              <a:t>The </a:t>
            </a:r>
            <a:r>
              <a:rPr lang="fr-FR" baseline="0" dirty="0" err="1" smtClean="0"/>
              <a:t>seventh</a:t>
            </a:r>
            <a:r>
              <a:rPr lang="fr-FR" baseline="0" dirty="0" smtClean="0"/>
              <a:t> RJ shows a more </a:t>
            </a:r>
            <a:r>
              <a:rPr lang="fr-FR" baseline="0" dirty="0" err="1" smtClean="0"/>
              <a:t>integrated</a:t>
            </a:r>
            <a:r>
              <a:rPr lang="fr-FR" baseline="0" dirty="0" smtClean="0"/>
              <a:t> </a:t>
            </a:r>
            <a:r>
              <a:rPr lang="fr-FR" baseline="0" dirty="0" err="1" smtClean="0"/>
              <a:t>approach</a:t>
            </a:r>
            <a:r>
              <a:rPr lang="fr-FR" baseline="0" dirty="0" smtClean="0"/>
              <a:t> to </a:t>
            </a:r>
            <a:r>
              <a:rPr lang="fr-FR" baseline="0" dirty="0" err="1" smtClean="0"/>
              <a:t>teaching</a:t>
            </a:r>
            <a:r>
              <a:rPr lang="fr-FR" baseline="0" dirty="0" smtClean="0"/>
              <a:t> </a:t>
            </a:r>
            <a:r>
              <a:rPr lang="fr-FR" baseline="0" dirty="0" err="1" smtClean="0"/>
              <a:t>language</a:t>
            </a:r>
            <a:r>
              <a:rPr lang="fr-FR" baseline="0" dirty="0" smtClean="0"/>
              <a:t> and culture </a:t>
            </a:r>
            <a:r>
              <a:rPr lang="fr-FR" baseline="0" dirty="0" err="1" smtClean="0"/>
              <a:t>through</a:t>
            </a:r>
            <a:r>
              <a:rPr lang="fr-FR" baseline="0" dirty="0" smtClean="0"/>
              <a:t> </a:t>
            </a:r>
            <a:r>
              <a:rPr lang="fr-FR" baseline="0" dirty="0" err="1" smtClean="0"/>
              <a:t>texts</a:t>
            </a:r>
            <a:r>
              <a:rPr lang="fr-FR" baseline="0" dirty="0" smtClean="0"/>
              <a:t> and « four </a:t>
            </a:r>
            <a:r>
              <a:rPr lang="fr-FR" baseline="0" dirty="0" err="1" smtClean="0"/>
              <a:t>skills</a:t>
            </a:r>
            <a:r>
              <a:rPr lang="fr-FR" baseline="0" dirty="0" smtClean="0"/>
              <a:t> » and « </a:t>
            </a:r>
            <a:r>
              <a:rPr lang="fr-FR" baseline="0" dirty="0" err="1" smtClean="0"/>
              <a:t>grammar/vocabulary</a:t>
            </a:r>
            <a:r>
              <a:rPr lang="fr-FR" baseline="0" dirty="0" smtClean="0"/>
              <a:t> » are </a:t>
            </a:r>
            <a:r>
              <a:rPr lang="fr-FR" baseline="0" dirty="0" err="1" smtClean="0"/>
              <a:t>now</a:t>
            </a:r>
            <a:r>
              <a:rPr lang="fr-FR" baseline="0" dirty="0" smtClean="0"/>
              <a:t> </a:t>
            </a:r>
            <a:r>
              <a:rPr lang="fr-FR" baseline="0" dirty="0" err="1" smtClean="0"/>
              <a:t>seen</a:t>
            </a:r>
            <a:r>
              <a:rPr lang="fr-FR" baseline="0" dirty="0" smtClean="0"/>
              <a:t> as </a:t>
            </a:r>
            <a:r>
              <a:rPr lang="fr-FR" baseline="0" dirty="0" err="1" smtClean="0"/>
              <a:t>she</a:t>
            </a:r>
            <a:r>
              <a:rPr lang="fr-FR" baseline="0" dirty="0" smtClean="0"/>
              <a:t> </a:t>
            </a:r>
            <a:r>
              <a:rPr lang="fr-FR" baseline="0" dirty="0" err="1" smtClean="0"/>
              <a:t>worded</a:t>
            </a:r>
            <a:r>
              <a:rPr lang="fr-FR" baseline="0" dirty="0" smtClean="0"/>
              <a:t> </a:t>
            </a:r>
            <a:r>
              <a:rPr lang="fr-FR" baseline="0" dirty="0" err="1" smtClean="0"/>
              <a:t>it</a:t>
            </a:r>
            <a:r>
              <a:rPr lang="fr-FR" baseline="0" dirty="0" smtClean="0"/>
              <a:t> « </a:t>
            </a:r>
            <a:r>
              <a:rPr lang="fr-FR" baseline="0" dirty="0" err="1" smtClean="0"/>
              <a:t>means</a:t>
            </a:r>
            <a:r>
              <a:rPr lang="fr-FR" baseline="0" dirty="0" smtClean="0"/>
              <a:t> to </a:t>
            </a:r>
            <a:r>
              <a:rPr lang="fr-FR" baseline="0" dirty="0" err="1" smtClean="0"/>
              <a:t>higher</a:t>
            </a:r>
            <a:r>
              <a:rPr lang="fr-FR" baseline="0" dirty="0" smtClean="0"/>
              <a:t> objectives </a:t>
            </a:r>
            <a:r>
              <a:rPr lang="fr-FR" baseline="0" dirty="0" err="1" smtClean="0"/>
              <a:t>rather</a:t>
            </a:r>
            <a:r>
              <a:rPr lang="fr-FR" baseline="0" dirty="0" smtClean="0"/>
              <a:t> </a:t>
            </a:r>
            <a:r>
              <a:rPr lang="fr-FR" baseline="0" dirty="0" err="1" smtClean="0"/>
              <a:t>than</a:t>
            </a:r>
            <a:r>
              <a:rPr lang="fr-FR" baseline="0" dirty="0" smtClean="0"/>
              <a:t> a principal objective ». Addition of the four </a:t>
            </a:r>
            <a:r>
              <a:rPr lang="fr-FR" baseline="0" dirty="0" err="1" smtClean="0"/>
              <a:t>curricular</a:t>
            </a:r>
            <a:r>
              <a:rPr lang="fr-FR" baseline="0" dirty="0" smtClean="0"/>
              <a:t> components. SHOW CONCEPT MAP </a:t>
            </a:r>
            <a:endParaRPr lang="fr-FR"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RJ #4: Claims to use </a:t>
            </a:r>
            <a:r>
              <a:rPr lang="fr-FR" dirty="0" err="1" smtClean="0"/>
              <a:t>texts</a:t>
            </a:r>
            <a:r>
              <a:rPr lang="fr-FR" dirty="0" smtClean="0"/>
              <a:t> in a new </a:t>
            </a:r>
            <a:r>
              <a:rPr lang="fr-FR" dirty="0" err="1" smtClean="0"/>
              <a:t>way</a:t>
            </a:r>
            <a:r>
              <a:rPr lang="fr-FR" dirty="0" smtClean="0"/>
              <a:t>, </a:t>
            </a:r>
            <a:r>
              <a:rPr lang="fr-FR" dirty="0" err="1" smtClean="0"/>
              <a:t>evolution</a:t>
            </a:r>
            <a:r>
              <a:rPr lang="fr-FR" baseline="0" dirty="0" smtClean="0"/>
              <a:t> in </a:t>
            </a:r>
            <a:r>
              <a:rPr lang="fr-FR" baseline="0" dirty="0" err="1" smtClean="0"/>
              <a:t>her</a:t>
            </a:r>
            <a:r>
              <a:rPr lang="fr-FR" baseline="0" dirty="0" smtClean="0"/>
              <a:t> </a:t>
            </a:r>
            <a:r>
              <a:rPr lang="fr-FR" baseline="0" dirty="0" err="1" smtClean="0"/>
              <a:t>view</a:t>
            </a:r>
            <a:r>
              <a:rPr lang="fr-FR" baseline="0" dirty="0" smtClean="0"/>
              <a:t> and uses for the </a:t>
            </a:r>
            <a:r>
              <a:rPr lang="fr-FR" baseline="0" dirty="0" err="1" smtClean="0"/>
              <a:t>textbook</a:t>
            </a:r>
            <a:r>
              <a:rPr lang="fr-FR" baseline="0" dirty="0" smtClean="0"/>
              <a:t> as a </a:t>
            </a:r>
            <a:r>
              <a:rPr lang="fr-FR" baseline="0" dirty="0" err="1" smtClean="0"/>
              <a:t>tool</a:t>
            </a:r>
            <a:r>
              <a:rPr lang="fr-FR" baseline="0" dirty="0" smtClean="0"/>
              <a:t> </a:t>
            </a:r>
            <a:r>
              <a:rPr lang="fr-FR" baseline="0" dirty="0" err="1" smtClean="0"/>
              <a:t>that</a:t>
            </a:r>
            <a:r>
              <a:rPr lang="fr-FR" baseline="0" dirty="0" smtClean="0"/>
              <a:t> </a:t>
            </a:r>
            <a:r>
              <a:rPr lang="fr-FR" baseline="0" dirty="0" err="1" smtClean="0"/>
              <a:t>mediates</a:t>
            </a:r>
            <a:r>
              <a:rPr lang="fr-FR" baseline="0" dirty="0" smtClean="0"/>
              <a:t> </a:t>
            </a:r>
            <a:r>
              <a:rPr lang="fr-FR" baseline="0" dirty="0" err="1" smtClean="0"/>
              <a:t>student</a:t>
            </a:r>
            <a:r>
              <a:rPr lang="fr-FR" baseline="0" dirty="0" smtClean="0"/>
              <a:t> </a:t>
            </a:r>
            <a:r>
              <a:rPr lang="fr-FR" baseline="0" dirty="0" err="1" smtClean="0"/>
              <a:t>learning</a:t>
            </a:r>
            <a:endParaRPr lang="fr-FR" baseline="0" dirty="0" smtClean="0"/>
          </a:p>
          <a:p>
            <a:endParaRPr lang="fr-FR" baseline="0" dirty="0" smtClean="0"/>
          </a:p>
          <a:p>
            <a:r>
              <a:rPr lang="fr-FR" baseline="0" dirty="0" smtClean="0"/>
              <a:t>RJ #6: </a:t>
            </a:r>
            <a:r>
              <a:rPr lang="fr-FR" baseline="0" dirty="0" err="1" smtClean="0"/>
              <a:t>Demonstrates</a:t>
            </a:r>
            <a:r>
              <a:rPr lang="fr-FR" baseline="0" dirty="0" smtClean="0"/>
              <a:t> the </a:t>
            </a:r>
            <a:r>
              <a:rPr lang="fr-FR" baseline="0" dirty="0" err="1" smtClean="0"/>
              <a:t>ability</a:t>
            </a:r>
            <a:r>
              <a:rPr lang="fr-FR" baseline="0" dirty="0" smtClean="0"/>
              <a:t> for the first time to </a:t>
            </a:r>
            <a:r>
              <a:rPr lang="fr-FR" baseline="0" dirty="0" err="1" smtClean="0"/>
              <a:t>think</a:t>
            </a:r>
            <a:r>
              <a:rPr lang="fr-FR" baseline="0" dirty="0" smtClean="0"/>
              <a:t> </a:t>
            </a:r>
            <a:r>
              <a:rPr lang="fr-FR" baseline="0" dirty="0" err="1" smtClean="0"/>
              <a:t>through</a:t>
            </a:r>
            <a:r>
              <a:rPr lang="fr-FR" baseline="0" dirty="0" smtClean="0"/>
              <a:t> </a:t>
            </a:r>
            <a:r>
              <a:rPr lang="fr-FR" baseline="0" dirty="0" err="1" smtClean="0"/>
              <a:t>literacy-based</a:t>
            </a:r>
            <a:r>
              <a:rPr lang="fr-FR" baseline="0" dirty="0" smtClean="0"/>
              <a:t> concepts in </a:t>
            </a:r>
            <a:r>
              <a:rPr lang="fr-FR" baseline="0" dirty="0" err="1" smtClean="0"/>
              <a:t>constructing</a:t>
            </a:r>
            <a:r>
              <a:rPr lang="fr-FR" baseline="0" dirty="0" smtClean="0"/>
              <a:t> practice. </a:t>
            </a:r>
            <a:r>
              <a:rPr lang="fr-FR" baseline="0" dirty="0" err="1" smtClean="0"/>
              <a:t>Alignment</a:t>
            </a:r>
            <a:r>
              <a:rPr lang="fr-FR" baseline="0" dirty="0" smtClean="0"/>
              <a:t> </a:t>
            </a:r>
            <a:r>
              <a:rPr lang="fr-FR" baseline="0" dirty="0" err="1" smtClean="0"/>
              <a:t>between</a:t>
            </a:r>
            <a:r>
              <a:rPr lang="fr-FR" baseline="0" dirty="0" smtClean="0"/>
              <a:t> </a:t>
            </a:r>
            <a:r>
              <a:rPr lang="fr-FR" baseline="0" dirty="0" err="1" smtClean="0"/>
              <a:t>conceptual</a:t>
            </a:r>
            <a:r>
              <a:rPr lang="fr-FR" baseline="0" dirty="0" smtClean="0"/>
              <a:t> and </a:t>
            </a:r>
            <a:r>
              <a:rPr lang="fr-FR" baseline="0" dirty="0" err="1" smtClean="0"/>
              <a:t>pedagogical</a:t>
            </a:r>
            <a:r>
              <a:rPr lang="fr-FR" baseline="0" dirty="0" smtClean="0"/>
              <a:t> </a:t>
            </a:r>
            <a:r>
              <a:rPr lang="fr-FR" baseline="0" dirty="0" err="1" smtClean="0"/>
              <a:t>tools</a:t>
            </a:r>
            <a:r>
              <a:rPr lang="fr-FR" baseline="0" dirty="0" smtClean="0"/>
              <a:t>. For </a:t>
            </a:r>
            <a:r>
              <a:rPr lang="fr-FR" baseline="0" dirty="0" err="1" smtClean="0"/>
              <a:t>example</a:t>
            </a:r>
            <a:r>
              <a:rPr lang="fr-FR" baseline="0" dirty="0" smtClean="0"/>
              <a:t>, in </a:t>
            </a:r>
            <a:r>
              <a:rPr lang="fr-FR" baseline="0" dirty="0" err="1" smtClean="0"/>
              <a:t>step</a:t>
            </a:r>
            <a:r>
              <a:rPr lang="fr-FR" baseline="0" dirty="0" smtClean="0"/>
              <a:t> 3 of </a:t>
            </a:r>
            <a:r>
              <a:rPr lang="fr-FR" baseline="0" dirty="0" err="1" smtClean="0"/>
              <a:t>her</a:t>
            </a:r>
            <a:r>
              <a:rPr lang="fr-FR" baseline="0" dirty="0" smtClean="0"/>
              <a:t> </a:t>
            </a:r>
            <a:r>
              <a:rPr lang="fr-FR" baseline="0" dirty="0" err="1" smtClean="0"/>
              <a:t>lesson</a:t>
            </a:r>
            <a:r>
              <a:rPr lang="fr-FR" baseline="0" dirty="0" smtClean="0"/>
              <a:t>, </a:t>
            </a:r>
            <a:r>
              <a:rPr lang="fr-FR" baseline="0" dirty="0" err="1" smtClean="0"/>
              <a:t>she</a:t>
            </a:r>
            <a:r>
              <a:rPr lang="fr-FR" baseline="0" dirty="0" smtClean="0"/>
              <a:t> </a:t>
            </a:r>
            <a:r>
              <a:rPr lang="fr-FR" baseline="0" dirty="0" err="1" smtClean="0"/>
              <a:t>lables</a:t>
            </a:r>
            <a:r>
              <a:rPr lang="fr-FR" baseline="0" dirty="0" smtClean="0"/>
              <a:t> </a:t>
            </a:r>
            <a:r>
              <a:rPr lang="fr-FR" baseline="0" dirty="0" err="1" smtClean="0"/>
              <a:t>this</a:t>
            </a:r>
            <a:r>
              <a:rPr lang="fr-FR" baseline="0" dirty="0" smtClean="0"/>
              <a:t> </a:t>
            </a:r>
            <a:r>
              <a:rPr lang="fr-FR" baseline="0" dirty="0" err="1" smtClean="0"/>
              <a:t>activity</a:t>
            </a:r>
            <a:r>
              <a:rPr lang="fr-FR" baseline="0" dirty="0" smtClean="0"/>
              <a:t> </a:t>
            </a:r>
            <a:r>
              <a:rPr lang="fr-FR" baseline="0" dirty="0" err="1" smtClean="0"/>
              <a:t>situated</a:t>
            </a:r>
            <a:r>
              <a:rPr lang="fr-FR" baseline="0" dirty="0" smtClean="0"/>
              <a:t> practice but </a:t>
            </a:r>
            <a:r>
              <a:rPr lang="fr-FR" baseline="0" dirty="0" err="1" smtClean="0"/>
              <a:t>goes</a:t>
            </a:r>
            <a:r>
              <a:rPr lang="fr-FR" baseline="0" dirty="0" smtClean="0"/>
              <a:t> </a:t>
            </a:r>
            <a:r>
              <a:rPr lang="fr-FR" baseline="0" dirty="0" err="1" smtClean="0"/>
              <a:t>beyond</a:t>
            </a:r>
            <a:r>
              <a:rPr lang="fr-FR" baseline="0" dirty="0" smtClean="0"/>
              <a:t> </a:t>
            </a:r>
            <a:r>
              <a:rPr lang="fr-FR" baseline="0" dirty="0" err="1" smtClean="0"/>
              <a:t>just</a:t>
            </a:r>
            <a:r>
              <a:rPr lang="fr-FR" baseline="0" dirty="0" smtClean="0"/>
              <a:t> the label to show </a:t>
            </a:r>
            <a:r>
              <a:rPr lang="fr-FR" baseline="0" dirty="0" err="1" smtClean="0"/>
              <a:t>that</a:t>
            </a:r>
            <a:r>
              <a:rPr lang="fr-FR" baseline="0" dirty="0" smtClean="0"/>
              <a:t> </a:t>
            </a:r>
            <a:r>
              <a:rPr lang="fr-FR" baseline="0" dirty="0" err="1" smtClean="0"/>
              <a:t>she</a:t>
            </a:r>
            <a:r>
              <a:rPr lang="fr-FR" baseline="0" dirty="0" smtClean="0"/>
              <a:t> has an </a:t>
            </a:r>
            <a:r>
              <a:rPr lang="fr-FR" baseline="0" dirty="0" err="1" smtClean="0"/>
              <a:t>awareness</a:t>
            </a:r>
            <a:r>
              <a:rPr lang="fr-FR" baseline="0" dirty="0" smtClean="0"/>
              <a:t> of the </a:t>
            </a:r>
            <a:r>
              <a:rPr lang="fr-FR" baseline="0" dirty="0" err="1" smtClean="0"/>
              <a:t>underlying</a:t>
            </a:r>
            <a:r>
              <a:rPr lang="fr-FR" baseline="0" dirty="0" smtClean="0"/>
              <a:t> </a:t>
            </a:r>
            <a:r>
              <a:rPr lang="fr-FR" baseline="0" dirty="0" err="1" smtClean="0"/>
              <a:t>principles</a:t>
            </a:r>
            <a:r>
              <a:rPr lang="fr-FR" baseline="0" dirty="0" smtClean="0"/>
              <a:t> of </a:t>
            </a:r>
            <a:r>
              <a:rPr lang="fr-FR" baseline="0" dirty="0" err="1" smtClean="0"/>
              <a:t>this</a:t>
            </a:r>
            <a:r>
              <a:rPr lang="fr-FR" baseline="0" dirty="0" smtClean="0"/>
              <a:t> </a:t>
            </a:r>
            <a:r>
              <a:rPr lang="fr-FR" baseline="0" dirty="0" err="1" smtClean="0"/>
              <a:t>curricular</a:t>
            </a:r>
            <a:r>
              <a:rPr lang="fr-FR" baseline="0" dirty="0" smtClean="0"/>
              <a:t> component. </a:t>
            </a:r>
            <a:r>
              <a:rPr lang="fr-FR" baseline="0" dirty="0" err="1" smtClean="0"/>
              <a:t>She</a:t>
            </a:r>
            <a:r>
              <a:rPr lang="fr-FR" baseline="0" dirty="0" smtClean="0"/>
              <a:t> </a:t>
            </a:r>
            <a:r>
              <a:rPr lang="fr-FR" baseline="0" dirty="0" err="1" smtClean="0"/>
              <a:t>also</a:t>
            </a:r>
            <a:r>
              <a:rPr lang="fr-FR" baseline="0" dirty="0" smtClean="0"/>
              <a:t> links the </a:t>
            </a:r>
            <a:r>
              <a:rPr lang="fr-FR" baseline="0" dirty="0" err="1" smtClean="0"/>
              <a:t>conceptual</a:t>
            </a:r>
            <a:r>
              <a:rPr lang="fr-FR" baseline="0" dirty="0" smtClean="0"/>
              <a:t> </a:t>
            </a:r>
            <a:r>
              <a:rPr lang="fr-FR" baseline="0" dirty="0" err="1" smtClean="0"/>
              <a:t>tool</a:t>
            </a:r>
            <a:r>
              <a:rPr lang="fr-FR" baseline="0" dirty="0" smtClean="0"/>
              <a:t> of </a:t>
            </a:r>
            <a:r>
              <a:rPr lang="fr-FR" baseline="0" dirty="0" err="1" smtClean="0"/>
              <a:t>situated</a:t>
            </a:r>
            <a:r>
              <a:rPr lang="fr-FR" baseline="0" dirty="0" smtClean="0"/>
              <a:t> practice to the use of a </a:t>
            </a:r>
            <a:r>
              <a:rPr lang="fr-FR" baseline="0" dirty="0" err="1" smtClean="0"/>
              <a:t>matrix</a:t>
            </a:r>
            <a:r>
              <a:rPr lang="fr-FR" baseline="0" dirty="0" smtClean="0"/>
              <a:t> as a </a:t>
            </a:r>
            <a:r>
              <a:rPr lang="fr-FR" baseline="0" dirty="0" err="1" smtClean="0"/>
              <a:t>pedagogical</a:t>
            </a:r>
            <a:r>
              <a:rPr lang="fr-FR" baseline="0" dirty="0" smtClean="0"/>
              <a:t> </a:t>
            </a:r>
            <a:r>
              <a:rPr lang="fr-FR" baseline="0" dirty="0" err="1" smtClean="0"/>
              <a:t>tool</a:t>
            </a:r>
            <a:endParaRPr lang="fr-FR" baseline="0" dirty="0" smtClean="0"/>
          </a:p>
          <a:p>
            <a:endParaRPr lang="fr-FR" baseline="0" dirty="0" smtClean="0"/>
          </a:p>
          <a:p>
            <a:r>
              <a:rPr lang="fr-FR" baseline="0" dirty="0" smtClean="0"/>
              <a:t>Final interview: the </a:t>
            </a:r>
            <a:r>
              <a:rPr lang="fr-FR" baseline="0" dirty="0" err="1" smtClean="0"/>
              <a:t>role</a:t>
            </a:r>
            <a:r>
              <a:rPr lang="fr-FR" baseline="0" dirty="0" smtClean="0"/>
              <a:t> of </a:t>
            </a:r>
            <a:r>
              <a:rPr lang="fr-FR" baseline="0" dirty="0" err="1" smtClean="0"/>
              <a:t>text-based</a:t>
            </a:r>
            <a:r>
              <a:rPr lang="fr-FR" baseline="0" dirty="0" smtClean="0"/>
              <a:t> </a:t>
            </a:r>
            <a:r>
              <a:rPr lang="fr-FR" baseline="0" dirty="0" err="1" smtClean="0"/>
              <a:t>rather</a:t>
            </a:r>
            <a:r>
              <a:rPr lang="fr-FR" baseline="0" dirty="0" smtClean="0"/>
              <a:t> </a:t>
            </a:r>
            <a:r>
              <a:rPr lang="fr-FR" baseline="0" dirty="0" err="1" smtClean="0"/>
              <a:t>than</a:t>
            </a:r>
            <a:r>
              <a:rPr lang="fr-FR" baseline="0" dirty="0" smtClean="0"/>
              <a:t> </a:t>
            </a:r>
            <a:r>
              <a:rPr lang="fr-FR" baseline="0" dirty="0" err="1" smtClean="0"/>
              <a:t>textbook-based</a:t>
            </a:r>
            <a:r>
              <a:rPr lang="fr-FR" baseline="0" dirty="0" smtClean="0"/>
              <a:t> instruction and « </a:t>
            </a:r>
            <a:r>
              <a:rPr lang="fr-FR" baseline="0" dirty="0" err="1" smtClean="0"/>
              <a:t>integration</a:t>
            </a:r>
            <a:r>
              <a:rPr lang="fr-FR" baseline="0" dirty="0" smtClean="0"/>
              <a:t> of </a:t>
            </a:r>
            <a:r>
              <a:rPr lang="fr-FR" baseline="0" dirty="0" err="1" smtClean="0"/>
              <a:t>skills</a:t>
            </a:r>
            <a:r>
              <a:rPr lang="fr-FR" baseline="0" dirty="0" smtClean="0"/>
              <a:t> » </a:t>
            </a:r>
            <a:r>
              <a:rPr lang="fr-FR" baseline="0" dirty="0" err="1" smtClean="0"/>
              <a:t>rather</a:t>
            </a:r>
            <a:r>
              <a:rPr lang="fr-FR" baseline="0" dirty="0" smtClean="0"/>
              <a:t> </a:t>
            </a:r>
            <a:r>
              <a:rPr lang="fr-FR" baseline="0" dirty="0" err="1" smtClean="0"/>
              <a:t>than</a:t>
            </a:r>
            <a:r>
              <a:rPr lang="fr-FR" baseline="0" dirty="0" smtClean="0"/>
              <a:t> four </a:t>
            </a:r>
            <a:r>
              <a:rPr lang="fr-FR" baseline="0" dirty="0" err="1" smtClean="0"/>
              <a:t>skills</a:t>
            </a:r>
            <a:endParaRPr lang="fr-FR"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15</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Absence of </a:t>
            </a:r>
            <a:r>
              <a:rPr lang="fr-FR" dirty="0" err="1" smtClean="0"/>
              <a:t>scientific</a:t>
            </a:r>
            <a:r>
              <a:rPr lang="fr-FR" baseline="0" dirty="0" smtClean="0"/>
              <a:t> concepts – no </a:t>
            </a:r>
            <a:r>
              <a:rPr lang="fr-FR" baseline="0" dirty="0" err="1" smtClean="0"/>
              <a:t>previous</a:t>
            </a:r>
            <a:r>
              <a:rPr lang="fr-FR" baseline="0" dirty="0" smtClean="0"/>
              <a:t> FL </a:t>
            </a:r>
            <a:r>
              <a:rPr lang="fr-FR" baseline="0" dirty="0" err="1" smtClean="0"/>
              <a:t>teaching</a:t>
            </a:r>
            <a:r>
              <a:rPr lang="fr-FR" baseline="0" dirty="0" smtClean="0"/>
              <a:t> </a:t>
            </a:r>
            <a:r>
              <a:rPr lang="fr-FR" baseline="0" dirty="0" err="1" smtClean="0"/>
              <a:t>experience</a:t>
            </a:r>
            <a:r>
              <a:rPr lang="fr-FR" baseline="0" dirty="0" smtClean="0"/>
              <a:t> or </a:t>
            </a:r>
            <a:r>
              <a:rPr lang="fr-FR" baseline="0" dirty="0" err="1" smtClean="0"/>
              <a:t>previous</a:t>
            </a:r>
            <a:r>
              <a:rPr lang="fr-FR" baseline="0" dirty="0" smtClean="0"/>
              <a:t> </a:t>
            </a:r>
            <a:r>
              <a:rPr lang="fr-FR" baseline="0" dirty="0" err="1" smtClean="0"/>
              <a:t>methods</a:t>
            </a:r>
            <a:r>
              <a:rPr lang="fr-FR" baseline="0" dirty="0" smtClean="0"/>
              <a:t> course -&gt; dominance of </a:t>
            </a:r>
            <a:r>
              <a:rPr lang="fr-FR" baseline="0" dirty="0" err="1" smtClean="0"/>
              <a:t>everyday</a:t>
            </a:r>
            <a:r>
              <a:rPr lang="fr-FR" baseline="0" dirty="0" smtClean="0"/>
              <a:t> concepts</a:t>
            </a:r>
          </a:p>
          <a:p>
            <a:endParaRPr lang="fr-FR" baseline="0" dirty="0" smtClean="0"/>
          </a:p>
          <a:p>
            <a:r>
              <a:rPr lang="fr-FR" baseline="0" dirty="0" err="1" smtClean="0"/>
              <a:t>Biggest</a:t>
            </a:r>
            <a:r>
              <a:rPr lang="fr-FR" baseline="0" dirty="0" smtClean="0"/>
              <a:t> </a:t>
            </a:r>
            <a:r>
              <a:rPr lang="fr-FR" baseline="0" dirty="0" err="1" smtClean="0"/>
              <a:t>anticipated</a:t>
            </a:r>
            <a:r>
              <a:rPr lang="fr-FR" baseline="0" dirty="0" smtClean="0"/>
              <a:t> challenges are not </a:t>
            </a:r>
            <a:r>
              <a:rPr lang="fr-FR" baseline="0" dirty="0" err="1" smtClean="0"/>
              <a:t>pedagogical</a:t>
            </a:r>
            <a:endParaRPr lang="fr-FR"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16</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Pre-course notion of literacy: Literate</a:t>
            </a:r>
            <a:r>
              <a:rPr lang="en-US" baseline="0" dirty="0" smtClean="0"/>
              <a:t> / not literate “minimal educational requirement” she also specifically focuses on grammar</a:t>
            </a:r>
          </a:p>
          <a:p>
            <a:endParaRPr lang="en-US" baseline="0" dirty="0" smtClean="0"/>
          </a:p>
          <a:p>
            <a:r>
              <a:rPr lang="en-US" baseline="0" dirty="0" smtClean="0"/>
              <a:t>RJ #4: First concept map demonstrates a non-integrated approach to teaching language and culture as well as Vocabulary and Grammar as objectives in and of themselves. Insists that “these objectives are in line with the framework on the literacy teaching approach” – SHOW CONCEPT MAP</a:t>
            </a:r>
          </a:p>
          <a:p>
            <a:endParaRPr lang="en-US" baseline="0" dirty="0" smtClean="0"/>
          </a:p>
          <a:p>
            <a:r>
              <a:rPr lang="en-US" baseline="0" dirty="0" smtClean="0"/>
              <a:t>Heavy focus on grammar and vocabulary: Notion that you learn the rules before “meaning creation and production” -&gt; shows the continued reliance on her own beliefs and everyday notions of language learning even after 7-8 weeks of the methods </a:t>
            </a:r>
            <a:r>
              <a:rPr lang="en-US" baseline="0" dirty="0" err="1" smtClean="0"/>
              <a:t>semianr</a:t>
            </a:r>
            <a:endParaRPr lang="en-US" baseline="0" dirty="0" smtClean="0"/>
          </a:p>
          <a:p>
            <a:endParaRPr lang="en-US" baseline="0" dirty="0" smtClean="0"/>
          </a:p>
          <a:p>
            <a:r>
              <a:rPr lang="en-US" baseline="0" dirty="0" smtClean="0"/>
              <a:t>RJ #7: Some shift in what she claims as her pedagogical objectives -&gt; example of “vocabulary and grammar are not necessarily ends in itself” but now Communication “is my guiding teaching principle”  - mentions 6 of the 7 principles of literacy. What is not present: 4 curricular components, specific pedagogical tools to instantiate literacy-based teaching</a:t>
            </a:r>
          </a:p>
          <a:p>
            <a:endParaRPr lang="en-US" baseline="0" dirty="0" smtClean="0"/>
          </a:p>
          <a:p>
            <a:r>
              <a:rPr lang="en-US" baseline="0" dirty="0" smtClean="0"/>
              <a:t>We still see resistance to the notion that transformed practice is feasible for a beginning level class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17</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65779227"/>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19</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RJ#2: </a:t>
            </a:r>
            <a:r>
              <a:rPr lang="fr-FR" dirty="0" err="1" smtClean="0"/>
              <a:t>Although</a:t>
            </a:r>
            <a:r>
              <a:rPr lang="fr-FR" dirty="0" smtClean="0"/>
              <a:t> </a:t>
            </a:r>
            <a:r>
              <a:rPr lang="fr-FR" dirty="0" err="1" smtClean="0"/>
              <a:t>it</a:t>
            </a:r>
            <a:r>
              <a:rPr lang="fr-FR" dirty="0" smtClean="0"/>
              <a:t> </a:t>
            </a:r>
            <a:r>
              <a:rPr lang="fr-FR" dirty="0" err="1" smtClean="0"/>
              <a:t>is</a:t>
            </a:r>
            <a:r>
              <a:rPr lang="fr-FR" dirty="0" smtClean="0"/>
              <a:t> a </a:t>
            </a:r>
            <a:r>
              <a:rPr lang="fr-FR" dirty="0" err="1" smtClean="0"/>
              <a:t>text-based</a:t>
            </a:r>
            <a:r>
              <a:rPr lang="fr-FR" dirty="0" smtClean="0"/>
              <a:t> </a:t>
            </a:r>
            <a:r>
              <a:rPr lang="fr-FR" dirty="0" err="1" smtClean="0"/>
              <a:t>lesson</a:t>
            </a:r>
            <a:r>
              <a:rPr lang="fr-FR" dirty="0" smtClean="0"/>
              <a:t>, the </a:t>
            </a:r>
            <a:r>
              <a:rPr lang="fr-FR" dirty="0" err="1" smtClean="0"/>
              <a:t>text</a:t>
            </a:r>
            <a:r>
              <a:rPr lang="fr-FR" dirty="0" smtClean="0"/>
              <a:t> </a:t>
            </a:r>
            <a:r>
              <a:rPr lang="fr-FR" dirty="0" err="1" smtClean="0"/>
              <a:t>is</a:t>
            </a:r>
            <a:r>
              <a:rPr lang="fr-FR" dirty="0" smtClean="0"/>
              <a:t> </a:t>
            </a:r>
            <a:r>
              <a:rPr lang="fr-FR" dirty="0" err="1" smtClean="0"/>
              <a:t>used</a:t>
            </a:r>
            <a:r>
              <a:rPr lang="fr-FR" baseline="0" dirty="0" smtClean="0"/>
              <a:t> as a </a:t>
            </a:r>
            <a:r>
              <a:rPr lang="fr-FR" baseline="0" dirty="0" err="1" smtClean="0"/>
              <a:t>tool</a:t>
            </a:r>
            <a:r>
              <a:rPr lang="fr-FR" baseline="0" dirty="0" smtClean="0"/>
              <a:t> for </a:t>
            </a:r>
            <a:r>
              <a:rPr lang="fr-FR" baseline="0" dirty="0" err="1" smtClean="0"/>
              <a:t>introducing</a:t>
            </a:r>
            <a:r>
              <a:rPr lang="fr-FR" baseline="0" dirty="0" smtClean="0"/>
              <a:t> a grammatical point. </a:t>
            </a:r>
          </a:p>
          <a:p>
            <a:r>
              <a:rPr lang="fr-FR" baseline="0" dirty="0" smtClean="0"/>
              <a:t>No mention of </a:t>
            </a:r>
            <a:r>
              <a:rPr lang="fr-FR" baseline="0" dirty="0" err="1" smtClean="0"/>
              <a:t>scaffolding</a:t>
            </a:r>
            <a:r>
              <a:rPr lang="fr-FR" baseline="0" dirty="0" smtClean="0"/>
              <a:t> of </a:t>
            </a:r>
            <a:r>
              <a:rPr lang="fr-FR" baseline="0" dirty="0" err="1" smtClean="0"/>
              <a:t>students</a:t>
            </a:r>
            <a:r>
              <a:rPr lang="fr-FR" baseline="0" dirty="0" smtClean="0"/>
              <a:t>’ </a:t>
            </a:r>
            <a:r>
              <a:rPr lang="fr-FR" baseline="0" dirty="0" err="1" smtClean="0"/>
              <a:t>reading</a:t>
            </a:r>
            <a:r>
              <a:rPr lang="fr-FR" baseline="0" dirty="0" smtClean="0"/>
              <a:t> of the </a:t>
            </a:r>
            <a:r>
              <a:rPr lang="fr-FR" baseline="0" dirty="0" err="1" smtClean="0"/>
              <a:t>text</a:t>
            </a:r>
            <a:r>
              <a:rPr lang="fr-FR" baseline="0" dirty="0" smtClean="0"/>
              <a:t> on </a:t>
            </a:r>
            <a:r>
              <a:rPr lang="fr-FR" baseline="0" dirty="0" err="1" smtClean="0"/>
              <a:t>her</a:t>
            </a:r>
            <a:r>
              <a:rPr lang="fr-FR" baseline="0" dirty="0" smtClean="0"/>
              <a:t> part – </a:t>
            </a:r>
            <a:r>
              <a:rPr lang="fr-FR" baseline="0" dirty="0" err="1" smtClean="0"/>
              <a:t>she</a:t>
            </a:r>
            <a:r>
              <a:rPr lang="fr-FR" baseline="0" dirty="0" smtClean="0"/>
              <a:t> </a:t>
            </a:r>
            <a:r>
              <a:rPr lang="fr-FR" baseline="0" dirty="0" err="1" smtClean="0"/>
              <a:t>only</a:t>
            </a:r>
            <a:r>
              <a:rPr lang="fr-FR" baseline="0" dirty="0" smtClean="0"/>
              <a:t> mentions </a:t>
            </a:r>
            <a:r>
              <a:rPr lang="fr-FR" baseline="0" dirty="0" err="1" smtClean="0"/>
              <a:t>her</a:t>
            </a:r>
            <a:r>
              <a:rPr lang="fr-FR" baseline="0" dirty="0" smtClean="0"/>
              <a:t> </a:t>
            </a:r>
            <a:r>
              <a:rPr lang="fr-FR" baseline="0" dirty="0" err="1" smtClean="0"/>
              <a:t>students</a:t>
            </a:r>
            <a:r>
              <a:rPr lang="fr-FR" baseline="0" dirty="0" smtClean="0"/>
              <a:t>’ frustration </a:t>
            </a:r>
          </a:p>
          <a:p>
            <a:r>
              <a:rPr lang="fr-FR" baseline="0" dirty="0" smtClean="0"/>
              <a:t>The </a:t>
            </a:r>
            <a:r>
              <a:rPr lang="fr-FR" baseline="0" dirty="0" err="1" smtClean="0"/>
              <a:t>outcome</a:t>
            </a:r>
            <a:r>
              <a:rPr lang="fr-FR" baseline="0" dirty="0" smtClean="0"/>
              <a:t> of </a:t>
            </a:r>
            <a:r>
              <a:rPr lang="fr-FR" baseline="0" dirty="0" err="1" smtClean="0"/>
              <a:t>students</a:t>
            </a:r>
            <a:r>
              <a:rPr lang="fr-FR" baseline="0" dirty="0" smtClean="0"/>
              <a:t>’ participation in the </a:t>
            </a:r>
            <a:r>
              <a:rPr lang="fr-FR" baseline="0" dirty="0" err="1" smtClean="0"/>
              <a:t>lesson</a:t>
            </a:r>
            <a:r>
              <a:rPr lang="fr-FR" baseline="0" dirty="0" smtClean="0"/>
              <a:t> </a:t>
            </a:r>
            <a:r>
              <a:rPr lang="fr-FR" baseline="0" dirty="0" err="1" smtClean="0"/>
              <a:t>is</a:t>
            </a:r>
            <a:r>
              <a:rPr lang="fr-FR" baseline="0" dirty="0" smtClean="0"/>
              <a:t> </a:t>
            </a:r>
            <a:r>
              <a:rPr lang="fr-FR" baseline="0" dirty="0" err="1" smtClean="0"/>
              <a:t>expressed</a:t>
            </a:r>
            <a:r>
              <a:rPr lang="fr-FR" baseline="0" dirty="0" smtClean="0"/>
              <a:t> in </a:t>
            </a:r>
            <a:r>
              <a:rPr lang="fr-FR" baseline="0" dirty="0" err="1" smtClean="0"/>
              <a:t>terms</a:t>
            </a:r>
            <a:r>
              <a:rPr lang="fr-FR" baseline="0" dirty="0" smtClean="0"/>
              <a:t> of </a:t>
            </a:r>
            <a:r>
              <a:rPr lang="fr-FR" baseline="0" dirty="0" err="1" smtClean="0"/>
              <a:t>their</a:t>
            </a:r>
            <a:r>
              <a:rPr lang="fr-FR" baseline="0" dirty="0" smtClean="0"/>
              <a:t> </a:t>
            </a:r>
            <a:r>
              <a:rPr lang="fr-FR" baseline="0" dirty="0" err="1" smtClean="0"/>
              <a:t>grasp</a:t>
            </a:r>
            <a:r>
              <a:rPr lang="fr-FR" baseline="0" dirty="0" smtClean="0"/>
              <a:t> of the use of the </a:t>
            </a:r>
            <a:r>
              <a:rPr lang="fr-FR" baseline="0" dirty="0" err="1" smtClean="0"/>
              <a:t>verb</a:t>
            </a:r>
            <a:r>
              <a:rPr lang="fr-FR" baseline="0" dirty="0" smtClean="0"/>
              <a:t>. </a:t>
            </a:r>
            <a:r>
              <a:rPr lang="fr-FR" baseline="0" dirty="0" err="1" smtClean="0"/>
              <a:t>Continued</a:t>
            </a:r>
            <a:r>
              <a:rPr lang="fr-FR" baseline="0" dirty="0" smtClean="0"/>
              <a:t> dominance of </a:t>
            </a:r>
            <a:r>
              <a:rPr lang="fr-FR" baseline="0" dirty="0" err="1" smtClean="0"/>
              <a:t>vocabulary</a:t>
            </a:r>
            <a:r>
              <a:rPr lang="fr-FR" baseline="0" dirty="0" smtClean="0"/>
              <a:t> and </a:t>
            </a:r>
            <a:r>
              <a:rPr lang="fr-FR" baseline="0" dirty="0" err="1" smtClean="0"/>
              <a:t>grammar</a:t>
            </a:r>
            <a:r>
              <a:rPr lang="fr-FR" baseline="0" dirty="0" smtClean="0"/>
              <a:t> as </a:t>
            </a:r>
            <a:r>
              <a:rPr lang="fr-FR" baseline="0" dirty="0" err="1" smtClean="0"/>
              <a:t>her</a:t>
            </a:r>
            <a:r>
              <a:rPr lang="fr-FR" baseline="0" dirty="0" smtClean="0"/>
              <a:t> focus.</a:t>
            </a:r>
          </a:p>
          <a:p>
            <a:endParaRPr lang="fr-FR" baseline="0" dirty="0" smtClean="0"/>
          </a:p>
          <a:p>
            <a:r>
              <a:rPr lang="fr-FR" baseline="0" dirty="0" smtClean="0"/>
              <a:t>RJ #6: In a </a:t>
            </a:r>
            <a:r>
              <a:rPr lang="fr-FR" baseline="0" dirty="0" err="1" smtClean="0"/>
              <a:t>lesson</a:t>
            </a:r>
            <a:r>
              <a:rPr lang="fr-FR" baseline="0" dirty="0" smtClean="0"/>
              <a:t> on </a:t>
            </a:r>
            <a:r>
              <a:rPr lang="fr-FR" baseline="0" dirty="0" err="1" smtClean="0"/>
              <a:t>holidays</a:t>
            </a:r>
            <a:r>
              <a:rPr lang="fr-FR" baseline="0" dirty="0" smtClean="0"/>
              <a:t> and </a:t>
            </a:r>
            <a:r>
              <a:rPr lang="fr-FR" baseline="0" dirty="0" err="1" smtClean="0"/>
              <a:t>activities</a:t>
            </a:r>
            <a:r>
              <a:rPr lang="fr-FR" baseline="0" dirty="0" smtClean="0"/>
              <a:t>, </a:t>
            </a:r>
            <a:r>
              <a:rPr lang="fr-FR" baseline="0" dirty="0" err="1" smtClean="0"/>
              <a:t>overt</a:t>
            </a:r>
            <a:r>
              <a:rPr lang="fr-FR" baseline="0" dirty="0" smtClean="0"/>
              <a:t> instruction and </a:t>
            </a:r>
            <a:r>
              <a:rPr lang="fr-FR" baseline="0" dirty="0" err="1" smtClean="0"/>
              <a:t>situated</a:t>
            </a:r>
            <a:r>
              <a:rPr lang="fr-FR" baseline="0" dirty="0" smtClean="0"/>
              <a:t> practice </a:t>
            </a:r>
            <a:r>
              <a:rPr lang="fr-FR" baseline="0" dirty="0" err="1" smtClean="0"/>
              <a:t>is</a:t>
            </a:r>
            <a:r>
              <a:rPr lang="fr-FR" baseline="0" dirty="0" smtClean="0"/>
              <a:t> </a:t>
            </a:r>
            <a:r>
              <a:rPr lang="fr-FR" baseline="0" dirty="0" err="1" smtClean="0"/>
              <a:t>centered</a:t>
            </a:r>
            <a:r>
              <a:rPr lang="fr-FR" baseline="0" dirty="0" smtClean="0"/>
              <a:t> on </a:t>
            </a:r>
            <a:r>
              <a:rPr lang="fr-FR" baseline="0" dirty="0" err="1" smtClean="0"/>
              <a:t>vocabulary</a:t>
            </a:r>
            <a:r>
              <a:rPr lang="fr-FR" baseline="0" dirty="0" smtClean="0"/>
              <a:t> and </a:t>
            </a:r>
            <a:r>
              <a:rPr lang="fr-FR" baseline="0" dirty="0" err="1" smtClean="0"/>
              <a:t>grammar</a:t>
            </a:r>
            <a:r>
              <a:rPr lang="fr-FR" baseline="0" dirty="0" smtClean="0"/>
              <a:t> and the </a:t>
            </a:r>
            <a:r>
              <a:rPr lang="fr-FR" baseline="0" dirty="0" err="1" smtClean="0"/>
              <a:t>text</a:t>
            </a:r>
            <a:r>
              <a:rPr lang="fr-FR" baseline="0" dirty="0" smtClean="0"/>
              <a:t> </a:t>
            </a:r>
            <a:r>
              <a:rPr lang="fr-FR" baseline="0" dirty="0" err="1" smtClean="0"/>
              <a:t>is</a:t>
            </a:r>
            <a:r>
              <a:rPr lang="fr-FR" baseline="0" dirty="0" smtClean="0"/>
              <a:t> not </a:t>
            </a:r>
            <a:r>
              <a:rPr lang="fr-FR" baseline="0" dirty="0" err="1" smtClean="0"/>
              <a:t>brought</a:t>
            </a:r>
            <a:r>
              <a:rPr lang="fr-FR" baseline="0" dirty="0" smtClean="0"/>
              <a:t> </a:t>
            </a:r>
            <a:r>
              <a:rPr lang="fr-FR" baseline="0" dirty="0" err="1" smtClean="0"/>
              <a:t>into</a:t>
            </a:r>
            <a:r>
              <a:rPr lang="fr-FR" baseline="0" dirty="0" smtClean="0"/>
              <a:t> the </a:t>
            </a:r>
            <a:r>
              <a:rPr lang="fr-FR" baseline="0" dirty="0" err="1" smtClean="0"/>
              <a:t>lesson</a:t>
            </a:r>
            <a:r>
              <a:rPr lang="fr-FR" baseline="0" dirty="0" smtClean="0"/>
              <a:t> </a:t>
            </a:r>
            <a:r>
              <a:rPr lang="fr-FR" baseline="0" dirty="0" err="1" smtClean="0"/>
              <a:t>until</a:t>
            </a:r>
            <a:r>
              <a:rPr lang="fr-FR" baseline="0" dirty="0" smtClean="0"/>
              <a:t> </a:t>
            </a:r>
            <a:r>
              <a:rPr lang="fr-FR" baseline="0" dirty="0" err="1" smtClean="0"/>
              <a:t>later</a:t>
            </a:r>
            <a:r>
              <a:rPr lang="fr-FR" baseline="0" dirty="0" smtClean="0"/>
              <a:t> and </a:t>
            </a:r>
            <a:r>
              <a:rPr lang="fr-FR" baseline="0" dirty="0" err="1" smtClean="0"/>
              <a:t>students</a:t>
            </a:r>
            <a:r>
              <a:rPr lang="fr-FR" baseline="0" dirty="0" smtClean="0"/>
              <a:t> are </a:t>
            </a:r>
            <a:r>
              <a:rPr lang="fr-FR" baseline="0" dirty="0" err="1" smtClean="0"/>
              <a:t>left</a:t>
            </a:r>
            <a:r>
              <a:rPr lang="fr-FR" baseline="0" dirty="0" smtClean="0"/>
              <a:t> to </a:t>
            </a:r>
            <a:r>
              <a:rPr lang="fr-FR" baseline="0" dirty="0" err="1" smtClean="0"/>
              <a:t>read</a:t>
            </a:r>
            <a:r>
              <a:rPr lang="fr-FR" baseline="0" dirty="0" smtClean="0"/>
              <a:t> and </a:t>
            </a:r>
            <a:r>
              <a:rPr lang="fr-FR" baseline="0" dirty="0" err="1" smtClean="0"/>
              <a:t>write</a:t>
            </a:r>
            <a:r>
              <a:rPr lang="fr-FR" baseline="0" dirty="0" smtClean="0"/>
              <a:t> a </a:t>
            </a:r>
            <a:r>
              <a:rPr lang="fr-FR" baseline="0" dirty="0" err="1" smtClean="0"/>
              <a:t>letter</a:t>
            </a:r>
            <a:r>
              <a:rPr lang="fr-FR" baseline="0" dirty="0" smtClean="0"/>
              <a:t> </a:t>
            </a:r>
            <a:r>
              <a:rPr lang="fr-FR" baseline="0" dirty="0" err="1" smtClean="0"/>
              <a:t>without</a:t>
            </a:r>
            <a:r>
              <a:rPr lang="fr-FR" baseline="0" dirty="0" smtClean="0"/>
              <a:t>, </a:t>
            </a:r>
            <a:r>
              <a:rPr lang="fr-FR" baseline="0" dirty="0" err="1" smtClean="0"/>
              <a:t>apparently</a:t>
            </a:r>
            <a:r>
              <a:rPr lang="fr-FR" baseline="0" dirty="0" smtClean="0"/>
              <a:t>, </a:t>
            </a:r>
            <a:r>
              <a:rPr lang="fr-FR" baseline="0" dirty="0" err="1" smtClean="0"/>
              <a:t>scaffolding</a:t>
            </a:r>
            <a:r>
              <a:rPr lang="fr-FR" baseline="0" dirty="0" smtClean="0"/>
              <a:t>. No focus on </a:t>
            </a:r>
            <a:r>
              <a:rPr lang="fr-FR" baseline="0" dirty="0" err="1" smtClean="0"/>
              <a:t>interpretation</a:t>
            </a:r>
            <a:r>
              <a:rPr lang="fr-FR" baseline="0" dirty="0" smtClean="0"/>
              <a:t> </a:t>
            </a:r>
            <a:r>
              <a:rPr lang="fr-FR" baseline="0" dirty="0" err="1" smtClean="0"/>
              <a:t>is</a:t>
            </a:r>
            <a:r>
              <a:rPr lang="fr-FR" baseline="0" dirty="0" smtClean="0"/>
              <a:t> </a:t>
            </a:r>
            <a:r>
              <a:rPr lang="fr-FR" baseline="0" dirty="0" err="1" smtClean="0"/>
              <a:t>evident</a:t>
            </a:r>
            <a:r>
              <a:rPr lang="fr-FR" baseline="0" dirty="0" smtClean="0"/>
              <a:t>. </a:t>
            </a:r>
          </a:p>
          <a:p>
            <a:endParaRPr lang="fr-FR" baseline="0" dirty="0" smtClean="0"/>
          </a:p>
          <a:p>
            <a:r>
              <a:rPr lang="fr-FR" baseline="0" dirty="0" smtClean="0"/>
              <a:t>Elena </a:t>
            </a:r>
            <a:r>
              <a:rPr lang="fr-FR" baseline="0" dirty="0" err="1" smtClean="0"/>
              <a:t>does</a:t>
            </a:r>
            <a:r>
              <a:rPr lang="fr-FR" baseline="0" dirty="0" smtClean="0"/>
              <a:t> point out </a:t>
            </a:r>
            <a:r>
              <a:rPr lang="fr-FR" baseline="0" dirty="0" err="1" smtClean="0"/>
              <a:t>that</a:t>
            </a:r>
            <a:r>
              <a:rPr lang="fr-FR" baseline="0" dirty="0" smtClean="0"/>
              <a:t> the TP and CF </a:t>
            </a:r>
            <a:r>
              <a:rPr lang="fr-FR" baseline="0" dirty="0" err="1" smtClean="0"/>
              <a:t>activities</a:t>
            </a:r>
            <a:r>
              <a:rPr lang="fr-FR" baseline="0" dirty="0" smtClean="0"/>
              <a:t> « </a:t>
            </a:r>
            <a:r>
              <a:rPr lang="fr-FR" baseline="0" dirty="0" err="1" smtClean="0"/>
              <a:t>proved</a:t>
            </a:r>
            <a:r>
              <a:rPr lang="fr-FR" baseline="0" dirty="0" smtClean="0"/>
              <a:t> </a:t>
            </a:r>
            <a:r>
              <a:rPr lang="fr-FR" baseline="0" dirty="0" err="1" smtClean="0"/>
              <a:t>difficult</a:t>
            </a:r>
            <a:r>
              <a:rPr lang="fr-FR" baseline="0" dirty="0" smtClean="0"/>
              <a:t> for </a:t>
            </a:r>
            <a:r>
              <a:rPr lang="fr-FR" baseline="0" dirty="0" err="1" smtClean="0"/>
              <a:t>students</a:t>
            </a:r>
            <a:r>
              <a:rPr lang="fr-FR" baseline="0" dirty="0" smtClean="0"/>
              <a:t> » and </a:t>
            </a:r>
            <a:r>
              <a:rPr lang="fr-FR" baseline="0" dirty="0" err="1" smtClean="0"/>
              <a:t>that</a:t>
            </a:r>
            <a:r>
              <a:rPr lang="fr-FR" baseline="0" dirty="0" smtClean="0"/>
              <a:t> the </a:t>
            </a:r>
            <a:r>
              <a:rPr lang="fr-FR" baseline="0" dirty="0" err="1" smtClean="0"/>
              <a:t>students</a:t>
            </a:r>
            <a:r>
              <a:rPr lang="fr-FR" baseline="0" dirty="0" smtClean="0"/>
              <a:t> « </a:t>
            </a:r>
            <a:r>
              <a:rPr lang="fr-FR" baseline="0" dirty="0" err="1" smtClean="0"/>
              <a:t>elaborated</a:t>
            </a:r>
            <a:r>
              <a:rPr lang="fr-FR" baseline="0" dirty="0" smtClean="0"/>
              <a:t> </a:t>
            </a:r>
            <a:r>
              <a:rPr lang="fr-FR" baseline="0" dirty="0" err="1" smtClean="0"/>
              <a:t>letters</a:t>
            </a:r>
            <a:r>
              <a:rPr lang="fr-FR" baseline="0" dirty="0" smtClean="0"/>
              <a:t> </a:t>
            </a:r>
            <a:r>
              <a:rPr lang="fr-FR" baseline="0" dirty="0" err="1" smtClean="0"/>
              <a:t>without</a:t>
            </a:r>
            <a:r>
              <a:rPr lang="fr-FR" baseline="0" dirty="0" smtClean="0"/>
              <a:t> </a:t>
            </a:r>
            <a:r>
              <a:rPr lang="fr-FR" baseline="0" dirty="0" err="1" smtClean="0"/>
              <a:t>taking</a:t>
            </a:r>
            <a:r>
              <a:rPr lang="fr-FR" baseline="0" dirty="0" smtClean="0"/>
              <a:t> </a:t>
            </a:r>
            <a:r>
              <a:rPr lang="fr-FR" baseline="0" dirty="0" err="1" smtClean="0"/>
              <a:t>too</a:t>
            </a:r>
            <a:r>
              <a:rPr lang="fr-FR" baseline="0" dirty="0" smtClean="0"/>
              <a:t> </a:t>
            </a:r>
            <a:r>
              <a:rPr lang="fr-FR" baseline="0" dirty="0" err="1" smtClean="0"/>
              <a:t>much</a:t>
            </a:r>
            <a:r>
              <a:rPr lang="fr-FR" baseline="0" dirty="0" smtClean="0"/>
              <a:t> </a:t>
            </a:r>
            <a:r>
              <a:rPr lang="fr-FR" baseline="0" dirty="0" err="1" smtClean="0"/>
              <a:t>into</a:t>
            </a:r>
            <a:r>
              <a:rPr lang="fr-FR" baseline="0" dirty="0" smtClean="0"/>
              <a:t> </a:t>
            </a:r>
            <a:r>
              <a:rPr lang="fr-FR" baseline="0" dirty="0" err="1" smtClean="0"/>
              <a:t>consideration</a:t>
            </a:r>
            <a:r>
              <a:rPr lang="fr-FR" baseline="0" dirty="0" smtClean="0"/>
              <a:t> the information </a:t>
            </a:r>
            <a:r>
              <a:rPr lang="fr-FR" baseline="0" dirty="0" err="1" smtClean="0"/>
              <a:t>provided</a:t>
            </a:r>
            <a:r>
              <a:rPr lang="fr-FR" baseline="0" dirty="0" smtClean="0"/>
              <a:t> in the basic </a:t>
            </a:r>
            <a:r>
              <a:rPr lang="fr-FR" baseline="0" dirty="0" err="1" smtClean="0"/>
              <a:t>texts</a:t>
            </a:r>
            <a:r>
              <a:rPr lang="fr-FR" baseline="0" dirty="0" smtClean="0"/>
              <a:t> » but </a:t>
            </a:r>
            <a:r>
              <a:rPr lang="fr-FR" baseline="0" dirty="0" err="1" smtClean="0"/>
              <a:t>she</a:t>
            </a:r>
            <a:r>
              <a:rPr lang="fr-FR" baseline="0" dirty="0" smtClean="0"/>
              <a:t> </a:t>
            </a:r>
            <a:r>
              <a:rPr lang="fr-FR" baseline="0" dirty="0" err="1" smtClean="0"/>
              <a:t>does</a:t>
            </a:r>
            <a:r>
              <a:rPr lang="fr-FR" baseline="0" dirty="0" smtClean="0"/>
              <a:t> not </a:t>
            </a:r>
            <a:r>
              <a:rPr lang="fr-FR" baseline="0" dirty="0" err="1" smtClean="0"/>
              <a:t>seem</a:t>
            </a:r>
            <a:r>
              <a:rPr lang="fr-FR" baseline="0" dirty="0" smtClean="0"/>
              <a:t> to </a:t>
            </a:r>
            <a:r>
              <a:rPr lang="fr-FR" baseline="0" dirty="0" err="1" smtClean="0"/>
              <a:t>be</a:t>
            </a:r>
            <a:r>
              <a:rPr lang="fr-FR" baseline="0" dirty="0" smtClean="0"/>
              <a:t> able to </a:t>
            </a:r>
            <a:r>
              <a:rPr lang="fr-FR" baseline="0" dirty="0" err="1" smtClean="0"/>
              <a:t>take</a:t>
            </a:r>
            <a:r>
              <a:rPr lang="fr-FR" baseline="0" dirty="0" smtClean="0"/>
              <a:t> </a:t>
            </a:r>
            <a:r>
              <a:rPr lang="fr-FR" baseline="0" dirty="0" err="1" smtClean="0"/>
              <a:t>into</a:t>
            </a:r>
            <a:r>
              <a:rPr lang="fr-FR" baseline="0" dirty="0" smtClean="0"/>
              <a:t> </a:t>
            </a:r>
            <a:r>
              <a:rPr lang="fr-FR" baseline="0" dirty="0" err="1" smtClean="0"/>
              <a:t>account</a:t>
            </a:r>
            <a:r>
              <a:rPr lang="fr-FR" baseline="0" dirty="0" smtClean="0"/>
              <a:t> the </a:t>
            </a:r>
            <a:r>
              <a:rPr lang="fr-FR" baseline="0" dirty="0" err="1" smtClean="0"/>
              <a:t>pedagogical</a:t>
            </a:r>
            <a:r>
              <a:rPr lang="fr-FR" baseline="0" dirty="0" smtClean="0"/>
              <a:t> actions </a:t>
            </a:r>
            <a:r>
              <a:rPr lang="fr-FR" baseline="0" dirty="0" err="1" smtClean="0"/>
              <a:t>she</a:t>
            </a:r>
            <a:r>
              <a:rPr lang="fr-FR" baseline="0" dirty="0" smtClean="0"/>
              <a:t> </a:t>
            </a:r>
            <a:r>
              <a:rPr lang="fr-FR" baseline="0" dirty="0" err="1" smtClean="0"/>
              <a:t>could</a:t>
            </a:r>
            <a:r>
              <a:rPr lang="fr-FR" baseline="0" dirty="0" smtClean="0"/>
              <a:t> </a:t>
            </a:r>
            <a:r>
              <a:rPr lang="fr-FR" baseline="0" dirty="0" err="1" smtClean="0"/>
              <a:t>take</a:t>
            </a:r>
            <a:r>
              <a:rPr lang="fr-FR" baseline="0" dirty="0" smtClean="0"/>
              <a:t> to </a:t>
            </a:r>
            <a:r>
              <a:rPr lang="fr-FR" baseline="0" dirty="0" err="1" smtClean="0"/>
              <a:t>make</a:t>
            </a:r>
            <a:r>
              <a:rPr lang="fr-FR" baseline="0" dirty="0" smtClean="0"/>
              <a:t> </a:t>
            </a:r>
            <a:r>
              <a:rPr lang="fr-FR" baseline="0" dirty="0" err="1" smtClean="0"/>
              <a:t>their</a:t>
            </a:r>
            <a:r>
              <a:rPr lang="fr-FR" baseline="0" dirty="0" smtClean="0"/>
              <a:t> participation in </a:t>
            </a:r>
            <a:r>
              <a:rPr lang="fr-FR" baseline="0" dirty="0" err="1" smtClean="0"/>
              <a:t>these</a:t>
            </a:r>
            <a:r>
              <a:rPr lang="fr-FR" baseline="0" dirty="0" smtClean="0"/>
              <a:t> </a:t>
            </a:r>
            <a:r>
              <a:rPr lang="fr-FR" baseline="0" dirty="0" err="1" smtClean="0"/>
              <a:t>activities</a:t>
            </a:r>
            <a:r>
              <a:rPr lang="fr-FR" baseline="0" dirty="0" smtClean="0"/>
              <a:t> more effective – no mention of </a:t>
            </a:r>
            <a:r>
              <a:rPr lang="fr-FR" baseline="0" dirty="0" err="1" smtClean="0"/>
              <a:t>specific</a:t>
            </a:r>
            <a:r>
              <a:rPr lang="fr-FR" baseline="0" dirty="0" smtClean="0"/>
              <a:t> </a:t>
            </a:r>
            <a:r>
              <a:rPr lang="fr-FR" baseline="0" dirty="0" err="1" smtClean="0"/>
              <a:t>literacy-based</a:t>
            </a:r>
            <a:r>
              <a:rPr lang="fr-FR" baseline="0" dirty="0" smtClean="0"/>
              <a:t> </a:t>
            </a:r>
            <a:r>
              <a:rPr lang="fr-FR" baseline="0" dirty="0" err="1" smtClean="0"/>
              <a:t>pedagogical</a:t>
            </a:r>
            <a:r>
              <a:rPr lang="fr-FR" baseline="0" dirty="0" smtClean="0"/>
              <a:t> </a:t>
            </a:r>
            <a:r>
              <a:rPr lang="fr-FR" baseline="0" dirty="0" err="1" smtClean="0"/>
              <a:t>tools</a:t>
            </a:r>
            <a:r>
              <a:rPr lang="fr-FR" baseline="0" dirty="0" smtClean="0"/>
              <a:t> for </a:t>
            </a:r>
            <a:r>
              <a:rPr lang="fr-FR" baseline="0" dirty="0" err="1" smtClean="0"/>
              <a:t>carrying</a:t>
            </a:r>
            <a:r>
              <a:rPr lang="fr-FR" baseline="0" dirty="0" smtClean="0"/>
              <a:t> out CF and TP</a:t>
            </a:r>
          </a:p>
          <a:p>
            <a:endParaRPr lang="fr-FR" baseline="0" dirty="0" smtClean="0"/>
          </a:p>
          <a:p>
            <a:r>
              <a:rPr lang="fr-FR" baseline="0" dirty="0" err="1" smtClean="0"/>
              <a:t>-In</a:t>
            </a:r>
            <a:r>
              <a:rPr lang="fr-FR" baseline="0" dirty="0" smtClean="0"/>
              <a:t> </a:t>
            </a:r>
            <a:r>
              <a:rPr lang="fr-FR" baseline="0" dirty="0" err="1" smtClean="0"/>
              <a:t>comparison</a:t>
            </a:r>
            <a:r>
              <a:rPr lang="fr-FR" baseline="0" dirty="0" smtClean="0"/>
              <a:t> to Amanda </a:t>
            </a:r>
            <a:r>
              <a:rPr lang="fr-FR" baseline="0" dirty="0" err="1" smtClean="0"/>
              <a:t>who</a:t>
            </a:r>
            <a:r>
              <a:rPr lang="fr-FR" baseline="0" dirty="0" smtClean="0"/>
              <a:t> </a:t>
            </a:r>
            <a:r>
              <a:rPr lang="fr-FR" baseline="0" dirty="0" err="1" smtClean="0"/>
              <a:t>described</a:t>
            </a:r>
            <a:r>
              <a:rPr lang="fr-FR" baseline="0" dirty="0" smtClean="0"/>
              <a:t> the </a:t>
            </a:r>
            <a:r>
              <a:rPr lang="fr-FR" baseline="0" dirty="0" err="1" smtClean="0"/>
              <a:t>same</a:t>
            </a:r>
            <a:r>
              <a:rPr lang="fr-FR" baseline="0" dirty="0" smtClean="0"/>
              <a:t> </a:t>
            </a:r>
            <a:r>
              <a:rPr lang="fr-FR" baseline="0" dirty="0" err="1" smtClean="0"/>
              <a:t>lesson</a:t>
            </a:r>
            <a:r>
              <a:rPr lang="fr-FR" baseline="0" dirty="0" smtClean="0"/>
              <a:t> but </a:t>
            </a:r>
            <a:r>
              <a:rPr lang="fr-FR" baseline="0" dirty="0" err="1" smtClean="0"/>
              <a:t>demonstrated</a:t>
            </a:r>
            <a:r>
              <a:rPr lang="fr-FR" baseline="0" dirty="0" smtClean="0"/>
              <a:t> a </a:t>
            </a:r>
            <a:r>
              <a:rPr lang="fr-FR" baseline="0" dirty="0" err="1" smtClean="0"/>
              <a:t>deeper</a:t>
            </a:r>
            <a:r>
              <a:rPr lang="fr-FR" baseline="0" dirty="0" smtClean="0"/>
              <a:t> </a:t>
            </a:r>
            <a:r>
              <a:rPr lang="fr-FR" baseline="0" dirty="0" err="1" smtClean="0"/>
              <a:t>conceptual</a:t>
            </a:r>
            <a:r>
              <a:rPr lang="fr-FR" baseline="0" dirty="0" smtClean="0"/>
              <a:t> </a:t>
            </a:r>
            <a:r>
              <a:rPr lang="fr-FR" baseline="0" dirty="0" err="1" smtClean="0"/>
              <a:t>understanding</a:t>
            </a:r>
            <a:r>
              <a:rPr lang="fr-FR" baseline="0" dirty="0" smtClean="0"/>
              <a:t> of the </a:t>
            </a:r>
            <a:r>
              <a:rPr lang="fr-FR" baseline="0" dirty="0" err="1" smtClean="0"/>
              <a:t>curricular</a:t>
            </a:r>
            <a:r>
              <a:rPr lang="fr-FR" baseline="0" dirty="0" smtClean="0"/>
              <a:t> components and </a:t>
            </a:r>
            <a:r>
              <a:rPr lang="fr-FR" baseline="0" dirty="0" err="1" smtClean="0"/>
              <a:t>alignment</a:t>
            </a:r>
            <a:r>
              <a:rPr lang="fr-FR" baseline="0" dirty="0" smtClean="0"/>
              <a:t> </a:t>
            </a:r>
            <a:r>
              <a:rPr lang="fr-FR" baseline="0" dirty="0" err="1" smtClean="0"/>
              <a:t>between</a:t>
            </a:r>
            <a:r>
              <a:rPr lang="fr-FR" baseline="0" dirty="0" smtClean="0"/>
              <a:t> </a:t>
            </a:r>
            <a:r>
              <a:rPr lang="fr-FR" baseline="0" dirty="0" err="1" smtClean="0"/>
              <a:t>conceptual</a:t>
            </a:r>
            <a:r>
              <a:rPr lang="fr-FR" baseline="0" dirty="0" smtClean="0"/>
              <a:t> and </a:t>
            </a:r>
            <a:r>
              <a:rPr lang="fr-FR" baseline="0" dirty="0" err="1" smtClean="0"/>
              <a:t>pedagogical</a:t>
            </a:r>
            <a:r>
              <a:rPr lang="fr-FR" baseline="0" dirty="0" smtClean="0"/>
              <a:t> </a:t>
            </a:r>
            <a:r>
              <a:rPr lang="fr-FR" baseline="0" dirty="0" err="1" smtClean="0"/>
              <a:t>tools</a:t>
            </a:r>
            <a:endParaRPr lang="fr-FR"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20</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Among participants, conceptual development varied considerably, and some participants struggled to reconcile their own personal notions of language learning and concepts related to other instructional approaches (i.e., CLT) with literacy-based concepts.</a:t>
            </a:r>
          </a:p>
          <a:p>
            <a:endParaRPr lang="en-US" dirty="0" smtClean="0"/>
          </a:p>
          <a:p>
            <a:r>
              <a:rPr lang="en-US" sz="1200" kern="1200" dirty="0" smtClean="0">
                <a:solidFill>
                  <a:schemeClr val="tx1"/>
                </a:solidFill>
                <a:effectLst/>
                <a:latin typeface="+mn-lt"/>
                <a:ea typeface="+mn-ea"/>
                <a:cs typeface="+mn-cs"/>
              </a:rPr>
              <a:t>Although participants claimed to use at least one conceptual or pedagogical tool of literacy in their teaching after the seminar, not all demonstrated alignment in constructing their teaching practices through conceptual </a:t>
            </a:r>
            <a:r>
              <a:rPr lang="en-US" sz="1200" i="1" kern="1200" dirty="0" smtClean="0">
                <a:solidFill>
                  <a:schemeClr val="tx1"/>
                </a:solidFill>
                <a:effectLst/>
                <a:latin typeface="+mn-lt"/>
                <a:ea typeface="+mn-ea"/>
                <a:cs typeface="+mn-cs"/>
              </a:rPr>
              <a:t>and</a:t>
            </a:r>
            <a:r>
              <a:rPr lang="en-US" sz="1200" kern="1200" dirty="0" smtClean="0">
                <a:solidFill>
                  <a:schemeClr val="tx1"/>
                </a:solidFill>
                <a:effectLst/>
                <a:latin typeface="+mn-lt"/>
                <a:ea typeface="+mn-ea"/>
                <a:cs typeface="+mn-cs"/>
              </a:rPr>
              <a:t> pedagogical tools of literacy. Whereas Amanda appeared to “think through” theoretical concepts of literacy in choosing pedagogical tools or instructional strategies, Elena and </a:t>
            </a:r>
            <a:r>
              <a:rPr lang="en-US" sz="1200" kern="1200" dirty="0" err="1" smtClean="0">
                <a:solidFill>
                  <a:schemeClr val="tx1"/>
                </a:solidFill>
                <a:effectLst/>
                <a:latin typeface="+mn-lt"/>
                <a:ea typeface="+mn-ea"/>
                <a:cs typeface="+mn-cs"/>
              </a:rPr>
              <a:t>Ryoko</a:t>
            </a:r>
            <a:r>
              <a:rPr lang="en-US" sz="1200" kern="1200" dirty="0" smtClean="0">
                <a:solidFill>
                  <a:schemeClr val="tx1"/>
                </a:solidFill>
                <a:effectLst/>
                <a:latin typeface="+mn-lt"/>
                <a:ea typeface="+mn-ea"/>
                <a:cs typeface="+mn-cs"/>
              </a:rPr>
              <a:t> seemed to pick pedagogical tools, sometimes</a:t>
            </a:r>
            <a:r>
              <a:rPr lang="en-US" sz="1200" kern="1200" baseline="0" dirty="0" smtClean="0">
                <a:solidFill>
                  <a:schemeClr val="tx1"/>
                </a:solidFill>
                <a:effectLst/>
                <a:latin typeface="+mn-lt"/>
                <a:ea typeface="+mn-ea"/>
                <a:cs typeface="+mn-cs"/>
              </a:rPr>
              <a:t> parts of pedagogical tools,</a:t>
            </a:r>
            <a:r>
              <a:rPr lang="en-US" sz="1200" kern="1200" dirty="0" smtClean="0">
                <a:solidFill>
                  <a:schemeClr val="tx1"/>
                </a:solidFill>
                <a:effectLst/>
                <a:latin typeface="+mn-lt"/>
                <a:ea typeface="+mn-ea"/>
                <a:cs typeface="+mn-cs"/>
              </a:rPr>
              <a:t> in a less systematic fashion</a:t>
            </a:r>
            <a:r>
              <a:rPr lang="en-US" sz="1200" kern="1200" baseline="0" dirty="0" smtClean="0">
                <a:solidFill>
                  <a:schemeClr val="tx1"/>
                </a:solidFill>
                <a:effectLst/>
                <a:latin typeface="+mn-lt"/>
                <a:ea typeface="+mn-ea"/>
                <a:cs typeface="+mn-cs"/>
              </a:rPr>
              <a:t> and </a:t>
            </a:r>
            <a:r>
              <a:rPr lang="en-US" sz="1200" kern="1200" dirty="0" smtClean="0">
                <a:solidFill>
                  <a:schemeClr val="tx1"/>
                </a:solidFill>
                <a:effectLst/>
                <a:latin typeface="+mn-lt"/>
                <a:ea typeface="+mn-ea"/>
                <a:cs typeface="+mn-cs"/>
              </a:rPr>
              <a:t>without explicitly grounding their choices in a literacy-based framework.</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Despite each participant reading research on literacy-based FL teaching and</a:t>
            </a:r>
            <a:r>
              <a:rPr lang="en-US" sz="1200" kern="1200" baseline="0" dirty="0" smtClean="0">
                <a:solidFill>
                  <a:schemeClr val="tx1"/>
                </a:solidFill>
                <a:effectLst/>
                <a:latin typeface="+mn-lt"/>
                <a:ea typeface="+mn-ea"/>
                <a:cs typeface="+mn-cs"/>
              </a:rPr>
              <a:t> writing blog reactions on them, </a:t>
            </a:r>
            <a:r>
              <a:rPr lang="en-US" sz="1200" kern="1200" dirty="0" smtClean="0">
                <a:solidFill>
                  <a:schemeClr val="tx1"/>
                </a:solidFill>
                <a:effectLst/>
                <a:latin typeface="+mn-lt"/>
                <a:ea typeface="+mn-ea"/>
                <a:cs typeface="+mn-cs"/>
              </a:rPr>
              <a:t>dialogic mediation of their understandings of that research through discussion with peers and their instructor, and assisted performance in carrying 3 lesson studies, these findings demonstrate the gradual and difficult process of conceptual development. Theoretical understandings of literacy did emerge although</a:t>
            </a:r>
            <a:r>
              <a:rPr lang="en-US" sz="1200" kern="1200" baseline="0" dirty="0" smtClean="0">
                <a:solidFill>
                  <a:schemeClr val="tx1"/>
                </a:solidFill>
                <a:effectLst/>
                <a:latin typeface="+mn-lt"/>
                <a:ea typeface="+mn-ea"/>
                <a:cs typeface="+mn-cs"/>
              </a:rPr>
              <a:t> in various degrees </a:t>
            </a:r>
            <a:r>
              <a:rPr lang="en-US" sz="1200" kern="1200" dirty="0" smtClean="0">
                <a:solidFill>
                  <a:schemeClr val="tx1"/>
                </a:solidFill>
                <a:effectLst/>
                <a:latin typeface="+mn-lt"/>
                <a:ea typeface="+mn-ea"/>
                <a:cs typeface="+mn-cs"/>
              </a:rPr>
              <a:t>among participants after the methods </a:t>
            </a:r>
            <a:r>
              <a:rPr lang="en-US" sz="1200" kern="1200" dirty="0" err="1" smtClean="0">
                <a:solidFill>
                  <a:schemeClr val="tx1"/>
                </a:solidFill>
                <a:effectLst/>
                <a:latin typeface="+mn-lt"/>
                <a:ea typeface="+mn-ea"/>
                <a:cs typeface="+mn-cs"/>
              </a:rPr>
              <a:t>course,however</a:t>
            </a:r>
            <a:r>
              <a:rPr lang="en-US" sz="1200" kern="1200" dirty="0" smtClean="0">
                <a:solidFill>
                  <a:schemeClr val="tx1"/>
                </a:solidFill>
                <a:effectLst/>
                <a:latin typeface="+mn-lt"/>
                <a:ea typeface="+mn-ea"/>
                <a:cs typeface="+mn-cs"/>
              </a:rPr>
              <a:t> identical paths of conceptual development did not, asserting the notion that teachers do not simply accumulate theoretical knowledge and put it into action.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One thread emerging in this study was the role of participants’ everyday notions of language learning, beliefs, and previous experiences (particularly in methods courses focused on other instructional approaches) in mediating their conceptual understandings of literacy and its application in the undergraduate FL curriculum.</a:t>
            </a:r>
            <a:r>
              <a:rPr lang="en-US" sz="1200" kern="1200" baseline="0" dirty="0" smtClean="0">
                <a:solidFill>
                  <a:schemeClr val="tx1"/>
                </a:solidFill>
                <a:effectLst/>
                <a:latin typeface="+mn-lt"/>
                <a:ea typeface="+mn-ea"/>
                <a:cs typeface="+mn-cs"/>
              </a:rPr>
              <a:t> Constraints such as time, lack of available materials, textbook in use and syllabus also  </a:t>
            </a:r>
            <a:r>
              <a:rPr lang="en-US" sz="1200" kern="1200" dirty="0" smtClean="0">
                <a:solidFill>
                  <a:schemeClr val="tx1"/>
                </a:solidFill>
                <a:effectLst/>
                <a:latin typeface="+mn-lt"/>
                <a:ea typeface="+mn-ea"/>
                <a:cs typeface="+mn-cs"/>
              </a:rPr>
              <a:t>As </a:t>
            </a:r>
            <a:r>
              <a:rPr lang="en-US" sz="1200" kern="1200" dirty="0" err="1" smtClean="0">
                <a:solidFill>
                  <a:schemeClr val="tx1"/>
                </a:solidFill>
                <a:effectLst/>
                <a:latin typeface="+mn-lt"/>
                <a:ea typeface="+mn-ea"/>
                <a:cs typeface="+mn-cs"/>
              </a:rPr>
              <a:t>Vygotsky</a:t>
            </a:r>
            <a:r>
              <a:rPr lang="en-US" sz="1200" kern="1200" dirty="0" smtClean="0">
                <a:solidFill>
                  <a:schemeClr val="tx1"/>
                </a:solidFill>
                <a:effectLst/>
                <a:latin typeface="+mn-lt"/>
                <a:ea typeface="+mn-ea"/>
                <a:cs typeface="+mn-cs"/>
              </a:rPr>
              <a:t> wrote, conceptual development is truly a “twisting path” (p. 156), even when, as this study shows, it is supported by multiple and sustained professional development activities.</a:t>
            </a:r>
            <a:endParaRPr lang="en-US" dirty="0" smtClean="0"/>
          </a:p>
          <a:p>
            <a:endParaRPr lang="en-US"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21</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58866388"/>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a previous investigation (</a:t>
            </a:r>
            <a:r>
              <a:rPr lang="en-US" dirty="0" smtClean="0"/>
              <a:t>Allen</a:t>
            </a:r>
            <a:r>
              <a:rPr lang="en-US" baseline="0" dirty="0" smtClean="0"/>
              <a:t> in Johnson &amp; </a:t>
            </a:r>
            <a:r>
              <a:rPr lang="en-US" baseline="0" smtClean="0"/>
              <a:t>Golombek</a:t>
            </a:r>
            <a:r>
              <a:rPr lang="en-US" smtClean="0"/>
              <a:t> </a:t>
            </a:r>
            <a:r>
              <a:rPr lang="en-US" dirty="0" smtClean="0"/>
              <a:t>2011) it was found that demonstrating the</a:t>
            </a:r>
            <a:r>
              <a:rPr lang="en-US" baseline="0" dirty="0" smtClean="0"/>
              <a:t> appropriation of conceptual underpinnings of literacy-based teaching on a consistent basis only emerged after 6 semesters of teaching</a:t>
            </a:r>
            <a:endParaRPr lang="en-US"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22</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27475458"/>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So</a:t>
            </a:r>
            <a:r>
              <a:rPr lang="fr-FR" baseline="0" dirty="0" smtClean="0"/>
              <a:t> </a:t>
            </a:r>
            <a:r>
              <a:rPr lang="fr-FR" baseline="0" dirty="0" err="1" smtClean="0"/>
              <a:t>when</a:t>
            </a:r>
            <a:r>
              <a:rPr lang="fr-FR" baseline="0" dirty="0" smtClean="0"/>
              <a:t> </a:t>
            </a:r>
            <a:r>
              <a:rPr lang="fr-FR" baseline="0" dirty="0" err="1" smtClean="0"/>
              <a:t>we</a:t>
            </a:r>
            <a:r>
              <a:rPr lang="fr-FR" baseline="0" dirty="0" smtClean="0"/>
              <a:t> </a:t>
            </a:r>
            <a:r>
              <a:rPr lang="fr-FR" baseline="0" dirty="0" err="1" smtClean="0"/>
              <a:t>say</a:t>
            </a:r>
            <a:r>
              <a:rPr lang="fr-FR" baseline="0" dirty="0" smtClean="0"/>
              <a:t> </a:t>
            </a:r>
            <a:r>
              <a:rPr lang="fr-FR" baseline="0" dirty="0" err="1" smtClean="0"/>
              <a:t>GSIs</a:t>
            </a:r>
            <a:r>
              <a:rPr lang="fr-FR" baseline="0" dirty="0" smtClean="0"/>
              <a:t> </a:t>
            </a:r>
            <a:r>
              <a:rPr lang="fr-FR" baseline="0" dirty="0" err="1" smtClean="0"/>
              <a:t>we</a:t>
            </a:r>
            <a:r>
              <a:rPr lang="fr-FR" baseline="0" dirty="0" smtClean="0"/>
              <a:t> </a:t>
            </a:r>
            <a:r>
              <a:rPr lang="fr-FR" baseline="0" dirty="0" err="1" smtClean="0"/>
              <a:t>mean</a:t>
            </a:r>
            <a:r>
              <a:rPr lang="fr-FR" baseline="0" dirty="0" smtClean="0"/>
              <a:t> MA or </a:t>
            </a:r>
            <a:r>
              <a:rPr lang="fr-FR" baseline="0" dirty="0" err="1" smtClean="0"/>
              <a:t>PhD</a:t>
            </a:r>
            <a:r>
              <a:rPr lang="fr-FR" baseline="0" dirty="0" smtClean="0"/>
              <a:t> </a:t>
            </a:r>
            <a:r>
              <a:rPr lang="fr-FR" baseline="0" dirty="0" err="1" smtClean="0"/>
              <a:t>level</a:t>
            </a:r>
            <a:r>
              <a:rPr lang="fr-FR" baseline="0" dirty="0" smtClean="0"/>
              <a:t> </a:t>
            </a:r>
            <a:r>
              <a:rPr lang="fr-FR" baseline="0" dirty="0" err="1" smtClean="0"/>
              <a:t>students</a:t>
            </a:r>
            <a:r>
              <a:rPr lang="fr-FR" baseline="0" dirty="0" smtClean="0"/>
              <a:t> </a:t>
            </a:r>
            <a:r>
              <a:rPr lang="fr-FR" baseline="0" dirty="0" err="1" smtClean="0"/>
              <a:t>enrolled</a:t>
            </a:r>
            <a:r>
              <a:rPr lang="fr-FR" baseline="0" dirty="0" smtClean="0"/>
              <a:t> in a </a:t>
            </a:r>
            <a:r>
              <a:rPr lang="fr-FR" baseline="0" dirty="0" err="1" smtClean="0"/>
              <a:t>graduate</a:t>
            </a:r>
            <a:r>
              <a:rPr lang="fr-FR" baseline="0" dirty="0" smtClean="0"/>
              <a:t> program </a:t>
            </a:r>
            <a:r>
              <a:rPr lang="fr-FR" baseline="0" dirty="0" err="1" smtClean="0"/>
              <a:t>through</a:t>
            </a:r>
            <a:r>
              <a:rPr lang="fr-FR" baseline="0" dirty="0" smtClean="0"/>
              <a:t> a </a:t>
            </a:r>
            <a:r>
              <a:rPr lang="fr-FR" baseline="0" dirty="0" err="1" smtClean="0"/>
              <a:t>university</a:t>
            </a:r>
            <a:r>
              <a:rPr lang="fr-FR" baseline="0" dirty="0" smtClean="0"/>
              <a:t> FL </a:t>
            </a:r>
            <a:r>
              <a:rPr lang="fr-FR" baseline="0" dirty="0" err="1" smtClean="0"/>
              <a:t>department</a:t>
            </a:r>
            <a:endParaRPr lang="fr-FR"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23</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27475458"/>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This study explores how conceptual understandings &amp; teaching practices evolved for 17 </a:t>
            </a:r>
            <a:r>
              <a:rPr lang="en-US" sz="1200" dirty="0" err="1" smtClean="0"/>
              <a:t>GSIs</a:t>
            </a:r>
            <a:r>
              <a:rPr lang="en-US" sz="1200" dirty="0" smtClean="0"/>
              <a:t> during &amp; after participation in a seminar on literacy-based FL teaching &amp; learning.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In particular, four research questions are explored: </a:t>
            </a:r>
          </a:p>
          <a:p>
            <a:endParaRPr lang="fr-FR"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baseline="0" dirty="0" smtClean="0"/>
          </a:p>
          <a:p>
            <a:endParaRPr lang="fr-FR" baseline="0" dirty="0" smtClean="0"/>
          </a:p>
          <a:p>
            <a:endParaRPr lang="fr-FR" baseline="0" dirty="0" smtClean="0"/>
          </a:p>
          <a:p>
            <a:r>
              <a:rPr lang="fr-FR" baseline="0" dirty="0" smtClean="0"/>
              <a:t>MENTION THAT WE ARE NOT GOING TO LOOK AT QUESTION #3 TODAY</a:t>
            </a:r>
            <a:endParaRPr lang="fr-FR" dirty="0" smtClean="0"/>
          </a:p>
          <a:p>
            <a:endParaRPr lang="en-US"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4</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78077212"/>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Conceptual tools</a:t>
            </a:r>
            <a:r>
              <a:rPr lang="en-US" sz="1200" kern="1200" dirty="0" smtClean="0">
                <a:solidFill>
                  <a:schemeClr val="tx1"/>
                </a:solidFill>
                <a:latin typeface="+mn-lt"/>
                <a:ea typeface="+mn-ea"/>
                <a:cs typeface="+mn-cs"/>
              </a:rPr>
              <a:t> mediate decision making for planning, instruction, and assessment and include theoretical principles, concepts, and frameworks</a:t>
            </a:r>
          </a:p>
          <a:p>
            <a:endParaRPr lang="en-US" sz="1200" i="1"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Pedagogical tools</a:t>
            </a:r>
            <a:r>
              <a:rPr lang="en-US" sz="1200" kern="1200" dirty="0" smtClean="0">
                <a:solidFill>
                  <a:schemeClr val="tx1"/>
                </a:solidFill>
                <a:latin typeface="+mn-lt"/>
                <a:ea typeface="+mn-ea"/>
                <a:cs typeface="+mn-cs"/>
              </a:rPr>
              <a:t> have more local, immediate utility and include instructional practices, strategies, and resources (Grossman, </a:t>
            </a:r>
            <a:r>
              <a:rPr lang="en-US" sz="1200" kern="1200" dirty="0" err="1" smtClean="0">
                <a:solidFill>
                  <a:schemeClr val="tx1"/>
                </a:solidFill>
                <a:latin typeface="+mn-lt"/>
                <a:ea typeface="+mn-ea"/>
                <a:cs typeface="+mn-cs"/>
              </a:rPr>
              <a:t>Smagorinsky</a:t>
            </a:r>
            <a:r>
              <a:rPr lang="en-US" sz="1200" kern="1200" dirty="0" smtClean="0">
                <a:solidFill>
                  <a:schemeClr val="tx1"/>
                </a:solidFill>
                <a:latin typeface="+mn-lt"/>
                <a:ea typeface="+mn-ea"/>
                <a:cs typeface="+mn-cs"/>
              </a:rPr>
              <a:t>, &amp; Valencia, 1999).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distinction between the two types of tools is significant as novice teachers often encounter difficulty instantiating pedagogical applications of theoretical concepts and frameworks.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Development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depends on the availability of teachers’ opportunities for dialogic mediation, </a:t>
            </a:r>
            <a:r>
              <a:rPr lang="en-US" sz="1200" kern="1200" dirty="0" err="1" smtClean="0">
                <a:solidFill>
                  <a:schemeClr val="tx1"/>
                </a:solidFill>
                <a:latin typeface="+mn-lt"/>
                <a:ea typeface="+mn-ea"/>
                <a:cs typeface="+mn-cs"/>
              </a:rPr>
              <a:t>scaffolded</a:t>
            </a:r>
            <a:r>
              <a:rPr lang="en-US" sz="1200" kern="1200" dirty="0" smtClean="0">
                <a:solidFill>
                  <a:schemeClr val="tx1"/>
                </a:solidFill>
                <a:latin typeface="+mn-lt"/>
                <a:ea typeface="+mn-ea"/>
                <a:cs typeface="+mn-cs"/>
              </a:rPr>
              <a:t> learning, and assisted</a:t>
            </a:r>
            <a:r>
              <a:rPr lang="en-US" sz="1200" kern="1200" baseline="0" dirty="0" smtClean="0">
                <a:solidFill>
                  <a:schemeClr val="tx1"/>
                </a:solidFill>
                <a:latin typeface="+mn-lt"/>
                <a:ea typeface="+mn-ea"/>
                <a:cs typeface="+mn-cs"/>
              </a:rPr>
              <a:t> performance (Johnson, 2009)</a:t>
            </a:r>
          </a:p>
          <a:p>
            <a:endParaRPr lang="en-US" sz="1200" kern="1200" baseline="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Eun</a:t>
            </a:r>
            <a:r>
              <a:rPr lang="en-US" sz="1200" kern="1200" dirty="0" smtClean="0">
                <a:solidFill>
                  <a:schemeClr val="tx1"/>
                </a:solidFill>
                <a:latin typeface="+mn-lt"/>
                <a:ea typeface="+mn-ea"/>
                <a:cs typeface="+mn-cs"/>
              </a:rPr>
              <a:t> (2008):</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it is critical that those providing assistance (e.g., a GSI supervisor) have the ability to accurately assess the current and potential levels of development for each teacher to facilitate its emergence</a:t>
            </a:r>
            <a:r>
              <a:rPr lang="en-US" dirty="0" smtClean="0"/>
              <a:t> </a:t>
            </a:r>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ONLY DISCUSS</a:t>
            </a:r>
            <a:r>
              <a:rPr lang="en-US" baseline="0" dirty="0" smtClean="0"/>
              <a:t> TWO PhD level of PARTICIPANTS</a:t>
            </a:r>
          </a:p>
          <a:p>
            <a:r>
              <a:rPr lang="en-US" baseline="0" dirty="0" smtClean="0"/>
              <a:t>AMANDA, ELENA</a:t>
            </a:r>
            <a:endParaRPr lang="en-US"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7</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96674166"/>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err="1" smtClean="0"/>
              <a:t>linking</a:t>
            </a:r>
            <a:r>
              <a:rPr lang="fr-FR" dirty="0" smtClean="0"/>
              <a:t> </a:t>
            </a:r>
            <a:r>
              <a:rPr lang="fr-FR" dirty="0" err="1" smtClean="0"/>
              <a:t>theory</a:t>
            </a:r>
            <a:r>
              <a:rPr lang="fr-FR" dirty="0" smtClean="0"/>
              <a:t> (</a:t>
            </a:r>
            <a:r>
              <a:rPr lang="fr-FR" dirty="0" err="1" smtClean="0"/>
              <a:t>understanding</a:t>
            </a:r>
            <a:r>
              <a:rPr lang="fr-FR" dirty="0" smtClean="0"/>
              <a:t> of </a:t>
            </a:r>
            <a:r>
              <a:rPr lang="fr-FR" dirty="0" err="1" smtClean="0"/>
              <a:t>principles</a:t>
            </a:r>
            <a:r>
              <a:rPr lang="fr-FR" dirty="0" smtClean="0"/>
              <a:t>) to practice (</a:t>
            </a:r>
            <a:r>
              <a:rPr lang="fr-FR" dirty="0" err="1" smtClean="0"/>
              <a:t>understanding</a:t>
            </a:r>
            <a:r>
              <a:rPr lang="fr-FR" baseline="0" dirty="0" smtClean="0"/>
              <a:t> techniques, </a:t>
            </a:r>
            <a:r>
              <a:rPr lang="fr-FR" baseline="0" dirty="0" err="1" smtClean="0"/>
              <a:t>designing</a:t>
            </a:r>
            <a:r>
              <a:rPr lang="fr-FR" baseline="0" dirty="0" smtClean="0"/>
              <a:t> instruction) </a:t>
            </a:r>
            <a:r>
              <a:rPr lang="fr-FR" baseline="0" dirty="0" err="1" smtClean="0"/>
              <a:t>through</a:t>
            </a:r>
            <a:r>
              <a:rPr lang="fr-FR" baseline="0" dirty="0" smtClean="0"/>
              <a:t> a </a:t>
            </a:r>
            <a:r>
              <a:rPr lang="fr-FR" baseline="0" dirty="0" err="1" smtClean="0"/>
              <a:t>number</a:t>
            </a:r>
            <a:r>
              <a:rPr lang="fr-FR" baseline="0" dirty="0" smtClean="0"/>
              <a:t> of </a:t>
            </a:r>
            <a:r>
              <a:rPr lang="fr-FR" baseline="0" dirty="0" err="1" smtClean="0"/>
              <a:t>activities</a:t>
            </a:r>
            <a:r>
              <a:rPr lang="fr-FR" baseline="0" dirty="0" smtClean="0"/>
              <a:t> </a:t>
            </a:r>
            <a:r>
              <a:rPr lang="fr-FR" baseline="0" dirty="0" err="1" smtClean="0"/>
              <a:t>that</a:t>
            </a:r>
            <a:r>
              <a:rPr lang="fr-FR" baseline="0" dirty="0" smtClean="0"/>
              <a:t> I </a:t>
            </a:r>
            <a:r>
              <a:rPr lang="fr-FR" baseline="0" dirty="0" err="1" smtClean="0"/>
              <a:t>will</a:t>
            </a:r>
            <a:r>
              <a:rPr lang="fr-FR" baseline="0" dirty="0" smtClean="0"/>
              <a:t> </a:t>
            </a:r>
            <a:r>
              <a:rPr lang="fr-FR" baseline="0" dirty="0" err="1" smtClean="0"/>
              <a:t>describe</a:t>
            </a:r>
            <a:r>
              <a:rPr lang="fr-FR" baseline="0" dirty="0" smtClean="0"/>
              <a:t> in a moment</a:t>
            </a:r>
          </a:p>
          <a:p>
            <a:endParaRPr lang="fr-FR" baseline="0" dirty="0" smtClean="0"/>
          </a:p>
          <a:p>
            <a:r>
              <a:rPr lang="fr-FR" baseline="0" dirty="0" smtClean="0"/>
              <a:t>14 </a:t>
            </a:r>
            <a:r>
              <a:rPr lang="fr-FR" baseline="0" dirty="0" err="1" smtClean="0"/>
              <a:t>week</a:t>
            </a:r>
            <a:r>
              <a:rPr lang="fr-FR" baseline="0" dirty="0" smtClean="0"/>
              <a:t> course, 2.5 </a:t>
            </a:r>
            <a:r>
              <a:rPr lang="fr-FR" baseline="0" dirty="0" err="1" smtClean="0"/>
              <a:t>hour</a:t>
            </a:r>
            <a:r>
              <a:rPr lang="fr-FR" baseline="0" dirty="0" smtClean="0"/>
              <a:t> sessions, 30-45 minutes of « workshop » </a:t>
            </a:r>
            <a:r>
              <a:rPr lang="fr-FR" baseline="0" dirty="0" err="1" smtClean="0"/>
              <a:t>at</a:t>
            </a:r>
            <a:r>
              <a:rPr lang="fr-FR" baseline="0" dirty="0" smtClean="0"/>
              <a:t> the end of </a:t>
            </a:r>
            <a:r>
              <a:rPr lang="fr-FR" baseline="0" dirty="0" err="1" smtClean="0"/>
              <a:t>each</a:t>
            </a:r>
            <a:r>
              <a:rPr lang="fr-FR" baseline="0" dirty="0" smtClean="0"/>
              <a:t> session to </a:t>
            </a:r>
            <a:r>
              <a:rPr lang="fr-FR" baseline="0" dirty="0" err="1" smtClean="0"/>
              <a:t>collaboratively</a:t>
            </a:r>
            <a:r>
              <a:rPr lang="fr-FR" baseline="0" dirty="0" smtClean="0"/>
              <a:t> </a:t>
            </a:r>
            <a:r>
              <a:rPr lang="fr-FR" baseline="0" dirty="0" err="1" smtClean="0"/>
              <a:t>prepare</a:t>
            </a:r>
            <a:r>
              <a:rPr lang="fr-FR" baseline="0" dirty="0" smtClean="0"/>
              <a:t> part of a </a:t>
            </a:r>
            <a:r>
              <a:rPr lang="fr-FR" baseline="0" dirty="0" err="1" smtClean="0"/>
              <a:t>lesson</a:t>
            </a:r>
            <a:r>
              <a:rPr lang="fr-FR" baseline="0" dirty="0" smtClean="0"/>
              <a:t> </a:t>
            </a:r>
            <a:r>
              <a:rPr lang="fr-FR" baseline="0" dirty="0" err="1" smtClean="0"/>
              <a:t>using</a:t>
            </a:r>
            <a:r>
              <a:rPr lang="fr-FR" baseline="0" dirty="0" smtClean="0"/>
              <a:t> a </a:t>
            </a:r>
            <a:r>
              <a:rPr lang="fr-FR" baseline="0" dirty="0" err="1" smtClean="0"/>
              <a:t>literacy-based</a:t>
            </a:r>
            <a:r>
              <a:rPr lang="fr-FR" baseline="0" dirty="0" smtClean="0"/>
              <a:t> model for an </a:t>
            </a:r>
            <a:r>
              <a:rPr lang="fr-FR" baseline="0" dirty="0" err="1" smtClean="0"/>
              <a:t>instructional</a:t>
            </a:r>
            <a:r>
              <a:rPr lang="fr-FR" baseline="0" dirty="0" smtClean="0"/>
              <a:t> </a:t>
            </a:r>
            <a:r>
              <a:rPr lang="fr-FR" baseline="0" dirty="0" err="1" smtClean="0"/>
              <a:t>sequence</a:t>
            </a:r>
            <a:endParaRPr lang="fr-FR"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err="1" smtClean="0"/>
              <a:t>Literacy</a:t>
            </a:r>
            <a:r>
              <a:rPr lang="fr-FR" dirty="0" smtClean="0"/>
              <a:t> as</a:t>
            </a:r>
            <a:r>
              <a:rPr lang="fr-FR" baseline="0" dirty="0" smtClean="0"/>
              <a:t> the </a:t>
            </a:r>
            <a:r>
              <a:rPr lang="fr-FR" baseline="0" dirty="0" err="1" smtClean="0"/>
              <a:t>framing</a:t>
            </a:r>
            <a:r>
              <a:rPr lang="fr-FR" baseline="0" dirty="0" smtClean="0"/>
              <a:t> concept – </a:t>
            </a:r>
            <a:r>
              <a:rPr lang="fr-FR" baseline="0" dirty="0" err="1" smtClean="0"/>
              <a:t>both</a:t>
            </a:r>
            <a:r>
              <a:rPr lang="fr-FR" baseline="0" dirty="0" smtClean="0"/>
              <a:t> a </a:t>
            </a:r>
            <a:r>
              <a:rPr lang="fr-FR" baseline="0" dirty="0" err="1" smtClean="0"/>
              <a:t>process</a:t>
            </a:r>
            <a:r>
              <a:rPr lang="fr-FR" baseline="0" dirty="0" smtClean="0"/>
              <a:t> and a goal</a:t>
            </a:r>
          </a:p>
          <a:p>
            <a:endParaRPr lang="fr-FR" baseline="0" dirty="0" smtClean="0"/>
          </a:p>
          <a:p>
            <a:r>
              <a:rPr lang="fr-FR" baseline="0" dirty="0" smtClean="0"/>
              <a:t>7 </a:t>
            </a:r>
            <a:r>
              <a:rPr lang="fr-FR" baseline="0" dirty="0" err="1" smtClean="0"/>
              <a:t>principles</a:t>
            </a:r>
            <a:r>
              <a:rPr lang="fr-FR" baseline="0" dirty="0" smtClean="0"/>
              <a:t> of </a:t>
            </a:r>
            <a:r>
              <a:rPr lang="fr-FR" baseline="0" dirty="0" err="1" smtClean="0"/>
              <a:t>literacy</a:t>
            </a:r>
            <a:r>
              <a:rPr lang="fr-FR" baseline="0" dirty="0" smtClean="0"/>
              <a:t>: </a:t>
            </a:r>
            <a:r>
              <a:rPr lang="fr-FR" baseline="0" dirty="0" err="1" smtClean="0"/>
              <a:t>language</a:t>
            </a:r>
            <a:r>
              <a:rPr lang="fr-FR" baseline="0" dirty="0" smtClean="0"/>
              <a:t> use, cultural </a:t>
            </a:r>
            <a:r>
              <a:rPr lang="fr-FR" baseline="0" dirty="0" err="1" smtClean="0"/>
              <a:t>knowledge</a:t>
            </a:r>
            <a:r>
              <a:rPr lang="fr-FR" baseline="0" dirty="0" smtClean="0"/>
              <a:t>, conventions, </a:t>
            </a:r>
            <a:r>
              <a:rPr lang="fr-FR" baseline="0" dirty="0" err="1" smtClean="0"/>
              <a:t>interpretation</a:t>
            </a:r>
            <a:r>
              <a:rPr lang="fr-FR" baseline="0" dirty="0" smtClean="0"/>
              <a:t>, collaboration, </a:t>
            </a:r>
            <a:r>
              <a:rPr lang="fr-FR" baseline="0" dirty="0" err="1" smtClean="0"/>
              <a:t>problem</a:t>
            </a:r>
            <a:r>
              <a:rPr lang="fr-FR" baseline="0" dirty="0" smtClean="0"/>
              <a:t> </a:t>
            </a:r>
            <a:r>
              <a:rPr lang="fr-FR" baseline="0" dirty="0" err="1" smtClean="0"/>
              <a:t>solving</a:t>
            </a:r>
            <a:r>
              <a:rPr lang="fr-FR" baseline="0" dirty="0" smtClean="0"/>
              <a:t>, </a:t>
            </a:r>
            <a:r>
              <a:rPr lang="fr-FR" baseline="0" dirty="0" err="1" smtClean="0"/>
              <a:t>reflection</a:t>
            </a:r>
            <a:r>
              <a:rPr lang="fr-FR" baseline="0" dirty="0" smtClean="0"/>
              <a:t> and self </a:t>
            </a:r>
            <a:r>
              <a:rPr lang="fr-FR" baseline="0" dirty="0" err="1" smtClean="0"/>
              <a:t>reflection</a:t>
            </a:r>
            <a:endParaRPr lang="fr-FR" baseline="0" dirty="0" smtClean="0"/>
          </a:p>
          <a:p>
            <a:endParaRPr lang="fr-FR" baseline="0" dirty="0" smtClean="0"/>
          </a:p>
          <a:p>
            <a:r>
              <a:rPr lang="fr-FR" baseline="0" dirty="0" smtClean="0"/>
              <a:t>-&gt; </a:t>
            </a:r>
            <a:r>
              <a:rPr lang="fr-FR" baseline="0" dirty="0" err="1" smtClean="0"/>
              <a:t>what</a:t>
            </a:r>
            <a:r>
              <a:rPr lang="fr-FR" baseline="0" dirty="0" smtClean="0"/>
              <a:t> to </a:t>
            </a:r>
            <a:r>
              <a:rPr lang="fr-FR" baseline="0" dirty="0" err="1" smtClean="0"/>
              <a:t>teach</a:t>
            </a:r>
            <a:r>
              <a:rPr lang="fr-FR" baseline="0" dirty="0" smtClean="0"/>
              <a:t> (content) and how to </a:t>
            </a:r>
            <a:r>
              <a:rPr lang="fr-FR" baseline="0" dirty="0" err="1" smtClean="0"/>
              <a:t>teach</a:t>
            </a:r>
            <a:r>
              <a:rPr lang="fr-FR" baseline="0" dirty="0" smtClean="0"/>
              <a:t> (</a:t>
            </a:r>
            <a:r>
              <a:rPr lang="fr-FR" baseline="0" dirty="0" err="1" smtClean="0"/>
              <a:t>learning</a:t>
            </a:r>
            <a:r>
              <a:rPr lang="fr-FR" baseline="0" dirty="0" smtClean="0"/>
              <a:t> </a:t>
            </a:r>
            <a:r>
              <a:rPr lang="fr-FR" baseline="0" dirty="0" err="1" smtClean="0"/>
              <a:t>processes</a:t>
            </a:r>
            <a:r>
              <a:rPr lang="fr-FR" baseline="0" dirty="0" smtClean="0"/>
              <a:t> </a:t>
            </a:r>
            <a:r>
              <a:rPr lang="fr-FR" baseline="0" dirty="0" err="1" smtClean="0"/>
              <a:t>learners</a:t>
            </a:r>
            <a:r>
              <a:rPr lang="fr-FR" baseline="0" dirty="0" smtClean="0"/>
              <a:t> are </a:t>
            </a:r>
            <a:r>
              <a:rPr lang="fr-FR" baseline="0" dirty="0" err="1" smtClean="0"/>
              <a:t>engaged</a:t>
            </a:r>
            <a:r>
              <a:rPr lang="fr-FR" baseline="0" dirty="0" smtClean="0"/>
              <a:t> in)</a:t>
            </a:r>
          </a:p>
          <a:p>
            <a:endParaRPr lang="fr-FR" baseline="0" dirty="0" smtClean="0"/>
          </a:p>
          <a:p>
            <a:r>
              <a:rPr lang="fr-FR" baseline="0" dirty="0" err="1" smtClean="0"/>
              <a:t>Available</a:t>
            </a:r>
            <a:r>
              <a:rPr lang="fr-FR" baseline="0" dirty="0" smtClean="0"/>
              <a:t> designs: </a:t>
            </a:r>
            <a:r>
              <a:rPr lang="fr-FR" baseline="0" dirty="0" err="1" smtClean="0"/>
              <a:t>linguistic</a:t>
            </a:r>
            <a:r>
              <a:rPr lang="fr-FR" baseline="0" dirty="0" smtClean="0"/>
              <a:t> and </a:t>
            </a:r>
            <a:r>
              <a:rPr lang="fr-FR" baseline="0" dirty="0" err="1" smtClean="0"/>
              <a:t>schematic</a:t>
            </a:r>
            <a:r>
              <a:rPr lang="fr-FR" baseline="0" dirty="0" smtClean="0"/>
              <a:t> </a:t>
            </a:r>
            <a:r>
              <a:rPr lang="fr-FR" baseline="0" dirty="0" err="1" smtClean="0"/>
              <a:t>resources</a:t>
            </a:r>
            <a:r>
              <a:rPr lang="fr-FR" baseline="0" dirty="0" smtClean="0"/>
              <a:t> </a:t>
            </a:r>
          </a:p>
          <a:p>
            <a:endParaRPr lang="fr-FR" baseline="0" dirty="0" smtClean="0"/>
          </a:p>
          <a:p>
            <a:r>
              <a:rPr lang="fr-FR" baseline="0" dirty="0" smtClean="0"/>
              <a:t>Types of </a:t>
            </a:r>
            <a:r>
              <a:rPr lang="fr-FR" baseline="0" dirty="0" err="1" smtClean="0"/>
              <a:t>recurrent</a:t>
            </a:r>
            <a:r>
              <a:rPr lang="fr-FR" baseline="0" dirty="0" smtClean="0"/>
              <a:t> </a:t>
            </a:r>
            <a:r>
              <a:rPr lang="fr-FR" baseline="0" dirty="0" err="1" smtClean="0"/>
              <a:t>activities</a:t>
            </a:r>
            <a:r>
              <a:rPr lang="fr-FR" baseline="0" dirty="0" smtClean="0"/>
              <a:t> </a:t>
            </a:r>
            <a:r>
              <a:rPr lang="fr-FR" baseline="0" dirty="0" err="1" smtClean="0"/>
              <a:t>that</a:t>
            </a:r>
            <a:r>
              <a:rPr lang="fr-FR" baseline="0" dirty="0" smtClean="0"/>
              <a:t> </a:t>
            </a:r>
            <a:r>
              <a:rPr lang="fr-FR" baseline="0" dirty="0" err="1" smtClean="0"/>
              <a:t>constitute</a:t>
            </a:r>
            <a:r>
              <a:rPr lang="fr-FR" baseline="0" dirty="0" smtClean="0"/>
              <a:t> a </a:t>
            </a:r>
            <a:r>
              <a:rPr lang="fr-FR" baseline="0" dirty="0" err="1" smtClean="0"/>
              <a:t>literacy-based</a:t>
            </a:r>
            <a:r>
              <a:rPr lang="fr-FR" baseline="0" dirty="0" smtClean="0"/>
              <a:t> </a:t>
            </a:r>
            <a:r>
              <a:rPr lang="fr-FR" baseline="0" dirty="0" err="1" smtClean="0"/>
              <a:t>pedagogy</a:t>
            </a:r>
            <a:r>
              <a:rPr lang="fr-FR" baseline="0" dirty="0" smtClean="0"/>
              <a:t>; not </a:t>
            </a:r>
            <a:r>
              <a:rPr lang="fr-FR" baseline="0" dirty="0" err="1" smtClean="0"/>
              <a:t>sequential</a:t>
            </a:r>
            <a:r>
              <a:rPr lang="fr-FR" baseline="0" dirty="0" smtClean="0"/>
              <a:t> – not a </a:t>
            </a:r>
            <a:r>
              <a:rPr lang="fr-FR" baseline="0" dirty="0" err="1" smtClean="0"/>
              <a:t>method</a:t>
            </a:r>
            <a:r>
              <a:rPr lang="fr-FR" baseline="0" dirty="0" smtClean="0"/>
              <a:t> SP &amp; OI are more consistent </a:t>
            </a:r>
            <a:r>
              <a:rPr lang="fr-FR" baseline="0" dirty="0" err="1" smtClean="0"/>
              <a:t>traditional</a:t>
            </a:r>
            <a:r>
              <a:rPr lang="fr-FR" baseline="0" dirty="0" smtClean="0"/>
              <a:t> FL </a:t>
            </a:r>
            <a:r>
              <a:rPr lang="fr-FR" baseline="0" dirty="0" err="1" smtClean="0"/>
              <a:t>pedagogies</a:t>
            </a:r>
            <a:r>
              <a:rPr lang="fr-FR" baseline="0" dirty="0" smtClean="0"/>
              <a:t> </a:t>
            </a:r>
            <a:r>
              <a:rPr lang="fr-FR" baseline="0" dirty="0" err="1" smtClean="0"/>
              <a:t>whereas</a:t>
            </a:r>
            <a:r>
              <a:rPr lang="fr-FR" baseline="0" dirty="0" smtClean="0"/>
              <a:t> CF and TP are not </a:t>
            </a:r>
            <a:endParaRPr lang="fr-FR" dirty="0"/>
          </a:p>
        </p:txBody>
      </p:sp>
      <p:sp>
        <p:nvSpPr>
          <p:cNvPr id="4" name="Slide Number Placeholder 3"/>
          <p:cNvSpPr>
            <a:spLocks noGrp="1"/>
          </p:cNvSpPr>
          <p:nvPr>
            <p:ph type="sldNum" sz="quarter" idx="10"/>
          </p:nvPr>
        </p:nvSpPr>
        <p:spPr/>
        <p:txBody>
          <a:bodyPr/>
          <a:lstStyle/>
          <a:p>
            <a:fld id="{D72E9F61-465D-C34D-8D6F-DCD6B754FA10}"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E1E17F4-83F2-024B-BB33-8FD751D805DF}" type="datetimeFigureOut">
              <a:rPr lang="en-US" smtClean="0"/>
              <a:pPr/>
              <a:t>3/26/11</a:t>
            </a:fld>
            <a:endParaRPr lang="fr-FR"/>
          </a:p>
        </p:txBody>
      </p:sp>
      <p:sp>
        <p:nvSpPr>
          <p:cNvPr id="17" name="Footer Placeholder 16"/>
          <p:cNvSpPr>
            <a:spLocks noGrp="1"/>
          </p:cNvSpPr>
          <p:nvPr>
            <p:ph type="ftr" sz="quarter" idx="11"/>
          </p:nvPr>
        </p:nvSpPr>
        <p:spPr/>
        <p:txBody>
          <a:bodyPr/>
          <a:lstStyle/>
          <a:p>
            <a:endParaRPr lang="fr-FR"/>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E196F433-37F7-7542-AC1B-801716EF00F2}" type="slidenum">
              <a:rPr lang="fr-FR" smtClean="0"/>
              <a:pPr/>
              <a:t>‹#›</a:t>
            </a:fld>
            <a:endParaRPr lang="fr-FR"/>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1E17F4-83F2-024B-BB33-8FD751D805DF}" type="datetimeFigureOut">
              <a:rPr lang="en-US" smtClean="0"/>
              <a:pPr/>
              <a:t>3/26/11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196F433-37F7-7542-AC1B-801716EF00F2}"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1E17F4-83F2-024B-BB33-8FD751D805DF}" type="datetimeFigureOut">
              <a:rPr lang="en-US" smtClean="0"/>
              <a:pPr/>
              <a:t>3/26/11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196F433-37F7-7542-AC1B-801716EF00F2}"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E1E17F4-83F2-024B-BB33-8FD751D805DF}" type="datetimeFigureOut">
              <a:rPr lang="en-US" smtClean="0"/>
              <a:pPr/>
              <a:t>3/26/11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196F433-37F7-7542-AC1B-801716EF00F2}" type="slidenum">
              <a:rPr lang="fr-FR" smtClean="0"/>
              <a:pPr/>
              <a:t>‹#›</a:t>
            </a:fld>
            <a:endParaRPr lang="fr-FR"/>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E1E17F4-83F2-024B-BB33-8FD751D805DF}" type="datetimeFigureOut">
              <a:rPr lang="en-US" smtClean="0"/>
              <a:pPr/>
              <a:t>3/26/11</a:t>
            </a:fld>
            <a:endParaRPr lang="fr-FR"/>
          </a:p>
        </p:txBody>
      </p:sp>
      <p:sp>
        <p:nvSpPr>
          <p:cNvPr id="5" name="Footer Placeholder 4"/>
          <p:cNvSpPr>
            <a:spLocks noGrp="1"/>
          </p:cNvSpPr>
          <p:nvPr>
            <p:ph type="ftr" sz="quarter" idx="11"/>
          </p:nvPr>
        </p:nvSpPr>
        <p:spPr>
          <a:xfrm>
            <a:off x="800100" y="6172200"/>
            <a:ext cx="4000500" cy="457200"/>
          </a:xfrm>
        </p:spPr>
        <p:txBody>
          <a:bodyPr/>
          <a:lstStyle/>
          <a:p>
            <a:endParaRPr lang="fr-F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E196F433-37F7-7542-AC1B-801716EF00F2}" type="slidenum">
              <a:rPr lang="fr-FR" smtClean="0"/>
              <a:pPr/>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E1E17F4-83F2-024B-BB33-8FD751D805DF}" type="datetimeFigureOut">
              <a:rPr lang="en-US" smtClean="0"/>
              <a:pPr/>
              <a:t>3/26/11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196F433-37F7-7542-AC1B-801716EF00F2}" type="slidenum">
              <a:rPr lang="fr-FR" smtClean="0"/>
              <a:pPr/>
              <a:t>‹#›</a:t>
            </a:fld>
            <a:endParaRPr lang="fr-FR"/>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E1E17F4-83F2-024B-BB33-8FD751D805DF}" type="datetimeFigureOut">
              <a:rPr lang="en-US" smtClean="0"/>
              <a:pPr/>
              <a:t>3/26/11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196F433-37F7-7542-AC1B-801716EF00F2}" type="slidenum">
              <a:rPr lang="fr-FR" smtClean="0"/>
              <a:pPr/>
              <a:t>‹#›</a:t>
            </a:fld>
            <a:endParaRPr lang="fr-FR"/>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E1E17F4-83F2-024B-BB33-8FD751D805DF}" type="datetimeFigureOut">
              <a:rPr lang="en-US" smtClean="0"/>
              <a:pPr/>
              <a:t>3/26/11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E196F433-37F7-7542-AC1B-801716EF00F2}"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1E17F4-83F2-024B-BB33-8FD751D805DF}" type="datetimeFigureOut">
              <a:rPr lang="en-US" smtClean="0"/>
              <a:pPr/>
              <a:t>3/26/11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E196F433-37F7-7542-AC1B-801716EF00F2}"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E1E17F4-83F2-024B-BB33-8FD751D805DF}" type="datetimeFigureOut">
              <a:rPr lang="en-US" smtClean="0"/>
              <a:pPr/>
              <a:t>3/26/11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196F433-37F7-7542-AC1B-801716EF00F2}" type="slidenum">
              <a:rPr lang="fr-FR" smtClean="0"/>
              <a:pPr/>
              <a:t>‹#›</a:t>
            </a:fld>
            <a:endParaRPr lang="fr-FR"/>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E1E17F4-83F2-024B-BB33-8FD751D805DF}" type="datetimeFigureOut">
              <a:rPr lang="en-US" smtClean="0"/>
              <a:pPr/>
              <a:t>3/26/11</a:t>
            </a:fld>
            <a:endParaRPr lang="fr-FR"/>
          </a:p>
        </p:txBody>
      </p:sp>
      <p:sp>
        <p:nvSpPr>
          <p:cNvPr id="6" name="Footer Placeholder 5"/>
          <p:cNvSpPr>
            <a:spLocks noGrp="1"/>
          </p:cNvSpPr>
          <p:nvPr>
            <p:ph type="ftr" sz="quarter" idx="11"/>
          </p:nvPr>
        </p:nvSpPr>
        <p:spPr>
          <a:xfrm>
            <a:off x="914400" y="6172200"/>
            <a:ext cx="3886200" cy="457200"/>
          </a:xfrm>
        </p:spPr>
        <p:txBody>
          <a:bodyPr/>
          <a:lstStyle/>
          <a:p>
            <a:endParaRPr lang="fr-FR"/>
          </a:p>
        </p:txBody>
      </p:sp>
      <p:sp>
        <p:nvSpPr>
          <p:cNvPr id="7" name="Slide Number Placeholder 6"/>
          <p:cNvSpPr>
            <a:spLocks noGrp="1"/>
          </p:cNvSpPr>
          <p:nvPr>
            <p:ph type="sldNum" sz="quarter" idx="12"/>
          </p:nvPr>
        </p:nvSpPr>
        <p:spPr>
          <a:xfrm>
            <a:off x="146304" y="6208776"/>
            <a:ext cx="457200" cy="457200"/>
          </a:xfrm>
        </p:spPr>
        <p:txBody>
          <a:bodyPr/>
          <a:lstStyle/>
          <a:p>
            <a:fld id="{E196F433-37F7-7542-AC1B-801716EF00F2}" type="slidenum">
              <a:rPr lang="fr-FR" smtClean="0"/>
              <a:pPr/>
              <a:t>‹#›</a:t>
            </a:fld>
            <a:endParaRPr lang="fr-FR"/>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E1E17F4-83F2-024B-BB33-8FD751D805DF}" type="datetimeFigureOut">
              <a:rPr lang="en-US" smtClean="0"/>
              <a:pPr/>
              <a:t>3/26/11</a:t>
            </a:fld>
            <a:endParaRPr lang="fr-F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fr-F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196F433-37F7-7542-AC1B-801716EF00F2}"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4" Type="http://schemas.openxmlformats.org/officeDocument/2006/relationships/slide" Target="slide14.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4" Type="http://schemas.openxmlformats.org/officeDocument/2006/relationships/slide" Target="slide19.xm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200400"/>
            <a:ext cx="6400800" cy="1238552"/>
          </a:xfrm>
        </p:spPr>
        <p:txBody>
          <a:bodyPr>
            <a:normAutofit/>
          </a:bodyPr>
          <a:lstStyle/>
          <a:p>
            <a:r>
              <a:rPr lang="fr-FR" sz="3000" dirty="0" smtClean="0"/>
              <a:t>Heather Willis Allen, </a:t>
            </a:r>
            <a:r>
              <a:rPr lang="fr-FR" sz="3000" dirty="0" err="1" smtClean="0"/>
              <a:t>University</a:t>
            </a:r>
            <a:r>
              <a:rPr lang="fr-FR" sz="3000" dirty="0" smtClean="0"/>
              <a:t> of Miami</a:t>
            </a:r>
          </a:p>
          <a:p>
            <a:r>
              <a:rPr lang="fr-FR" sz="3000" dirty="0" smtClean="0"/>
              <a:t>Beatrice Dupuy, </a:t>
            </a:r>
            <a:r>
              <a:rPr lang="fr-FR" sz="3000" dirty="0" err="1" smtClean="0"/>
              <a:t>University</a:t>
            </a:r>
            <a:r>
              <a:rPr lang="fr-FR" sz="3000" dirty="0" smtClean="0"/>
              <a:t> of Arizona</a:t>
            </a:r>
            <a:endParaRPr lang="fr-FR" sz="3000" dirty="0"/>
          </a:p>
        </p:txBody>
      </p:sp>
      <p:sp>
        <p:nvSpPr>
          <p:cNvPr id="2" name="Title 1"/>
          <p:cNvSpPr>
            <a:spLocks noGrp="1"/>
          </p:cNvSpPr>
          <p:nvPr>
            <p:ph type="ctrTitle"/>
          </p:nvPr>
        </p:nvSpPr>
        <p:spPr>
          <a:xfrm>
            <a:off x="457200" y="1282096"/>
            <a:ext cx="8229600" cy="1693860"/>
          </a:xfrm>
        </p:spPr>
        <p:txBody>
          <a:bodyPr>
            <a:noAutofit/>
          </a:bodyPr>
          <a:lstStyle/>
          <a:p>
            <a:r>
              <a:rPr lang="fr-FR" sz="3200" dirty="0" err="1" smtClean="0">
                <a:latin typeface="+mn-lt"/>
              </a:rPr>
              <a:t>Appropriating</a:t>
            </a:r>
            <a:r>
              <a:rPr lang="fr-FR" sz="3200" dirty="0" smtClean="0">
                <a:latin typeface="+mn-lt"/>
              </a:rPr>
              <a:t> and </a:t>
            </a:r>
            <a:r>
              <a:rPr lang="fr-FR" sz="3200" dirty="0" err="1">
                <a:latin typeface="+mn-lt"/>
              </a:rPr>
              <a:t>U</a:t>
            </a:r>
            <a:r>
              <a:rPr lang="fr-FR" sz="3200" dirty="0" err="1" smtClean="0">
                <a:latin typeface="+mn-lt"/>
              </a:rPr>
              <a:t>sing</a:t>
            </a:r>
            <a:r>
              <a:rPr lang="fr-FR" sz="3200" dirty="0" smtClean="0">
                <a:latin typeface="+mn-lt"/>
              </a:rPr>
              <a:t> </a:t>
            </a:r>
            <a:r>
              <a:rPr lang="fr-FR" sz="3200" dirty="0" err="1">
                <a:latin typeface="+mn-lt"/>
              </a:rPr>
              <a:t>C</a:t>
            </a:r>
            <a:r>
              <a:rPr lang="fr-FR" sz="3200" dirty="0" err="1" smtClean="0">
                <a:latin typeface="+mn-lt"/>
              </a:rPr>
              <a:t>onceptual</a:t>
            </a:r>
            <a:r>
              <a:rPr lang="fr-FR" sz="3200" dirty="0" smtClean="0">
                <a:latin typeface="+mn-lt"/>
              </a:rPr>
              <a:t> </a:t>
            </a:r>
            <a:r>
              <a:rPr lang="fr-FR" sz="3200" dirty="0">
                <a:latin typeface="+mn-lt"/>
              </a:rPr>
              <a:t>T</a:t>
            </a:r>
            <a:r>
              <a:rPr lang="fr-FR" sz="3200" dirty="0" smtClean="0">
                <a:latin typeface="+mn-lt"/>
              </a:rPr>
              <a:t>ools of </a:t>
            </a:r>
            <a:r>
              <a:rPr lang="fr-FR" sz="3200" dirty="0" err="1">
                <a:latin typeface="+mn-lt"/>
              </a:rPr>
              <a:t>L</a:t>
            </a:r>
            <a:r>
              <a:rPr lang="fr-FR" sz="3200" dirty="0" err="1" smtClean="0">
                <a:latin typeface="+mn-lt"/>
              </a:rPr>
              <a:t>iteracy</a:t>
            </a:r>
            <a:r>
              <a:rPr lang="fr-FR" sz="3200" dirty="0" smtClean="0">
                <a:latin typeface="+mn-lt"/>
              </a:rPr>
              <a:t>: </a:t>
            </a:r>
            <a:br>
              <a:rPr lang="fr-FR" sz="3200" dirty="0" smtClean="0">
                <a:latin typeface="+mn-lt"/>
              </a:rPr>
            </a:br>
            <a:r>
              <a:rPr lang="fr-FR" sz="3200" dirty="0" smtClean="0">
                <a:latin typeface="+mn-lt"/>
              </a:rPr>
              <a:t>The </a:t>
            </a:r>
            <a:r>
              <a:rPr lang="fr-FR" sz="3200" dirty="0" err="1">
                <a:latin typeface="+mn-lt"/>
              </a:rPr>
              <a:t>D</a:t>
            </a:r>
            <a:r>
              <a:rPr lang="fr-FR" sz="3200" dirty="0" err="1" smtClean="0">
                <a:latin typeface="+mn-lt"/>
              </a:rPr>
              <a:t>evelopment</a:t>
            </a:r>
            <a:r>
              <a:rPr lang="fr-FR" sz="3200" smtClean="0">
                <a:latin typeface="+mn-lt"/>
              </a:rPr>
              <a:t> of  </a:t>
            </a:r>
            <a:r>
              <a:rPr lang="fr-FR" sz="3200" dirty="0" err="1">
                <a:latin typeface="+mn-lt"/>
              </a:rPr>
              <a:t>T</a:t>
            </a:r>
            <a:r>
              <a:rPr lang="fr-FR" sz="3200" dirty="0" err="1" smtClean="0">
                <a:latin typeface="+mn-lt"/>
              </a:rPr>
              <a:t>eaching</a:t>
            </a:r>
            <a:r>
              <a:rPr lang="fr-FR" sz="3200" dirty="0" smtClean="0">
                <a:latin typeface="+mn-lt"/>
              </a:rPr>
              <a:t> </a:t>
            </a:r>
            <a:r>
              <a:rPr lang="fr-FR" sz="3200" dirty="0">
                <a:latin typeface="+mn-lt"/>
              </a:rPr>
              <a:t>E</a:t>
            </a:r>
            <a:r>
              <a:rPr lang="fr-FR" sz="3200" dirty="0" smtClean="0">
                <a:latin typeface="+mn-lt"/>
              </a:rPr>
              <a:t>xpertise by </a:t>
            </a:r>
            <a:br>
              <a:rPr lang="fr-FR" sz="3200" dirty="0" smtClean="0">
                <a:latin typeface="+mn-lt"/>
              </a:rPr>
            </a:br>
            <a:r>
              <a:rPr lang="fr-FR" sz="3200" dirty="0" smtClean="0">
                <a:latin typeface="+mn-lt"/>
              </a:rPr>
              <a:t>Future FL </a:t>
            </a:r>
            <a:r>
              <a:rPr lang="fr-FR" sz="3200" dirty="0" err="1">
                <a:latin typeface="+mn-lt"/>
              </a:rPr>
              <a:t>F</a:t>
            </a:r>
            <a:r>
              <a:rPr lang="fr-FR" sz="3200" dirty="0" err="1" smtClean="0">
                <a:latin typeface="+mn-lt"/>
              </a:rPr>
              <a:t>aculty</a:t>
            </a:r>
            <a:r>
              <a:rPr lang="fr-FR" sz="3200" dirty="0" smtClean="0">
                <a:latin typeface="+mn-lt"/>
              </a:rPr>
              <a:t> </a:t>
            </a:r>
            <a:endParaRPr lang="fr-FR" sz="3200"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design: Data collection and analysis</a:t>
            </a:r>
            <a:endParaRPr lang="en-US" dirty="0"/>
          </a:p>
        </p:txBody>
      </p:sp>
      <p:sp>
        <p:nvSpPr>
          <p:cNvPr id="3" name="Content Placeholder 2"/>
          <p:cNvSpPr>
            <a:spLocks noGrp="1"/>
          </p:cNvSpPr>
          <p:nvPr>
            <p:ph sz="quarter" idx="1"/>
          </p:nvPr>
        </p:nvSpPr>
        <p:spPr>
          <a:xfrm>
            <a:off x="914400" y="1769456"/>
            <a:ext cx="7772400" cy="4798158"/>
          </a:xfrm>
        </p:spPr>
        <p:txBody>
          <a:bodyPr/>
          <a:lstStyle/>
          <a:p>
            <a:r>
              <a:rPr lang="en-US" dirty="0" smtClean="0"/>
              <a:t>Data sources: </a:t>
            </a:r>
            <a:r>
              <a:rPr lang="en-US" b="1" dirty="0" smtClean="0"/>
              <a:t>Pre- and post-semester questionnaires</a:t>
            </a:r>
            <a:r>
              <a:rPr lang="en-US" dirty="0" smtClean="0"/>
              <a:t>, weekly reading blog postings, </a:t>
            </a:r>
            <a:r>
              <a:rPr lang="en-US" b="1" dirty="0" smtClean="0"/>
              <a:t>bi-weekly reflective teaching journal, concept maps</a:t>
            </a:r>
            <a:r>
              <a:rPr lang="en-US" dirty="0" smtClean="0"/>
              <a:t>, lesson study documents (3 cycles), instructional unit materials, </a:t>
            </a:r>
            <a:r>
              <a:rPr lang="en-US" b="1" dirty="0" smtClean="0"/>
              <a:t>post-semester interview</a:t>
            </a:r>
          </a:p>
          <a:p>
            <a:endParaRPr lang="en-US" dirty="0" smtClean="0"/>
          </a:p>
          <a:p>
            <a:r>
              <a:rPr lang="en-US" dirty="0" smtClean="0"/>
              <a:t>Analysis of narrative data: Double coding for mentions of concepts related to literacy-based teaching &amp; the level of appropriation evidenced in each mention; focus on how concepts are being understood, transformed, and instantiated</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505912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5196"/>
          </a:xfrm>
        </p:spPr>
        <p:txBody>
          <a:bodyPr>
            <a:normAutofit/>
          </a:bodyPr>
          <a:lstStyle/>
          <a:p>
            <a:r>
              <a:rPr lang="en-US" dirty="0" smtClean="0"/>
              <a:t>Case 1: Amanda</a:t>
            </a:r>
            <a:endParaRPr lang="en-US" dirty="0"/>
          </a:p>
        </p:txBody>
      </p:sp>
      <p:sp>
        <p:nvSpPr>
          <p:cNvPr id="3" name="Content Placeholder 2"/>
          <p:cNvSpPr>
            <a:spLocks noGrp="1"/>
          </p:cNvSpPr>
          <p:nvPr>
            <p:ph sz="quarter" idx="1"/>
          </p:nvPr>
        </p:nvSpPr>
        <p:spPr/>
        <p:txBody>
          <a:bodyPr>
            <a:normAutofit fontScale="85000" lnSpcReduction="10000"/>
          </a:bodyPr>
          <a:lstStyle/>
          <a:p>
            <a:r>
              <a:rPr lang="en-US" sz="2706" b="1" dirty="0" smtClean="0"/>
              <a:t>Pre-semester demographic information</a:t>
            </a:r>
          </a:p>
          <a:p>
            <a:pPr lvl="1"/>
            <a:r>
              <a:rPr lang="en-US" sz="2706" dirty="0" smtClean="0"/>
              <a:t>25 year-old American female</a:t>
            </a:r>
          </a:p>
          <a:p>
            <a:pPr lvl="1"/>
            <a:r>
              <a:rPr lang="en-US" sz="2706" dirty="0" smtClean="0"/>
              <a:t>BA in Art History/Spanish, MA Spanish, PhD candidate in Spanish</a:t>
            </a:r>
          </a:p>
          <a:p>
            <a:pPr lvl="1"/>
            <a:r>
              <a:rPr lang="en-US" sz="2706" dirty="0" smtClean="0"/>
              <a:t>Taught 1</a:t>
            </a:r>
            <a:r>
              <a:rPr lang="en-US" sz="2706" baseline="30000" dirty="0" smtClean="0"/>
              <a:t>st</a:t>
            </a:r>
            <a:r>
              <a:rPr lang="en-US" sz="2706" dirty="0" smtClean="0"/>
              <a:t> year Spanish during her MA</a:t>
            </a:r>
          </a:p>
          <a:p>
            <a:pPr>
              <a:buNone/>
            </a:pPr>
            <a:endParaRPr lang="en-US" sz="2706" b="1" dirty="0" smtClean="0"/>
          </a:p>
          <a:p>
            <a:r>
              <a:rPr lang="en-US" sz="2706" b="1" dirty="0" smtClean="0"/>
              <a:t>Pre-semester notions of FL teaching</a:t>
            </a:r>
            <a:endParaRPr lang="en-US" sz="2706" dirty="0" smtClean="0"/>
          </a:p>
          <a:p>
            <a:pPr lvl="1"/>
            <a:r>
              <a:rPr lang="en-US" sz="2706" b="1" dirty="0" smtClean="0">
                <a:sym typeface="Wingdings"/>
              </a:rPr>
              <a:t>Important elements of FL teaching: </a:t>
            </a:r>
            <a:r>
              <a:rPr lang="en-US" sz="2706" dirty="0" smtClean="0">
                <a:sym typeface="Wingdings"/>
              </a:rPr>
              <a:t>Developing proficiency &amp; maintaining in-class immersion</a:t>
            </a:r>
          </a:p>
          <a:p>
            <a:pPr lvl="1"/>
            <a:r>
              <a:rPr lang="en-US" sz="2706" b="1" dirty="0" smtClean="0">
                <a:sym typeface="Wingdings"/>
              </a:rPr>
              <a:t>Priorities of FL teaching: </a:t>
            </a:r>
            <a:r>
              <a:rPr lang="en-US" sz="2706" dirty="0" smtClean="0">
                <a:sym typeface="Wingdings"/>
              </a:rPr>
              <a:t>Providing an immersion-like classroom where students feel comfortable &amp; want to participate</a:t>
            </a:r>
          </a:p>
          <a:p>
            <a:pPr lvl="1"/>
            <a:r>
              <a:rPr lang="en-US" sz="2706" b="1" dirty="0" smtClean="0">
                <a:sym typeface="Wingdings"/>
              </a:rPr>
              <a:t>Biggest anticipated challenges: </a:t>
            </a:r>
            <a:r>
              <a:rPr lang="en-US" sz="2706" dirty="0" smtClean="0">
                <a:sym typeface="Wingdings"/>
              </a:rPr>
              <a:t>Getting away from direct in-class grammar instruction</a:t>
            </a:r>
          </a:p>
          <a:p>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188150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08618"/>
          </a:xfrm>
        </p:spPr>
        <p:txBody>
          <a:bodyPr>
            <a:normAutofit/>
          </a:bodyPr>
          <a:lstStyle/>
          <a:p>
            <a:r>
              <a:rPr lang="en-US" dirty="0" smtClean="0"/>
              <a:t>Case 1: Amanda</a:t>
            </a:r>
            <a:endParaRPr lang="en-US" dirty="0"/>
          </a:p>
        </p:txBody>
      </p:sp>
      <p:sp>
        <p:nvSpPr>
          <p:cNvPr id="3" name="Content Placeholder 2"/>
          <p:cNvSpPr>
            <a:spLocks noGrp="1"/>
          </p:cNvSpPr>
          <p:nvPr>
            <p:ph sz="quarter" idx="1"/>
          </p:nvPr>
        </p:nvSpPr>
        <p:spPr/>
        <p:txBody>
          <a:bodyPr>
            <a:normAutofit/>
          </a:bodyPr>
          <a:lstStyle/>
          <a:p>
            <a:r>
              <a:rPr lang="en-US" sz="2300" b="1" dirty="0" smtClean="0"/>
              <a:t>Developing </a:t>
            </a:r>
            <a:r>
              <a:rPr lang="en-US" sz="2300" b="1" dirty="0"/>
              <a:t>c</a:t>
            </a:r>
            <a:r>
              <a:rPr lang="en-US" sz="2300" b="1" dirty="0" smtClean="0"/>
              <a:t>onceptual knowledge of literacy</a:t>
            </a:r>
          </a:p>
          <a:p>
            <a:pPr lvl="1"/>
            <a:r>
              <a:rPr lang="en-US" sz="2300" dirty="0" smtClean="0">
                <a:sym typeface="Wingdings"/>
              </a:rPr>
              <a:t>Pre</a:t>
            </a:r>
            <a:r>
              <a:rPr lang="en-US" sz="2300" dirty="0">
                <a:sym typeface="Wingdings"/>
              </a:rPr>
              <a:t>-course notions of literacy/being literate (08/25/2010</a:t>
            </a:r>
            <a:r>
              <a:rPr lang="en-US" sz="2300" dirty="0" smtClean="0">
                <a:sym typeface="Wingdings"/>
              </a:rPr>
              <a:t>)</a:t>
            </a:r>
          </a:p>
          <a:p>
            <a:pPr lvl="2"/>
            <a:r>
              <a:rPr lang="en-US" sz="2300" dirty="0" smtClean="0"/>
              <a:t>“the ability to read and write </a:t>
            </a:r>
            <a:r>
              <a:rPr lang="en-US" sz="2300" u="sng" dirty="0" smtClean="0"/>
              <a:t>almost</a:t>
            </a:r>
            <a:r>
              <a:rPr lang="en-US" sz="2300" dirty="0" smtClean="0"/>
              <a:t> every word in one’s native language … the ability to comprehend a majority of spoken or written language. I would imagine that it would also entail being ‘literate’ in the particular nuances of a culture.”</a:t>
            </a:r>
            <a:endParaRPr lang="en-US" sz="2300" dirty="0" smtClean="0">
              <a:sym typeface="Wingdings"/>
            </a:endParaRPr>
          </a:p>
          <a:p>
            <a:pPr lvl="1"/>
            <a:r>
              <a:rPr lang="en-US" sz="2300" dirty="0" smtClean="0"/>
              <a:t>Reflective journal entries</a:t>
            </a:r>
          </a:p>
          <a:p>
            <a:pPr lvl="2"/>
            <a:r>
              <a:rPr lang="en-US" sz="2300" dirty="0" smtClean="0"/>
              <a:t>RJ 4 (10/12/2010) Midterm reflection &amp; </a:t>
            </a:r>
            <a:r>
              <a:rPr lang="en-US" sz="2300" dirty="0" smtClean="0">
                <a:hlinkClick r:id="rId3" action="ppaction://hlinksldjump"/>
              </a:rPr>
              <a:t>concept map</a:t>
            </a:r>
            <a:endParaRPr lang="en-US" sz="2300" dirty="0" smtClean="0"/>
          </a:p>
          <a:p>
            <a:pPr lvl="2"/>
            <a:r>
              <a:rPr lang="en-US" sz="2300" dirty="0" smtClean="0"/>
              <a:t>RJ 7 (11/30/2010) Final reflection &amp; </a:t>
            </a:r>
            <a:r>
              <a:rPr lang="en-US" sz="2300" dirty="0" smtClean="0">
                <a:hlinkClick r:id="rId4" action="ppaction://hlinksldjump"/>
              </a:rPr>
              <a:t>concept map</a:t>
            </a:r>
            <a:endParaRPr lang="en-US" sz="2300" dirty="0" smtClean="0"/>
          </a:p>
          <a:p>
            <a:pPr lvl="1"/>
            <a:r>
              <a:rPr lang="en-US" sz="2300" dirty="0" smtClean="0"/>
              <a:t>Post-semester interview (12/7/2010)</a:t>
            </a:r>
          </a:p>
          <a:p>
            <a:pPr lvl="2"/>
            <a:endParaRPr lang="en-US" dirty="0" smtClean="0"/>
          </a:p>
          <a:p>
            <a:pPr lvl="2"/>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090051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Concept map: Midterm</a:t>
            </a:r>
            <a:endParaRPr lang="en-US" dirty="0"/>
          </a:p>
        </p:txBody>
      </p:sp>
      <p:pic>
        <p:nvPicPr>
          <p:cNvPr id="10" name="Content Placeholder 9" descr="Amanda_ConceptMap1.jpg"/>
          <p:cNvPicPr>
            <a:picLocks noGrp="1" noChangeAspect="1"/>
          </p:cNvPicPr>
          <p:nvPr>
            <p:ph sz="quarter" idx="1"/>
          </p:nvPr>
        </p:nvPicPr>
        <p:blipFill>
          <a:blip r:embed="rId2"/>
          <a:srcRect l="-1741" r="-1741"/>
          <a:stretch>
            <a:fillRect/>
          </a:stretch>
        </p:blipFill>
        <p:spPr>
          <a:xfrm>
            <a:off x="1052937" y="1183255"/>
            <a:ext cx="7101967" cy="5492913"/>
          </a:xfr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99844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792456"/>
          </a:xfrm>
        </p:spPr>
        <p:txBody>
          <a:bodyPr anchor="t"/>
          <a:lstStyle/>
          <a:p>
            <a:r>
              <a:rPr lang="en-US" dirty="0" smtClean="0"/>
              <a:t>Concept map: End of semester  </a:t>
            </a:r>
            <a:endParaRPr lang="en-US" dirty="0"/>
          </a:p>
        </p:txBody>
      </p:sp>
      <p:pic>
        <p:nvPicPr>
          <p:cNvPr id="5" name="Content Placeholder 4" descr="GonzenbachAlexconceptmap2 copy.jpg"/>
          <p:cNvPicPr>
            <a:picLocks noGrp="1" noChangeAspect="1"/>
          </p:cNvPicPr>
          <p:nvPr>
            <p:ph sz="quarter" idx="1"/>
          </p:nvPr>
        </p:nvPicPr>
        <p:blipFill>
          <a:blip r:embed="rId2"/>
          <a:srcRect t="-2661" b="-2661"/>
          <a:stretch>
            <a:fillRect/>
          </a:stretch>
        </p:blipFill>
        <p:spPr>
          <a:xfrm>
            <a:off x="445056" y="792456"/>
            <a:ext cx="7652791" cy="5851147"/>
          </a:xfr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820362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54340"/>
          </a:xfrm>
        </p:spPr>
        <p:txBody>
          <a:bodyPr>
            <a:normAutofit/>
          </a:bodyPr>
          <a:lstStyle/>
          <a:p>
            <a:r>
              <a:rPr lang="en-US" dirty="0" smtClean="0"/>
              <a:t>Case 1: Amanda</a:t>
            </a:r>
            <a:endParaRPr lang="en-US" dirty="0"/>
          </a:p>
        </p:txBody>
      </p:sp>
      <p:sp>
        <p:nvSpPr>
          <p:cNvPr id="3" name="Content Placeholder 2"/>
          <p:cNvSpPr>
            <a:spLocks noGrp="1"/>
          </p:cNvSpPr>
          <p:nvPr>
            <p:ph sz="quarter" idx="1"/>
          </p:nvPr>
        </p:nvSpPr>
        <p:spPr/>
        <p:txBody>
          <a:bodyPr>
            <a:normAutofit/>
          </a:bodyPr>
          <a:lstStyle/>
          <a:p>
            <a:r>
              <a:rPr lang="en-US" sz="2300" b="1" dirty="0"/>
              <a:t>Applying </a:t>
            </a:r>
            <a:r>
              <a:rPr lang="en-US" sz="2300" b="1" dirty="0" smtClean="0"/>
              <a:t>conceptual </a:t>
            </a:r>
            <a:r>
              <a:rPr lang="en-US" sz="2300" b="1" dirty="0"/>
              <a:t>and </a:t>
            </a:r>
            <a:r>
              <a:rPr lang="en-US" sz="2300" b="1" dirty="0" smtClean="0"/>
              <a:t>pedagogical </a:t>
            </a:r>
            <a:r>
              <a:rPr lang="en-US" sz="2300" b="1" dirty="0"/>
              <a:t>t</a:t>
            </a:r>
            <a:r>
              <a:rPr lang="en-US" sz="2300" b="1" dirty="0" smtClean="0"/>
              <a:t>ools </a:t>
            </a:r>
            <a:r>
              <a:rPr lang="en-US" sz="2300" b="1" dirty="0"/>
              <a:t>of </a:t>
            </a:r>
            <a:r>
              <a:rPr lang="en-US" sz="2300" b="1" dirty="0" smtClean="0"/>
              <a:t>literacy </a:t>
            </a:r>
            <a:r>
              <a:rPr lang="en-US" sz="2300" b="1" dirty="0"/>
              <a:t>in </a:t>
            </a:r>
            <a:r>
              <a:rPr lang="en-US" sz="2300" b="1" dirty="0" smtClean="0"/>
              <a:t>instructional design </a:t>
            </a:r>
          </a:p>
          <a:p>
            <a:pPr lvl="1"/>
            <a:r>
              <a:rPr lang="en-US" sz="2300" dirty="0"/>
              <a:t>Reflective journal </a:t>
            </a:r>
            <a:r>
              <a:rPr lang="en-US" sz="2300" dirty="0" smtClean="0"/>
              <a:t>entries</a:t>
            </a:r>
          </a:p>
          <a:p>
            <a:pPr lvl="2"/>
            <a:r>
              <a:rPr lang="en-US" sz="2300" dirty="0" smtClean="0"/>
              <a:t>RJ 4 (10</a:t>
            </a:r>
            <a:r>
              <a:rPr lang="en-US" sz="2300" dirty="0"/>
              <a:t>/</a:t>
            </a:r>
            <a:r>
              <a:rPr lang="en-US" sz="2300" dirty="0" smtClean="0"/>
              <a:t>12/2010) Midterm </a:t>
            </a:r>
            <a:r>
              <a:rPr lang="en-US" sz="2300" dirty="0"/>
              <a:t>reflection </a:t>
            </a:r>
            <a:endParaRPr lang="en-US" sz="2300" dirty="0" smtClean="0"/>
          </a:p>
          <a:p>
            <a:pPr lvl="2"/>
            <a:r>
              <a:rPr lang="en-US" sz="2300" dirty="0" smtClean="0"/>
              <a:t>RJ 6 (11/9/</a:t>
            </a:r>
            <a:r>
              <a:rPr lang="en-US" sz="2300" dirty="0"/>
              <a:t>2010</a:t>
            </a:r>
            <a:r>
              <a:rPr lang="en-US" sz="2300" dirty="0" smtClean="0"/>
              <a:t> ) Teaching </a:t>
            </a:r>
            <a:r>
              <a:rPr lang="en-US" sz="2300" dirty="0"/>
              <a:t>lesson reflection</a:t>
            </a:r>
            <a:endParaRPr lang="en-US" sz="2300" dirty="0" smtClean="0"/>
          </a:p>
          <a:p>
            <a:pPr lvl="1"/>
            <a:r>
              <a:rPr lang="en-US" sz="2300" dirty="0" smtClean="0"/>
              <a:t>Post-semester interview </a:t>
            </a:r>
            <a:r>
              <a:rPr lang="en-US" sz="2300" dirty="0"/>
              <a:t>(12</a:t>
            </a:r>
            <a:r>
              <a:rPr lang="en-US" sz="2300" dirty="0" smtClean="0"/>
              <a:t>/7/</a:t>
            </a:r>
            <a:r>
              <a:rPr lang="en-US" sz="2300" dirty="0"/>
              <a:t>2010</a:t>
            </a:r>
            <a:r>
              <a:rPr lang="en-US" sz="2300" dirty="0" smtClean="0"/>
              <a:t>)</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298427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56640"/>
          </a:xfrm>
        </p:spPr>
        <p:txBody>
          <a:bodyPr>
            <a:normAutofit/>
          </a:bodyPr>
          <a:lstStyle/>
          <a:p>
            <a:r>
              <a:rPr lang="en-US" dirty="0" smtClean="0"/>
              <a:t>Case 2: Elena</a:t>
            </a:r>
            <a:endParaRPr lang="en-US" dirty="0"/>
          </a:p>
        </p:txBody>
      </p:sp>
      <p:sp>
        <p:nvSpPr>
          <p:cNvPr id="3" name="Content Placeholder 2"/>
          <p:cNvSpPr>
            <a:spLocks noGrp="1"/>
          </p:cNvSpPr>
          <p:nvPr>
            <p:ph sz="quarter" idx="1"/>
          </p:nvPr>
        </p:nvSpPr>
        <p:spPr/>
        <p:txBody>
          <a:bodyPr>
            <a:normAutofit fontScale="92500" lnSpcReduction="20000"/>
          </a:bodyPr>
          <a:lstStyle/>
          <a:p>
            <a:r>
              <a:rPr lang="en-US" sz="2486" b="1" dirty="0" smtClean="0"/>
              <a:t>Pre-semester demographic information</a:t>
            </a:r>
          </a:p>
          <a:p>
            <a:pPr lvl="1"/>
            <a:r>
              <a:rPr lang="en-US" sz="2486" dirty="0" smtClean="0"/>
              <a:t>39 year-old Cuban female</a:t>
            </a:r>
          </a:p>
          <a:p>
            <a:pPr lvl="1"/>
            <a:r>
              <a:rPr lang="en-US" sz="2486" dirty="0" smtClean="0"/>
              <a:t>MA in International Relations (US), Ph.D. candidate in Romance Literature, concentration in Spanish Literature</a:t>
            </a:r>
          </a:p>
          <a:p>
            <a:pPr lvl="1"/>
            <a:r>
              <a:rPr lang="en-US" sz="2486" dirty="0" smtClean="0"/>
              <a:t>No previous FL teaching experience</a:t>
            </a:r>
          </a:p>
          <a:p>
            <a:pPr>
              <a:buNone/>
            </a:pPr>
            <a:endParaRPr lang="en-US" sz="2486" b="1" dirty="0" smtClean="0"/>
          </a:p>
          <a:p>
            <a:r>
              <a:rPr lang="en-US" sz="2486" b="1" dirty="0" smtClean="0"/>
              <a:t>Pre-semester notions of FL teaching</a:t>
            </a:r>
            <a:endParaRPr lang="en-US" sz="2486" b="1" dirty="0" smtClean="0">
              <a:sym typeface="Wingdings"/>
            </a:endParaRPr>
          </a:p>
          <a:p>
            <a:pPr lvl="1"/>
            <a:r>
              <a:rPr lang="en-US" sz="2486" b="1" dirty="0" smtClean="0">
                <a:sym typeface="Wingdings"/>
              </a:rPr>
              <a:t>Important elements of FL teaching: </a:t>
            </a:r>
            <a:r>
              <a:rPr lang="en-US" sz="2486" dirty="0" smtClean="0">
                <a:sym typeface="Wingdings"/>
              </a:rPr>
              <a:t>Consistency, organization &amp; choosing a right method</a:t>
            </a:r>
          </a:p>
          <a:p>
            <a:pPr lvl="1"/>
            <a:r>
              <a:rPr lang="en-US" sz="2486" b="1" dirty="0" smtClean="0">
                <a:sym typeface="Wingdings"/>
              </a:rPr>
              <a:t>Priorities of FL teaching: </a:t>
            </a:r>
            <a:r>
              <a:rPr lang="en-US" sz="2486" dirty="0" smtClean="0">
                <a:sym typeface="Wingdings"/>
              </a:rPr>
              <a:t>Consistency, organization &amp; choosing a right method</a:t>
            </a:r>
          </a:p>
          <a:p>
            <a:pPr lvl="1"/>
            <a:r>
              <a:rPr lang="en-US" sz="2486" b="1" dirty="0" smtClean="0">
                <a:sym typeface="Wingdings"/>
              </a:rPr>
              <a:t>Biggest anticipated challenges: </a:t>
            </a:r>
            <a:r>
              <a:rPr lang="en-US" sz="2486" dirty="0" smtClean="0">
                <a:sym typeface="Wingdings"/>
              </a:rPr>
              <a:t>Meeting the school’s &amp; students’ expectations</a:t>
            </a:r>
          </a:p>
          <a:p>
            <a:pPr>
              <a:buNone/>
            </a:pPr>
            <a:endParaRPr lang="en-US" dirty="0">
              <a:sym typeface="Wingdings"/>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037628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10918"/>
          </a:xfrm>
        </p:spPr>
        <p:txBody>
          <a:bodyPr>
            <a:normAutofit/>
          </a:bodyPr>
          <a:lstStyle/>
          <a:p>
            <a:r>
              <a:rPr lang="en-US" dirty="0" smtClean="0"/>
              <a:t>Case 2: Elena</a:t>
            </a:r>
            <a:endParaRPr lang="en-US" dirty="0"/>
          </a:p>
        </p:txBody>
      </p:sp>
      <p:sp>
        <p:nvSpPr>
          <p:cNvPr id="3" name="Content Placeholder 2"/>
          <p:cNvSpPr>
            <a:spLocks noGrp="1"/>
          </p:cNvSpPr>
          <p:nvPr>
            <p:ph sz="quarter" idx="1"/>
          </p:nvPr>
        </p:nvSpPr>
        <p:spPr/>
        <p:txBody>
          <a:bodyPr>
            <a:normAutofit lnSpcReduction="10000"/>
          </a:bodyPr>
          <a:lstStyle/>
          <a:p>
            <a:r>
              <a:rPr lang="en-US" sz="2300" b="1" dirty="0" smtClean="0"/>
              <a:t>Developing </a:t>
            </a:r>
            <a:r>
              <a:rPr lang="en-US" sz="2300" b="1" dirty="0"/>
              <a:t>c</a:t>
            </a:r>
            <a:r>
              <a:rPr lang="en-US" sz="2300" b="1" dirty="0" smtClean="0"/>
              <a:t>onceptual knowledge of literacy</a:t>
            </a:r>
          </a:p>
          <a:p>
            <a:pPr lvl="1"/>
            <a:r>
              <a:rPr lang="en-US" sz="2300" dirty="0" smtClean="0">
                <a:sym typeface="Wingdings"/>
              </a:rPr>
              <a:t>Pre</a:t>
            </a:r>
            <a:r>
              <a:rPr lang="en-US" sz="2300" dirty="0">
                <a:sym typeface="Wingdings"/>
              </a:rPr>
              <a:t>-course notions of literacy/being literate (08/25/2010</a:t>
            </a:r>
            <a:r>
              <a:rPr lang="en-US" sz="2300" dirty="0" smtClean="0">
                <a:sym typeface="Wingdings"/>
              </a:rPr>
              <a:t>)</a:t>
            </a:r>
          </a:p>
          <a:p>
            <a:pPr lvl="2"/>
            <a:r>
              <a:rPr lang="en-US" sz="2400" dirty="0" smtClean="0"/>
              <a:t>“the acquisition of minimal educational requirements which allow persons to navigate in an educational or cultural system … it means to not feel intimidated to produce in a FL despite the mistakes (grammatical or others) that you would eventually do”</a:t>
            </a:r>
            <a:endParaRPr lang="en-US" sz="2300" dirty="0" smtClean="0">
              <a:sym typeface="Wingdings"/>
            </a:endParaRPr>
          </a:p>
          <a:p>
            <a:pPr lvl="1"/>
            <a:r>
              <a:rPr lang="en-US" sz="2300" dirty="0" smtClean="0"/>
              <a:t>Reflective journal entries</a:t>
            </a:r>
          </a:p>
          <a:p>
            <a:pPr lvl="2"/>
            <a:r>
              <a:rPr lang="en-US" sz="2300" dirty="0" smtClean="0"/>
              <a:t>RJ 4 (10/14/2010) Midterm reflection &amp; </a:t>
            </a:r>
            <a:r>
              <a:rPr lang="en-US" sz="2300" dirty="0" smtClean="0">
                <a:hlinkClick r:id="rId3" action="ppaction://hlinksldjump"/>
              </a:rPr>
              <a:t>concept map</a:t>
            </a:r>
            <a:endParaRPr lang="en-US" sz="2300" dirty="0" smtClean="0"/>
          </a:p>
          <a:p>
            <a:pPr lvl="2"/>
            <a:r>
              <a:rPr lang="en-US" sz="2300" dirty="0" smtClean="0"/>
              <a:t>RJ 7 (11/30/2010) Final reflection &amp; </a:t>
            </a:r>
            <a:r>
              <a:rPr lang="en-US" sz="2300" dirty="0" smtClean="0">
                <a:hlinkClick r:id="rId4" action="ppaction://hlinksldjump"/>
              </a:rPr>
              <a:t>concept map</a:t>
            </a:r>
            <a:endParaRPr lang="en-US" sz="2300" dirty="0" smtClean="0"/>
          </a:p>
          <a:p>
            <a:pPr lvl="2">
              <a:buNone/>
            </a:pPr>
            <a:endParaRPr lang="en-US" dirty="0" smtClean="0"/>
          </a:p>
          <a:p>
            <a:pPr lvl="2"/>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090051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Concept map: Midterm</a:t>
            </a:r>
            <a:endParaRPr lang="en-US" dirty="0"/>
          </a:p>
        </p:txBody>
      </p:sp>
      <p:pic>
        <p:nvPicPr>
          <p:cNvPr id="8" name="Content Placeholder 7" descr="Eva_ConceptMap1.jpg"/>
          <p:cNvPicPr>
            <a:picLocks noGrp="1" noChangeAspect="1"/>
          </p:cNvPicPr>
          <p:nvPr>
            <p:ph sz="quarter" idx="1"/>
          </p:nvPr>
        </p:nvPicPr>
        <p:blipFill>
          <a:blip r:embed="rId2"/>
          <a:srcRect t="-3532" b="-3532"/>
          <a:stretch>
            <a:fillRect/>
          </a:stretch>
        </p:blipFill>
        <p:spPr>
          <a:xfrm>
            <a:off x="914400" y="1096411"/>
            <a:ext cx="7772400" cy="5395213"/>
          </a:xfr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99844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756318"/>
          </a:xfrm>
        </p:spPr>
        <p:txBody>
          <a:bodyPr anchor="t"/>
          <a:lstStyle/>
          <a:p>
            <a:r>
              <a:rPr lang="en-US" dirty="0" smtClean="0"/>
              <a:t>Concept map: End of semester  </a:t>
            </a:r>
            <a:endParaRPr lang="en-US" dirty="0"/>
          </a:p>
        </p:txBody>
      </p:sp>
      <p:pic>
        <p:nvPicPr>
          <p:cNvPr id="5" name="Content Placeholder 4" descr="Eva_ConceptMap2.jpg"/>
          <p:cNvPicPr>
            <a:picLocks noGrp="1" noChangeAspect="1"/>
          </p:cNvPicPr>
          <p:nvPr>
            <p:ph sz="quarter" idx="1"/>
          </p:nvPr>
        </p:nvPicPr>
        <p:blipFill>
          <a:blip r:embed="rId3"/>
          <a:srcRect t="-17491" b="-17491"/>
          <a:stretch>
            <a:fillRect/>
          </a:stretch>
        </p:blipFill>
        <p:spPr>
          <a:xfrm>
            <a:off x="914400" y="1600199"/>
            <a:ext cx="7367983" cy="4989125"/>
          </a:xfr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82036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303056" cy="926086"/>
          </a:xfrm>
        </p:spPr>
        <p:txBody>
          <a:bodyPr/>
          <a:lstStyle/>
          <a:p>
            <a:r>
              <a:rPr lang="en-US" dirty="0" smtClean="0"/>
              <a:t>Rationale for the study</a:t>
            </a:r>
            <a:endParaRPr lang="en-US" dirty="0"/>
          </a:p>
        </p:txBody>
      </p:sp>
      <p:sp>
        <p:nvSpPr>
          <p:cNvPr id="3" name="Content Placeholder 2"/>
          <p:cNvSpPr>
            <a:spLocks noGrp="1"/>
          </p:cNvSpPr>
          <p:nvPr>
            <p:ph sz="quarter" idx="1"/>
          </p:nvPr>
        </p:nvSpPr>
        <p:spPr>
          <a:xfrm>
            <a:off x="595269" y="1447800"/>
            <a:ext cx="8091531" cy="4572000"/>
          </a:xfrm>
        </p:spPr>
        <p:txBody>
          <a:bodyPr>
            <a:normAutofit lnSpcReduction="10000"/>
          </a:bodyPr>
          <a:lstStyle/>
          <a:p>
            <a:r>
              <a:rPr lang="fr-FR" dirty="0" err="1"/>
              <a:t>Given</a:t>
            </a:r>
            <a:r>
              <a:rPr lang="fr-FR" dirty="0"/>
              <a:t> </a:t>
            </a:r>
            <a:r>
              <a:rPr lang="fr-FR" dirty="0" err="1"/>
              <a:t>recent</a:t>
            </a:r>
            <a:r>
              <a:rPr lang="fr-FR" dirty="0"/>
              <a:t> calls (</a:t>
            </a:r>
            <a:r>
              <a:rPr lang="fr-FR" dirty="0" err="1"/>
              <a:t>e.g</a:t>
            </a:r>
            <a:r>
              <a:rPr lang="fr-FR" dirty="0"/>
              <a:t>., MLA 2007 Report) to </a:t>
            </a:r>
            <a:r>
              <a:rPr lang="fr-FR" dirty="0" err="1"/>
              <a:t>better</a:t>
            </a:r>
            <a:r>
              <a:rPr lang="fr-FR" dirty="0"/>
              <a:t> </a:t>
            </a:r>
            <a:r>
              <a:rPr lang="fr-FR" dirty="0" err="1"/>
              <a:t>integrate</a:t>
            </a:r>
            <a:r>
              <a:rPr lang="fr-FR" dirty="0"/>
              <a:t> </a:t>
            </a:r>
            <a:r>
              <a:rPr lang="fr-FR" dirty="0" smtClean="0"/>
              <a:t>the </a:t>
            </a:r>
            <a:r>
              <a:rPr lang="fr-FR" dirty="0" err="1" smtClean="0"/>
              <a:t>study</a:t>
            </a:r>
            <a:r>
              <a:rPr lang="fr-FR" dirty="0" smtClean="0"/>
              <a:t> </a:t>
            </a:r>
            <a:r>
              <a:rPr lang="fr-FR" dirty="0"/>
              <a:t>of </a:t>
            </a:r>
            <a:r>
              <a:rPr lang="fr-FR" dirty="0" err="1"/>
              <a:t>language</a:t>
            </a:r>
            <a:r>
              <a:rPr lang="fr-FR" dirty="0"/>
              <a:t> and culture in the </a:t>
            </a:r>
            <a:r>
              <a:rPr lang="fr-FR" dirty="0" err="1"/>
              <a:t>undergraduate</a:t>
            </a:r>
            <a:r>
              <a:rPr lang="fr-FR" dirty="0"/>
              <a:t> FL curriculum, </a:t>
            </a:r>
            <a:r>
              <a:rPr lang="fr-FR" dirty="0" smtClean="0"/>
              <a:t>the </a:t>
            </a:r>
            <a:r>
              <a:rPr lang="fr-FR" dirty="0" err="1" smtClean="0"/>
              <a:t>effectiveness</a:t>
            </a:r>
            <a:r>
              <a:rPr lang="fr-FR" dirty="0" smtClean="0"/>
              <a:t> </a:t>
            </a:r>
            <a:r>
              <a:rPr lang="fr-FR" dirty="0"/>
              <a:t>of </a:t>
            </a:r>
            <a:r>
              <a:rPr lang="fr-FR" dirty="0" err="1"/>
              <a:t>professional</a:t>
            </a:r>
            <a:r>
              <a:rPr lang="fr-FR" dirty="0"/>
              <a:t> </a:t>
            </a:r>
            <a:r>
              <a:rPr lang="fr-FR" dirty="0" err="1"/>
              <a:t>development</a:t>
            </a:r>
            <a:r>
              <a:rPr lang="fr-FR" dirty="0"/>
              <a:t> for </a:t>
            </a:r>
            <a:r>
              <a:rPr lang="fr-FR" dirty="0" err="1"/>
              <a:t>today’s</a:t>
            </a:r>
            <a:r>
              <a:rPr lang="fr-FR" dirty="0"/>
              <a:t> FL </a:t>
            </a:r>
            <a:r>
              <a:rPr lang="fr-FR" dirty="0" err="1" smtClean="0"/>
              <a:t>graduate</a:t>
            </a:r>
            <a:r>
              <a:rPr lang="fr-FR" dirty="0" smtClean="0"/>
              <a:t> </a:t>
            </a:r>
            <a:r>
              <a:rPr lang="fr-FR" dirty="0" err="1" smtClean="0"/>
              <a:t>students</a:t>
            </a:r>
            <a:r>
              <a:rPr lang="fr-FR" dirty="0" smtClean="0"/>
              <a:t> </a:t>
            </a:r>
            <a:r>
              <a:rPr lang="fr-FR" dirty="0" err="1"/>
              <a:t>is</a:t>
            </a:r>
            <a:r>
              <a:rPr lang="fr-FR" dirty="0"/>
              <a:t> </a:t>
            </a:r>
            <a:r>
              <a:rPr lang="fr-FR" dirty="0" err="1"/>
              <a:t>ever</a:t>
            </a:r>
            <a:r>
              <a:rPr lang="fr-FR" dirty="0"/>
              <a:t> more </a:t>
            </a:r>
            <a:r>
              <a:rPr lang="fr-FR" dirty="0" err="1"/>
              <a:t>salient</a:t>
            </a:r>
            <a:r>
              <a:rPr lang="fr-FR" dirty="0"/>
              <a:t>. </a:t>
            </a:r>
          </a:p>
          <a:p>
            <a:endParaRPr lang="fr-FR" dirty="0"/>
          </a:p>
          <a:p>
            <a:r>
              <a:rPr lang="fr-FR" dirty="0" err="1"/>
              <a:t>However</a:t>
            </a:r>
            <a:r>
              <a:rPr lang="fr-FR" dirty="0"/>
              <a:t>, </a:t>
            </a:r>
            <a:r>
              <a:rPr lang="fr-FR" dirty="0" err="1"/>
              <a:t>little</a:t>
            </a:r>
            <a:r>
              <a:rPr lang="fr-FR" dirty="0"/>
              <a:t> </a:t>
            </a:r>
            <a:r>
              <a:rPr lang="fr-FR" dirty="0" err="1"/>
              <a:t>empirical</a:t>
            </a:r>
            <a:r>
              <a:rPr lang="fr-FR" dirty="0"/>
              <a:t> </a:t>
            </a:r>
            <a:r>
              <a:rPr lang="fr-FR" dirty="0" err="1"/>
              <a:t>research</a:t>
            </a:r>
            <a:r>
              <a:rPr lang="fr-FR" dirty="0"/>
              <a:t> has </a:t>
            </a:r>
            <a:r>
              <a:rPr lang="fr-FR" dirty="0" err="1"/>
              <a:t>investigated</a:t>
            </a:r>
            <a:r>
              <a:rPr lang="fr-FR" dirty="0"/>
              <a:t> the </a:t>
            </a:r>
            <a:r>
              <a:rPr lang="fr-FR" dirty="0" err="1"/>
              <a:t>development</a:t>
            </a:r>
            <a:r>
              <a:rPr lang="fr-FR" dirty="0"/>
              <a:t> </a:t>
            </a:r>
            <a:r>
              <a:rPr lang="fr-FR" dirty="0" smtClean="0"/>
              <a:t>of </a:t>
            </a:r>
            <a:r>
              <a:rPr lang="fr-FR" dirty="0" err="1" smtClean="0"/>
              <a:t>teaching</a:t>
            </a:r>
            <a:r>
              <a:rPr lang="fr-FR" dirty="0" smtClean="0"/>
              <a:t> </a:t>
            </a:r>
            <a:r>
              <a:rPr lang="fr-FR" dirty="0"/>
              <a:t>expertise for </a:t>
            </a:r>
            <a:r>
              <a:rPr lang="fr-FR" dirty="0" err="1"/>
              <a:t>graduate</a:t>
            </a:r>
            <a:r>
              <a:rPr lang="fr-FR" dirty="0"/>
              <a:t> </a:t>
            </a:r>
            <a:r>
              <a:rPr lang="fr-FR" dirty="0" err="1"/>
              <a:t>student</a:t>
            </a:r>
            <a:r>
              <a:rPr lang="fr-FR" dirty="0"/>
              <a:t> </a:t>
            </a:r>
            <a:r>
              <a:rPr lang="fr-FR" dirty="0" err="1"/>
              <a:t>instructors</a:t>
            </a:r>
            <a:r>
              <a:rPr lang="fr-FR" dirty="0"/>
              <a:t> (</a:t>
            </a:r>
            <a:r>
              <a:rPr lang="fr-FR" dirty="0" err="1"/>
              <a:t>GSIs</a:t>
            </a:r>
            <a:r>
              <a:rPr lang="fr-FR" dirty="0"/>
              <a:t>) or </a:t>
            </a:r>
            <a:r>
              <a:rPr lang="fr-FR" dirty="0" smtClean="0"/>
              <a:t>the </a:t>
            </a:r>
            <a:r>
              <a:rPr lang="fr-FR" dirty="0" err="1" smtClean="0"/>
              <a:t>specific</a:t>
            </a:r>
            <a:r>
              <a:rPr lang="fr-FR" dirty="0" smtClean="0"/>
              <a:t> </a:t>
            </a:r>
            <a:r>
              <a:rPr lang="fr-FR" dirty="0" err="1"/>
              <a:t>outcomes</a:t>
            </a:r>
            <a:r>
              <a:rPr lang="fr-FR" dirty="0"/>
              <a:t> of </a:t>
            </a:r>
            <a:r>
              <a:rPr lang="fr-FR" dirty="0" err="1"/>
              <a:t>their</a:t>
            </a:r>
            <a:r>
              <a:rPr lang="fr-FR" dirty="0"/>
              <a:t> participation in </a:t>
            </a:r>
            <a:r>
              <a:rPr lang="fr-FR" dirty="0" err="1"/>
              <a:t>professional</a:t>
            </a:r>
            <a:r>
              <a:rPr lang="fr-FR" dirty="0"/>
              <a:t> </a:t>
            </a:r>
            <a:r>
              <a:rPr lang="fr-FR" dirty="0" err="1"/>
              <a:t>development</a:t>
            </a:r>
            <a:r>
              <a:rPr lang="fr-FR" dirty="0"/>
              <a:t> </a:t>
            </a:r>
            <a:r>
              <a:rPr lang="fr-FR" dirty="0" smtClean="0"/>
              <a:t>on </a:t>
            </a:r>
            <a:r>
              <a:rPr lang="fr-FR" dirty="0" err="1" smtClean="0"/>
              <a:t>their</a:t>
            </a:r>
            <a:r>
              <a:rPr lang="fr-FR" dirty="0" smtClean="0"/>
              <a:t> </a:t>
            </a:r>
            <a:r>
              <a:rPr lang="fr-FR" dirty="0" err="1"/>
              <a:t>teaching</a:t>
            </a:r>
            <a:r>
              <a:rPr lang="fr-FR" dirty="0"/>
              <a:t> cognitions and practices.</a:t>
            </a:r>
          </a:p>
          <a:p>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265450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54340"/>
          </a:xfrm>
        </p:spPr>
        <p:txBody>
          <a:bodyPr>
            <a:normAutofit/>
          </a:bodyPr>
          <a:lstStyle/>
          <a:p>
            <a:r>
              <a:rPr lang="en-US" dirty="0" smtClean="0"/>
              <a:t>Case 2: Elena</a:t>
            </a:r>
            <a:endParaRPr lang="en-US" dirty="0"/>
          </a:p>
        </p:txBody>
      </p:sp>
      <p:sp>
        <p:nvSpPr>
          <p:cNvPr id="3" name="Content Placeholder 2"/>
          <p:cNvSpPr>
            <a:spLocks noGrp="1"/>
          </p:cNvSpPr>
          <p:nvPr>
            <p:ph sz="quarter" idx="1"/>
          </p:nvPr>
        </p:nvSpPr>
        <p:spPr/>
        <p:txBody>
          <a:bodyPr>
            <a:normAutofit/>
          </a:bodyPr>
          <a:lstStyle/>
          <a:p>
            <a:r>
              <a:rPr lang="en-US" sz="2300" b="1" dirty="0"/>
              <a:t>Applying </a:t>
            </a:r>
            <a:r>
              <a:rPr lang="en-US" sz="2300" b="1" dirty="0" smtClean="0"/>
              <a:t>conceptual </a:t>
            </a:r>
            <a:r>
              <a:rPr lang="en-US" sz="2300" b="1" dirty="0"/>
              <a:t>and </a:t>
            </a:r>
            <a:r>
              <a:rPr lang="en-US" sz="2300" b="1" dirty="0" smtClean="0"/>
              <a:t>pedagogical </a:t>
            </a:r>
            <a:r>
              <a:rPr lang="en-US" sz="2300" b="1" dirty="0"/>
              <a:t>t</a:t>
            </a:r>
            <a:r>
              <a:rPr lang="en-US" sz="2300" b="1" dirty="0" smtClean="0"/>
              <a:t>ools </a:t>
            </a:r>
            <a:r>
              <a:rPr lang="en-US" sz="2300" b="1" dirty="0"/>
              <a:t>of </a:t>
            </a:r>
            <a:r>
              <a:rPr lang="en-US" sz="2300" b="1" dirty="0" smtClean="0"/>
              <a:t>literacy </a:t>
            </a:r>
            <a:r>
              <a:rPr lang="en-US" sz="2300" b="1" dirty="0"/>
              <a:t>in </a:t>
            </a:r>
            <a:r>
              <a:rPr lang="en-US" sz="2300" b="1" dirty="0" smtClean="0"/>
              <a:t>instructional design </a:t>
            </a:r>
          </a:p>
          <a:p>
            <a:pPr lvl="1"/>
            <a:r>
              <a:rPr lang="en-US" sz="2300" dirty="0"/>
              <a:t>Reflective journal </a:t>
            </a:r>
            <a:r>
              <a:rPr lang="en-US" sz="2300" dirty="0" smtClean="0"/>
              <a:t>entries</a:t>
            </a:r>
          </a:p>
          <a:p>
            <a:pPr lvl="2"/>
            <a:r>
              <a:rPr lang="en-US" sz="2300" dirty="0" smtClean="0"/>
              <a:t>RJ 2 (9/12/2010) </a:t>
            </a:r>
          </a:p>
          <a:p>
            <a:pPr lvl="2"/>
            <a:r>
              <a:rPr lang="en-US" sz="2300" dirty="0" smtClean="0"/>
              <a:t>RJ 6 (11/10/</a:t>
            </a:r>
            <a:r>
              <a:rPr lang="en-US" sz="2300" dirty="0"/>
              <a:t>2010</a:t>
            </a:r>
            <a:r>
              <a:rPr lang="en-US" sz="2300" dirty="0" smtClean="0"/>
              <a:t> ) Teaching </a:t>
            </a:r>
            <a:r>
              <a:rPr lang="en-US" sz="2300" dirty="0"/>
              <a:t>lesson </a:t>
            </a:r>
            <a:r>
              <a:rPr lang="en-US" sz="2300" dirty="0" smtClean="0"/>
              <a:t>reflection </a:t>
            </a:r>
          </a:p>
          <a:p>
            <a:pPr lvl="1"/>
            <a:r>
              <a:rPr lang="en-US" sz="2300" dirty="0" smtClean="0"/>
              <a:t>Post-semester interview </a:t>
            </a:r>
            <a:r>
              <a:rPr lang="en-US" sz="2300" dirty="0"/>
              <a:t>(12</a:t>
            </a:r>
            <a:r>
              <a:rPr lang="en-US" sz="2300" dirty="0" smtClean="0"/>
              <a:t>/7/</a:t>
            </a:r>
            <a:r>
              <a:rPr lang="en-US" sz="2300" dirty="0"/>
              <a:t>2010</a:t>
            </a:r>
            <a:r>
              <a:rPr lang="en-US" sz="2300" dirty="0" smtClean="0"/>
              <a:t>)</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298427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86171" y="274639"/>
            <a:ext cx="8100629" cy="427176"/>
          </a:xfrm>
        </p:spPr>
        <p:txBody>
          <a:bodyPr>
            <a:normAutofit fontScale="90000"/>
          </a:bodyPr>
          <a:lstStyle/>
          <a:p>
            <a:r>
              <a:rPr lang="en-US" dirty="0" smtClean="0"/>
              <a:t>Emerging themes</a:t>
            </a:r>
            <a:endParaRPr lang="en-US" dirty="0"/>
          </a:p>
        </p:txBody>
      </p:sp>
      <p:sp>
        <p:nvSpPr>
          <p:cNvPr id="3" name="Content Placeholder 2"/>
          <p:cNvSpPr>
            <a:spLocks noGrp="1"/>
          </p:cNvSpPr>
          <p:nvPr>
            <p:ph sz="quarter" idx="1"/>
          </p:nvPr>
        </p:nvSpPr>
        <p:spPr>
          <a:xfrm>
            <a:off x="0" y="1237534"/>
            <a:ext cx="9144000" cy="4782266"/>
          </a:xfrm>
        </p:spPr>
        <p:txBody>
          <a:bodyPr>
            <a:normAutofit fontScale="70000" lnSpcReduction="20000"/>
          </a:bodyPr>
          <a:lstStyle/>
          <a:p>
            <a:pPr marL="514350" indent="-514350">
              <a:buFont typeface="+mj-lt"/>
              <a:buAutoNum type="arabicPeriod"/>
            </a:pPr>
            <a:r>
              <a:rPr lang="en-US" sz="2588" dirty="0" smtClean="0"/>
              <a:t>Structuring teaching practices through concepts of literacy proved overall difficult for these novice teachers, more for some than others. Levels of appropriation evidenced by each participant:</a:t>
            </a:r>
          </a:p>
          <a:p>
            <a:pPr lvl="2"/>
            <a:r>
              <a:rPr lang="en-US" sz="2588" dirty="0" smtClean="0"/>
              <a:t>Amanda –Appropriating surface features -&gt; conceptual underpinnings</a:t>
            </a:r>
          </a:p>
          <a:p>
            <a:pPr lvl="2"/>
            <a:r>
              <a:rPr lang="en-US" sz="2588" dirty="0" smtClean="0"/>
              <a:t>Elena –Appropriating a label -&gt; surface features</a:t>
            </a:r>
          </a:p>
          <a:p>
            <a:pPr lvl="2">
              <a:buNone/>
            </a:pPr>
            <a:endParaRPr lang="en-US" sz="2588" dirty="0" smtClean="0"/>
          </a:p>
          <a:p>
            <a:pPr marL="514350" indent="-514350">
              <a:buNone/>
            </a:pPr>
            <a:endParaRPr lang="en-US" sz="2588" dirty="0" smtClean="0"/>
          </a:p>
          <a:p>
            <a:pPr marL="514350" indent="-514350">
              <a:buFont typeface="+mj-lt"/>
              <a:buAutoNum type="arabicPeriod"/>
            </a:pPr>
            <a:r>
              <a:rPr lang="en-US" sz="2588" dirty="0" smtClean="0"/>
              <a:t>Activities &amp; tools that were perceived as the most valuable affordances for enhancing conceptual understanding of literacy-based FL teaching:</a:t>
            </a:r>
          </a:p>
          <a:p>
            <a:pPr marL="1062990" lvl="2" indent="-514350"/>
            <a:r>
              <a:rPr lang="en-US" sz="2588" dirty="0" smtClean="0"/>
              <a:t>Lesson study (Amanda, Elena); Reading &amp; blog reactions (Amanda); Class discussions (Amanda); Workshop handouts (Amanda, Elena); </a:t>
            </a:r>
            <a:r>
              <a:rPr lang="en-US" sz="2588" dirty="0" err="1" smtClean="0"/>
              <a:t>PPTs</a:t>
            </a:r>
            <a:r>
              <a:rPr lang="en-US" sz="2588" dirty="0" smtClean="0"/>
              <a:t> (Amanda, Elena)</a:t>
            </a:r>
          </a:p>
          <a:p>
            <a:pPr marL="1062990" lvl="2" indent="-514350">
              <a:buNone/>
            </a:pPr>
            <a:endParaRPr lang="en-US" sz="2588" dirty="0" smtClean="0"/>
          </a:p>
          <a:p>
            <a:pPr marL="1062990" lvl="2" indent="-514350">
              <a:buNone/>
            </a:pPr>
            <a:endParaRPr lang="en-US" sz="2588" dirty="0" smtClean="0"/>
          </a:p>
          <a:p>
            <a:pPr marL="514350" indent="-514350">
              <a:buFont typeface="+mj-lt"/>
              <a:buAutoNum type="arabicPeriod"/>
            </a:pPr>
            <a:r>
              <a:rPr lang="en-US" sz="2588" dirty="0" smtClean="0"/>
              <a:t>Constraints to literacy-based FL teaching:</a:t>
            </a:r>
          </a:p>
          <a:p>
            <a:pPr marL="1062990" lvl="2" indent="-514350"/>
            <a:r>
              <a:rPr lang="en-US" sz="2588" dirty="0" smtClean="0"/>
              <a:t>Time (Elena), lack of ready-made materials (Elena), textbook (Amanda, Elena), syllabus (Amanda)</a:t>
            </a:r>
          </a:p>
          <a:p>
            <a:pPr lvl="1"/>
            <a:endParaRPr lang="en-US" b="1" dirty="0" smtClean="0"/>
          </a:p>
          <a:p>
            <a:pPr lvl="1"/>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735447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69796"/>
          </a:xfrm>
        </p:spPr>
        <p:txBody>
          <a:bodyPr>
            <a:normAutofit fontScale="90000"/>
          </a:bodyPr>
          <a:lstStyle/>
          <a:p>
            <a:r>
              <a:rPr lang="en-US" dirty="0" smtClean="0"/>
              <a:t>Conclusions and future directions</a:t>
            </a:r>
            <a:endParaRPr lang="en-US" dirty="0"/>
          </a:p>
        </p:txBody>
      </p:sp>
      <p:sp>
        <p:nvSpPr>
          <p:cNvPr id="3" name="Content Placeholder 2"/>
          <p:cNvSpPr>
            <a:spLocks noGrp="1"/>
          </p:cNvSpPr>
          <p:nvPr>
            <p:ph sz="quarter" idx="1"/>
          </p:nvPr>
        </p:nvSpPr>
        <p:spPr>
          <a:xfrm>
            <a:off x="317477" y="1447800"/>
            <a:ext cx="8558652" cy="4572000"/>
          </a:xfrm>
        </p:spPr>
        <p:txBody>
          <a:bodyPr>
            <a:noAutofit/>
          </a:bodyPr>
          <a:lstStyle/>
          <a:p>
            <a:r>
              <a:rPr lang="en-US" sz="2400" dirty="0" smtClean="0"/>
              <a:t>Instantiating literacy-based FL pedagogy is tremendously challenging for </a:t>
            </a:r>
            <a:r>
              <a:rPr lang="en-US" sz="2400" dirty="0" err="1" smtClean="0"/>
              <a:t>GSIs</a:t>
            </a:r>
            <a:r>
              <a:rPr lang="en-US" sz="2400" dirty="0" smtClean="0"/>
              <a:t> and the ability to “think through” literacy-based concepts in constructing teaching practices is a gradual, often difficult process</a:t>
            </a:r>
          </a:p>
          <a:p>
            <a:r>
              <a:rPr lang="en-US" sz="2400" dirty="0" smtClean="0"/>
              <a:t>The traditional model of a one-semester methods seminar as the primary means of facilitating theory-practice connections for novice FL </a:t>
            </a:r>
            <a:r>
              <a:rPr lang="en-US" sz="2400" dirty="0" err="1" smtClean="0"/>
              <a:t>GSIs</a:t>
            </a:r>
            <a:r>
              <a:rPr lang="en-US" sz="2400" dirty="0" smtClean="0"/>
              <a:t> is insufficient </a:t>
            </a:r>
          </a:p>
          <a:p>
            <a:pPr>
              <a:buNone/>
            </a:pPr>
            <a:r>
              <a:rPr lang="en-US" sz="2400" dirty="0" smtClean="0"/>
              <a:t>“[</a:t>
            </a:r>
            <a:r>
              <a:rPr lang="en-US" sz="2400" dirty="0" err="1" smtClean="0"/>
              <a:t>T]he</a:t>
            </a:r>
            <a:r>
              <a:rPr lang="en-US" sz="2400" dirty="0" smtClean="0"/>
              <a:t> changes required in TA education are so pervasive as to be beyond one’s professional reach ... it will not suffice to leave untouched the marginal position of  TA education within the intellectual-academic work of graduate programs. It is unsatisfactory to retain the structures that have institutionalized that marginalization and even trivialization of language instruction” (Byrnes, 2005, </a:t>
            </a:r>
            <a:r>
              <a:rPr lang="en-US" sz="2400" dirty="0" err="1" smtClean="0"/>
              <a:t>p</a:t>
            </a:r>
            <a:r>
              <a:rPr lang="en-US" sz="2400" dirty="0" smtClean="0"/>
              <a:t>. 136)</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962666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69796"/>
          </a:xfrm>
        </p:spPr>
        <p:txBody>
          <a:bodyPr>
            <a:normAutofit fontScale="90000"/>
          </a:bodyPr>
          <a:lstStyle/>
          <a:p>
            <a:r>
              <a:rPr lang="en-US" dirty="0" smtClean="0"/>
              <a:t>Conclusions and future directions</a:t>
            </a:r>
            <a:endParaRPr lang="en-US" dirty="0"/>
          </a:p>
        </p:txBody>
      </p:sp>
      <p:sp>
        <p:nvSpPr>
          <p:cNvPr id="3" name="Content Placeholder 2"/>
          <p:cNvSpPr>
            <a:spLocks noGrp="1"/>
          </p:cNvSpPr>
          <p:nvPr>
            <p:ph sz="quarter" idx="1"/>
          </p:nvPr>
        </p:nvSpPr>
        <p:spPr>
          <a:xfrm>
            <a:off x="317477" y="1447800"/>
            <a:ext cx="8558652" cy="4572000"/>
          </a:xfrm>
        </p:spPr>
        <p:txBody>
          <a:bodyPr/>
          <a:lstStyle/>
          <a:p>
            <a:r>
              <a:rPr lang="en-US" dirty="0" smtClean="0"/>
              <a:t>Future research should continue to explore:</a:t>
            </a:r>
          </a:p>
          <a:p>
            <a:pPr lvl="1"/>
            <a:r>
              <a:rPr lang="en-US" dirty="0" smtClean="0"/>
              <a:t>the longitudinal emergence of conceptual development by FL </a:t>
            </a:r>
            <a:r>
              <a:rPr lang="en-US" dirty="0" err="1" smtClean="0"/>
              <a:t>GSIs</a:t>
            </a:r>
            <a:endParaRPr lang="en-US" dirty="0" smtClean="0"/>
          </a:p>
          <a:p>
            <a:pPr lvl="1"/>
            <a:r>
              <a:rPr lang="en-US" dirty="0" smtClean="0"/>
              <a:t>which in-service professional development activities are most effective for supporting this developmental trajectory</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962666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48997" y="274638"/>
            <a:ext cx="7937803" cy="843485"/>
          </a:xfrm>
        </p:spPr>
        <p:txBody>
          <a:bodyPr/>
          <a:lstStyle/>
          <a:p>
            <a:r>
              <a:rPr lang="en-US" dirty="0" smtClean="0"/>
              <a:t>For more information</a:t>
            </a:r>
            <a:endParaRPr lang="en-US" dirty="0"/>
          </a:p>
        </p:txBody>
      </p:sp>
      <p:sp>
        <p:nvSpPr>
          <p:cNvPr id="3" name="Content Placeholder 2"/>
          <p:cNvSpPr>
            <a:spLocks noGrp="1"/>
          </p:cNvSpPr>
          <p:nvPr>
            <p:ph sz="quarter" idx="1"/>
          </p:nvPr>
        </p:nvSpPr>
        <p:spPr>
          <a:xfrm>
            <a:off x="748997" y="1447800"/>
            <a:ext cx="7937803" cy="4572000"/>
          </a:xfrm>
        </p:spPr>
        <p:txBody>
          <a:bodyPr/>
          <a:lstStyle/>
          <a:p>
            <a:r>
              <a:rPr lang="en-US" dirty="0" smtClean="0"/>
              <a:t>This presentation &amp; related publications:</a:t>
            </a:r>
          </a:p>
          <a:p>
            <a:pPr>
              <a:buNone/>
            </a:pPr>
            <a:r>
              <a:rPr lang="en-US" dirty="0" smtClean="0"/>
              <a:t>http://works.bepress.com/heatherwillisallen/</a:t>
            </a:r>
          </a:p>
          <a:p>
            <a:pPr>
              <a:buNone/>
            </a:pPr>
            <a:endParaRPr lang="en-US" dirty="0" smtClean="0"/>
          </a:p>
          <a:p>
            <a:r>
              <a:rPr lang="en-US" dirty="0" smtClean="0"/>
              <a:t>Further information on the PERCOLATE project:</a:t>
            </a:r>
          </a:p>
          <a:p>
            <a:pPr>
              <a:buNone/>
            </a:pPr>
            <a:r>
              <a:rPr lang="en-US" dirty="0" smtClean="0"/>
              <a:t> http://</a:t>
            </a:r>
            <a:r>
              <a:rPr lang="en-US" dirty="0" err="1" smtClean="0"/>
              <a:t>cercll.arizona.edu/doku.php/projects/materials</a:t>
            </a:r>
            <a:endParaRPr lang="en-US" dirty="0" smtClean="0"/>
          </a:p>
          <a:p>
            <a:pPr>
              <a:buNone/>
            </a:pPr>
            <a:endParaRPr lang="en-US" dirty="0" smtClean="0"/>
          </a:p>
          <a:p>
            <a:r>
              <a:rPr lang="en-US" dirty="0" smtClean="0"/>
              <a:t>Further information on FL teacher professional development taking a conceptual and literacy-based approach:</a:t>
            </a:r>
          </a:p>
          <a:p>
            <a:pPr>
              <a:buNone/>
            </a:pPr>
            <a:r>
              <a:rPr lang="en-US" dirty="0" smtClean="0"/>
              <a:t>http://</a:t>
            </a:r>
            <a:r>
              <a:rPr lang="en-US" dirty="0" err="1" smtClean="0"/>
              <a:t>cercll.arizona.edu/doku.php/development/workshops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25657449"/>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574432" cy="1143000"/>
          </a:xfrm>
        </p:spPr>
        <p:txBody>
          <a:bodyPr/>
          <a:lstStyle/>
          <a:p>
            <a:r>
              <a:rPr lang="en-US" dirty="0" smtClean="0"/>
              <a:t>Background</a:t>
            </a:r>
            <a:endParaRPr lang="en-US" dirty="0"/>
          </a:p>
        </p:txBody>
      </p:sp>
      <p:sp>
        <p:nvSpPr>
          <p:cNvPr id="3" name="Content Placeholder 2"/>
          <p:cNvSpPr>
            <a:spLocks noGrp="1"/>
          </p:cNvSpPr>
          <p:nvPr>
            <p:ph sz="quarter" idx="1"/>
          </p:nvPr>
        </p:nvSpPr>
        <p:spPr/>
        <p:txBody>
          <a:bodyPr>
            <a:normAutofit fontScale="92500" lnSpcReduction="20000"/>
          </a:bodyPr>
          <a:lstStyle/>
          <a:p>
            <a:r>
              <a:rPr lang="fr-FR" sz="2800" dirty="0" err="1"/>
              <a:t>GSIs</a:t>
            </a:r>
            <a:r>
              <a:rPr lang="fr-FR" sz="2800" dirty="0"/>
              <a:t> </a:t>
            </a:r>
            <a:r>
              <a:rPr lang="fr-FR" sz="2800" dirty="0" err="1"/>
              <a:t>play</a:t>
            </a:r>
            <a:r>
              <a:rPr lang="fr-FR" sz="2800" dirty="0"/>
              <a:t> an important </a:t>
            </a:r>
            <a:r>
              <a:rPr lang="fr-FR" sz="2800" dirty="0" err="1"/>
              <a:t>role</a:t>
            </a:r>
            <a:r>
              <a:rPr lang="fr-FR" sz="2800" dirty="0"/>
              <a:t> in </a:t>
            </a:r>
            <a:r>
              <a:rPr lang="fr-FR" sz="2800" dirty="0" err="1"/>
              <a:t>undergraduate</a:t>
            </a:r>
            <a:r>
              <a:rPr lang="fr-FR" sz="2800" dirty="0"/>
              <a:t> FL </a:t>
            </a:r>
            <a:r>
              <a:rPr lang="fr-FR" sz="2800" dirty="0" err="1"/>
              <a:t>education</a:t>
            </a:r>
            <a:r>
              <a:rPr lang="fr-FR" sz="2800" dirty="0"/>
              <a:t>, </a:t>
            </a:r>
            <a:r>
              <a:rPr lang="fr-FR" sz="2800" dirty="0" err="1"/>
              <a:t>teaching</a:t>
            </a:r>
            <a:r>
              <a:rPr lang="fr-FR" sz="2800" dirty="0"/>
              <a:t> </a:t>
            </a:r>
            <a:r>
              <a:rPr lang="fr-FR" sz="2800" dirty="0" smtClean="0"/>
              <a:t>more </a:t>
            </a:r>
            <a:r>
              <a:rPr lang="fr-FR" sz="2800" dirty="0" err="1" smtClean="0"/>
              <a:t>than</a:t>
            </a:r>
            <a:r>
              <a:rPr lang="fr-FR" sz="2800" dirty="0" smtClean="0"/>
              <a:t> </a:t>
            </a:r>
            <a:r>
              <a:rPr lang="fr-FR" sz="2800" dirty="0"/>
              <a:t>one </a:t>
            </a:r>
            <a:r>
              <a:rPr lang="fr-FR" sz="2800" dirty="0" err="1"/>
              <a:t>half</a:t>
            </a:r>
            <a:r>
              <a:rPr lang="fr-FR" sz="2800" dirty="0"/>
              <a:t> of </a:t>
            </a:r>
            <a:r>
              <a:rPr lang="fr-FR" sz="2800" dirty="0" err="1"/>
              <a:t>elementary-level</a:t>
            </a:r>
            <a:r>
              <a:rPr lang="fr-FR" sz="2800" dirty="0"/>
              <a:t> </a:t>
            </a:r>
            <a:r>
              <a:rPr lang="fr-FR" sz="2800" dirty="0" err="1"/>
              <a:t>language</a:t>
            </a:r>
            <a:r>
              <a:rPr lang="fr-FR" sz="2800" dirty="0"/>
              <a:t> courses in Ph.D.-</a:t>
            </a:r>
            <a:r>
              <a:rPr lang="fr-FR" sz="2800" dirty="0" err="1" smtClean="0"/>
              <a:t>granting</a:t>
            </a:r>
            <a:r>
              <a:rPr lang="fr-FR" sz="2800" dirty="0" smtClean="0"/>
              <a:t> </a:t>
            </a:r>
            <a:r>
              <a:rPr lang="fr-FR" sz="2800" dirty="0" err="1"/>
              <a:t>departments</a:t>
            </a:r>
            <a:r>
              <a:rPr lang="fr-FR" sz="2800" dirty="0"/>
              <a:t> (MLA, 2007)</a:t>
            </a:r>
          </a:p>
          <a:p>
            <a:endParaRPr lang="fr-FR" sz="2800" dirty="0" smtClean="0"/>
          </a:p>
          <a:p>
            <a:r>
              <a:rPr lang="fr-FR" sz="2800" dirty="0" smtClean="0"/>
              <a:t>The </a:t>
            </a:r>
            <a:r>
              <a:rPr lang="fr-FR" sz="2800" dirty="0"/>
              <a:t>dominant model for GSI </a:t>
            </a:r>
            <a:r>
              <a:rPr lang="fr-FR" sz="2800" dirty="0" err="1"/>
              <a:t>teacher</a:t>
            </a:r>
            <a:r>
              <a:rPr lang="fr-FR" sz="2800" dirty="0"/>
              <a:t> </a:t>
            </a:r>
            <a:r>
              <a:rPr lang="fr-FR" sz="2800" dirty="0" err="1"/>
              <a:t>preparation</a:t>
            </a:r>
            <a:r>
              <a:rPr lang="fr-FR" sz="2800" dirty="0"/>
              <a:t> </a:t>
            </a:r>
            <a:r>
              <a:rPr lang="fr-FR" sz="2800" dirty="0" err="1"/>
              <a:t>is</a:t>
            </a:r>
            <a:r>
              <a:rPr lang="fr-FR" sz="2800" dirty="0"/>
              <a:t> </a:t>
            </a:r>
            <a:r>
              <a:rPr lang="fr-FR" sz="2800" dirty="0" err="1"/>
              <a:t>flawed</a:t>
            </a:r>
            <a:r>
              <a:rPr lang="fr-FR" sz="2800" dirty="0"/>
              <a:t> &amp; </a:t>
            </a:r>
            <a:r>
              <a:rPr lang="fr-FR" sz="2800" dirty="0" err="1"/>
              <a:t>is</a:t>
            </a:r>
            <a:r>
              <a:rPr lang="fr-FR" sz="2800" dirty="0"/>
              <a:t> </a:t>
            </a:r>
            <a:r>
              <a:rPr lang="fr-FR" sz="2800" dirty="0" smtClean="0"/>
              <a:t>consistent </a:t>
            </a:r>
            <a:r>
              <a:rPr lang="fr-FR" sz="2800" dirty="0" err="1" smtClean="0"/>
              <a:t>with</a:t>
            </a:r>
            <a:r>
              <a:rPr lang="fr-FR" sz="2800" dirty="0" smtClean="0"/>
              <a:t> </a:t>
            </a:r>
            <a:r>
              <a:rPr lang="fr-FR" sz="2800" dirty="0" err="1"/>
              <a:t>Freeman’s</a:t>
            </a:r>
            <a:r>
              <a:rPr lang="fr-FR" sz="2800" dirty="0"/>
              <a:t> (1993) notion of </a:t>
            </a:r>
            <a:r>
              <a:rPr lang="fr-FR" sz="2800" dirty="0" err="1"/>
              <a:t>frontloading</a:t>
            </a:r>
            <a:r>
              <a:rPr lang="fr-FR" sz="2800" dirty="0"/>
              <a:t>, i.e., </a:t>
            </a:r>
            <a:r>
              <a:rPr lang="fr-FR" sz="2800" dirty="0" err="1"/>
              <a:t>attempting</a:t>
            </a:r>
            <a:r>
              <a:rPr lang="fr-FR" sz="2800" dirty="0"/>
              <a:t> to </a:t>
            </a:r>
            <a:r>
              <a:rPr lang="fr-FR" sz="2800" dirty="0" err="1" smtClean="0"/>
              <a:t>equip</a:t>
            </a:r>
            <a:r>
              <a:rPr lang="fr-FR" sz="2800" dirty="0" smtClean="0"/>
              <a:t> </a:t>
            </a:r>
            <a:r>
              <a:rPr lang="fr-FR" sz="2800" dirty="0" err="1" smtClean="0"/>
              <a:t>teachers</a:t>
            </a:r>
            <a:r>
              <a:rPr lang="fr-FR" sz="2800" dirty="0" smtClean="0"/>
              <a:t> </a:t>
            </a:r>
            <a:r>
              <a:rPr lang="fr-FR" sz="2800" dirty="0" err="1"/>
              <a:t>at</a:t>
            </a:r>
            <a:r>
              <a:rPr lang="fr-FR" sz="2800" dirty="0"/>
              <a:t> the </a:t>
            </a:r>
            <a:r>
              <a:rPr lang="fr-FR" sz="2800" dirty="0" err="1"/>
              <a:t>outset</a:t>
            </a:r>
            <a:r>
              <a:rPr lang="fr-FR" sz="2800" dirty="0"/>
              <a:t> for all </a:t>
            </a:r>
            <a:r>
              <a:rPr lang="fr-FR" sz="2800" dirty="0" err="1" smtClean="0"/>
              <a:t>they</a:t>
            </a:r>
            <a:r>
              <a:rPr lang="fr-FR" sz="2800" dirty="0" smtClean="0"/>
              <a:t> </a:t>
            </a:r>
            <a:r>
              <a:rPr lang="fr-FR" sz="2800" dirty="0" err="1"/>
              <a:t>need</a:t>
            </a:r>
            <a:r>
              <a:rPr lang="fr-FR" sz="2800" dirty="0"/>
              <a:t> to know &amp; </a:t>
            </a:r>
            <a:r>
              <a:rPr lang="fr-FR" sz="2800" dirty="0" err="1"/>
              <a:t>be</a:t>
            </a:r>
            <a:r>
              <a:rPr lang="fr-FR" sz="2800" dirty="0"/>
              <a:t> capable of </a:t>
            </a:r>
            <a:r>
              <a:rPr lang="fr-FR" sz="2800" dirty="0" err="1" smtClean="0"/>
              <a:t>doing</a:t>
            </a:r>
            <a:r>
              <a:rPr lang="fr-FR" sz="2800" dirty="0" smtClean="0"/>
              <a:t> </a:t>
            </a:r>
            <a:r>
              <a:rPr lang="fr-FR" sz="2800" dirty="0" err="1" smtClean="0"/>
              <a:t>throughout</a:t>
            </a:r>
            <a:r>
              <a:rPr lang="fr-FR" sz="2800" dirty="0" smtClean="0"/>
              <a:t> </a:t>
            </a:r>
            <a:r>
              <a:rPr lang="fr-FR" sz="2800" dirty="0" err="1"/>
              <a:t>their</a:t>
            </a:r>
            <a:r>
              <a:rPr lang="fr-FR" sz="2800" dirty="0"/>
              <a:t> </a:t>
            </a:r>
            <a:r>
              <a:rPr lang="fr-FR" sz="2800" dirty="0" err="1"/>
              <a:t>career</a:t>
            </a:r>
            <a:endParaRPr lang="fr-FR" sz="2800" dirty="0"/>
          </a:p>
          <a:p>
            <a:endParaRPr lang="fr-FR" sz="2800" dirty="0"/>
          </a:p>
          <a:p>
            <a:r>
              <a:rPr lang="fr-FR" sz="2800" dirty="0"/>
              <a:t>This model for GSI </a:t>
            </a:r>
            <a:r>
              <a:rPr lang="fr-FR" sz="2800" dirty="0" err="1"/>
              <a:t>teacher</a:t>
            </a:r>
            <a:r>
              <a:rPr lang="fr-FR" sz="2800" dirty="0"/>
              <a:t> </a:t>
            </a:r>
            <a:r>
              <a:rPr lang="fr-FR" sz="2800" dirty="0" err="1"/>
              <a:t>preparation</a:t>
            </a:r>
            <a:r>
              <a:rPr lang="fr-FR" sz="2800" dirty="0"/>
              <a:t> </a:t>
            </a:r>
            <a:r>
              <a:rPr lang="fr-FR" sz="2800" dirty="0" err="1"/>
              <a:t>is</a:t>
            </a:r>
            <a:r>
              <a:rPr lang="fr-FR" sz="2800" dirty="0"/>
              <a:t> </a:t>
            </a:r>
            <a:r>
              <a:rPr lang="fr-FR" sz="2800" dirty="0" err="1"/>
              <a:t>also</a:t>
            </a:r>
            <a:r>
              <a:rPr lang="fr-FR" sz="2800" dirty="0"/>
              <a:t> </a:t>
            </a:r>
            <a:r>
              <a:rPr lang="fr-FR" sz="2800" dirty="0" err="1"/>
              <a:t>problematic</a:t>
            </a:r>
            <a:r>
              <a:rPr lang="fr-FR" sz="2800" dirty="0"/>
              <a:t> </a:t>
            </a:r>
            <a:r>
              <a:rPr lang="fr-FR" sz="2800" dirty="0" err="1"/>
              <a:t>given</a:t>
            </a:r>
            <a:r>
              <a:rPr lang="fr-FR" sz="2800" dirty="0"/>
              <a:t> the </a:t>
            </a:r>
            <a:r>
              <a:rPr lang="fr-FR" sz="2800" dirty="0" err="1"/>
              <a:t>historic</a:t>
            </a:r>
            <a:r>
              <a:rPr lang="fr-FR" sz="2800" dirty="0"/>
              <a:t> </a:t>
            </a:r>
            <a:r>
              <a:rPr lang="fr-FR" sz="2800" dirty="0" err="1"/>
              <a:t>language-literature</a:t>
            </a:r>
            <a:r>
              <a:rPr lang="fr-FR" sz="2800" dirty="0"/>
              <a:t> </a:t>
            </a:r>
            <a:r>
              <a:rPr lang="fr-FR" sz="2800" dirty="0" err="1"/>
              <a:t>divide</a:t>
            </a:r>
            <a:r>
              <a:rPr lang="fr-FR" sz="2800" dirty="0"/>
              <a:t> in U.S. </a:t>
            </a:r>
            <a:r>
              <a:rPr lang="fr-FR" sz="2800" dirty="0" err="1"/>
              <a:t>collegiate</a:t>
            </a:r>
            <a:r>
              <a:rPr lang="fr-FR" sz="2800" dirty="0"/>
              <a:t> FL </a:t>
            </a:r>
            <a:r>
              <a:rPr lang="fr-FR" sz="2800" dirty="0" err="1" smtClean="0"/>
              <a:t>departments</a:t>
            </a:r>
            <a:endParaRPr lang="fr-FR" sz="28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92695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2751" y="0"/>
            <a:ext cx="8144049" cy="1143000"/>
          </a:xfrm>
        </p:spPr>
        <p:txBody>
          <a:bodyPr/>
          <a:lstStyle/>
          <a:p>
            <a:r>
              <a:rPr lang="en-US" dirty="0" smtClean="0"/>
              <a:t>Research Questions</a:t>
            </a:r>
            <a:endParaRPr lang="en-US" dirty="0"/>
          </a:p>
        </p:txBody>
      </p:sp>
      <p:sp>
        <p:nvSpPr>
          <p:cNvPr id="3" name="Content Placeholder 2"/>
          <p:cNvSpPr>
            <a:spLocks noGrp="1"/>
          </p:cNvSpPr>
          <p:nvPr>
            <p:ph sz="quarter" idx="1"/>
          </p:nvPr>
        </p:nvSpPr>
        <p:spPr>
          <a:xfrm>
            <a:off x="542751" y="1447800"/>
            <a:ext cx="8144049" cy="4572000"/>
          </a:xfrm>
        </p:spPr>
        <p:txBody>
          <a:bodyPr>
            <a:normAutofit fontScale="62500" lnSpcReduction="20000"/>
          </a:bodyPr>
          <a:lstStyle/>
          <a:p>
            <a:pPr marL="0" indent="0">
              <a:buNone/>
            </a:pPr>
            <a:endParaRPr lang="en-US" sz="3520" b="1" dirty="0" smtClean="0"/>
          </a:p>
          <a:p>
            <a:pPr marL="514350" indent="-514350">
              <a:buFont typeface="+mj-lt"/>
              <a:buAutoNum type="arabicPeriod"/>
            </a:pPr>
            <a:r>
              <a:rPr lang="en-US" sz="3840" dirty="0" smtClean="0"/>
              <a:t>What </a:t>
            </a:r>
            <a:r>
              <a:rPr lang="en-US" sz="3840" dirty="0"/>
              <a:t>roles do GSIs' language teaching/learning-related beliefs play in their evolving conceptual understandings of literacy and its application to FL instruction</a:t>
            </a:r>
            <a:r>
              <a:rPr lang="en-US" sz="3840" dirty="0" smtClean="0"/>
              <a:t>?</a:t>
            </a:r>
          </a:p>
          <a:p>
            <a:pPr marL="514350" indent="-514350">
              <a:buNone/>
            </a:pPr>
            <a:endParaRPr lang="en-US" sz="3840" dirty="0" smtClean="0"/>
          </a:p>
          <a:p>
            <a:pPr marL="514350" indent="-514350">
              <a:buFont typeface="+mj-lt"/>
              <a:buAutoNum type="arabicPeriod"/>
            </a:pPr>
            <a:r>
              <a:rPr lang="en-US" sz="3840" dirty="0" smtClean="0"/>
              <a:t>What </a:t>
            </a:r>
            <a:r>
              <a:rPr lang="en-US" sz="3840" dirty="0"/>
              <a:t>are the learning outcomes for GSIs of participating in a one-semester seminar introducing them to conceptual and pedagogical tools of literacy?</a:t>
            </a:r>
            <a:r>
              <a:rPr lang="en-US" sz="3840" dirty="0" smtClean="0"/>
              <a:t> </a:t>
            </a:r>
          </a:p>
          <a:p>
            <a:pPr marL="514350" indent="-514350">
              <a:buNone/>
            </a:pPr>
            <a:endParaRPr lang="en-US" sz="3840" dirty="0" smtClean="0"/>
          </a:p>
          <a:p>
            <a:pPr marL="514350" indent="-514350">
              <a:buFont typeface="+mj-lt"/>
              <a:buAutoNum type="arabicPeriod"/>
            </a:pPr>
            <a:r>
              <a:rPr lang="en-US" sz="3840" dirty="0" smtClean="0"/>
              <a:t>How </a:t>
            </a:r>
            <a:r>
              <a:rPr lang="en-US" sz="3840" dirty="0"/>
              <a:t>do GSIs instantiate conceptual knowledge related to literacy in the FL classroom</a:t>
            </a:r>
            <a:r>
              <a:rPr lang="en-US" sz="3840" dirty="0" smtClean="0"/>
              <a:t>?</a:t>
            </a:r>
          </a:p>
          <a:p>
            <a:pPr marL="514350" indent="-514350">
              <a:buNone/>
            </a:pPr>
            <a:endParaRPr lang="en-US" sz="3840" dirty="0" smtClean="0"/>
          </a:p>
          <a:p>
            <a:pPr marL="514350" indent="-514350">
              <a:buFont typeface="+mj-lt"/>
              <a:buAutoNum type="arabicPeriod"/>
            </a:pPr>
            <a:r>
              <a:rPr lang="en-US" sz="3840" dirty="0" smtClean="0"/>
              <a:t>Which </a:t>
            </a:r>
            <a:r>
              <a:rPr lang="en-US" sz="3840" dirty="0"/>
              <a:t>activities and tools from the seminar contributed most to </a:t>
            </a:r>
            <a:r>
              <a:rPr lang="en-US" sz="3840" dirty="0" err="1" smtClean="0"/>
              <a:t>GSIs’conceptual</a:t>
            </a:r>
            <a:r>
              <a:rPr lang="en-US" sz="3840" dirty="0" smtClean="0"/>
              <a:t> </a:t>
            </a:r>
            <a:r>
              <a:rPr lang="en-US" sz="3840" dirty="0"/>
              <a:t>understandings?</a:t>
            </a:r>
          </a:p>
          <a:p>
            <a:pPr marL="0" indent="0">
              <a:buNone/>
            </a:pP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906178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05577" y="0"/>
            <a:ext cx="7794110" cy="1143000"/>
          </a:xfrm>
        </p:spPr>
        <p:txBody>
          <a:bodyPr anchor="t">
            <a:normAutofit fontScale="90000"/>
          </a:bodyPr>
          <a:lstStyle/>
          <a:p>
            <a:r>
              <a:rPr lang="en-US" dirty="0" smtClean="0"/>
              <a:t>Conceptualizing teacher learning from a sociocultural theory perspective </a:t>
            </a:r>
            <a:endParaRPr lang="en-US" dirty="0"/>
          </a:p>
        </p:txBody>
      </p:sp>
      <p:sp>
        <p:nvSpPr>
          <p:cNvPr id="3" name="Content Placeholder 2"/>
          <p:cNvSpPr>
            <a:spLocks noGrp="1"/>
          </p:cNvSpPr>
          <p:nvPr>
            <p:ph sz="quarter" idx="1"/>
          </p:nvPr>
        </p:nvSpPr>
        <p:spPr>
          <a:xfrm>
            <a:off x="303941" y="1706644"/>
            <a:ext cx="8382859" cy="4933641"/>
          </a:xfrm>
        </p:spPr>
        <p:txBody>
          <a:bodyPr>
            <a:normAutofit fontScale="70000" lnSpcReduction="20000"/>
          </a:bodyPr>
          <a:lstStyle/>
          <a:p>
            <a:pPr marL="514350" indent="-514350">
              <a:buFont typeface="+mj-lt"/>
              <a:buAutoNum type="arabicPeriod"/>
            </a:pPr>
            <a:r>
              <a:rPr lang="en-US" sz="2800" dirty="0" smtClean="0"/>
              <a:t>Teachers </a:t>
            </a:r>
            <a:r>
              <a:rPr lang="en-US" sz="2800" dirty="0"/>
              <a:t>are</a:t>
            </a:r>
            <a:r>
              <a:rPr lang="en-US" sz="2800" dirty="0" smtClean="0"/>
              <a:t> </a:t>
            </a:r>
            <a:r>
              <a:rPr lang="en-US" sz="2800" i="1" dirty="0" smtClean="0"/>
              <a:t>learners </a:t>
            </a:r>
            <a:r>
              <a:rPr lang="en-US" sz="2800" i="1" dirty="0"/>
              <a:t>of L2 teaching</a:t>
            </a:r>
            <a:r>
              <a:rPr lang="en-US" sz="2800" dirty="0"/>
              <a:t> rather than performers </a:t>
            </a:r>
            <a:r>
              <a:rPr lang="en-US" sz="2800" dirty="0" smtClean="0"/>
              <a:t>of teaching</a:t>
            </a:r>
          </a:p>
          <a:p>
            <a:pPr marL="514350" indent="-514350">
              <a:buFont typeface="+mj-lt"/>
              <a:buAutoNum type="arabicPeriod"/>
            </a:pPr>
            <a:endParaRPr lang="en-US" sz="2800" dirty="0"/>
          </a:p>
          <a:p>
            <a:pPr marL="514350" indent="-514350">
              <a:buFont typeface="+mj-lt"/>
              <a:buAutoNum type="arabicPeriod"/>
            </a:pPr>
            <a:r>
              <a:rPr lang="en-US" sz="2800" dirty="0" smtClean="0"/>
              <a:t>Learning </a:t>
            </a:r>
            <a:r>
              <a:rPr lang="en-US" sz="2800" dirty="0"/>
              <a:t>to teach is</a:t>
            </a:r>
            <a:r>
              <a:rPr lang="en-US" sz="2800" dirty="0" smtClean="0"/>
              <a:t> as </a:t>
            </a:r>
            <a:r>
              <a:rPr lang="en-US" sz="2800" dirty="0"/>
              <a:t>a dynamic </a:t>
            </a:r>
            <a:r>
              <a:rPr lang="en-US" sz="2800" i="1" dirty="0"/>
              <a:t>process of social </a:t>
            </a:r>
            <a:r>
              <a:rPr lang="en-US" sz="2800" i="1" dirty="0" smtClean="0"/>
              <a:t>interaction </a:t>
            </a:r>
            <a:r>
              <a:rPr lang="en-US" sz="2800" dirty="0" smtClean="0"/>
              <a:t>wherein </a:t>
            </a:r>
            <a:r>
              <a:rPr lang="en-US" sz="2800" dirty="0"/>
              <a:t>teachers appropriate, reconstruct, &amp; transform existing </a:t>
            </a:r>
            <a:r>
              <a:rPr lang="en-US" sz="2800" dirty="0" smtClean="0"/>
              <a:t>social practices </a:t>
            </a:r>
            <a:r>
              <a:rPr lang="en-US" sz="2800" dirty="0"/>
              <a:t>of teaching based on individual</a:t>
            </a:r>
            <a:r>
              <a:rPr lang="en-US" sz="2800" dirty="0" smtClean="0"/>
              <a:t> &amp; </a:t>
            </a:r>
            <a:r>
              <a:rPr lang="en-US" sz="2800" dirty="0"/>
              <a:t>local </a:t>
            </a:r>
            <a:r>
              <a:rPr lang="en-US" sz="2800" dirty="0" smtClean="0"/>
              <a:t>needs</a:t>
            </a:r>
          </a:p>
          <a:p>
            <a:pPr marL="514350" indent="-514350">
              <a:buFont typeface="+mj-lt"/>
              <a:buAutoNum type="arabicPeriod"/>
            </a:pPr>
            <a:endParaRPr lang="en-US" sz="2800" dirty="0"/>
          </a:p>
          <a:p>
            <a:pPr marL="514350" indent="-514350">
              <a:buFont typeface="+mj-lt"/>
              <a:buAutoNum type="arabicPeriod"/>
            </a:pPr>
            <a:r>
              <a:rPr lang="en-US" sz="2800" dirty="0" smtClean="0"/>
              <a:t>Teacher </a:t>
            </a:r>
            <a:r>
              <a:rPr lang="en-US" sz="2800" dirty="0"/>
              <a:t>learning is</a:t>
            </a:r>
            <a:r>
              <a:rPr lang="en-US" sz="2800" dirty="0" smtClean="0"/>
              <a:t> </a:t>
            </a:r>
            <a:r>
              <a:rPr lang="en-US" sz="2800" i="1" dirty="0" smtClean="0"/>
              <a:t>both </a:t>
            </a:r>
            <a:r>
              <a:rPr lang="en-US" sz="2800" i="1" dirty="0"/>
              <a:t>internal &amp; collective activity </a:t>
            </a:r>
            <a:r>
              <a:rPr lang="en-US" sz="2800" dirty="0"/>
              <a:t>that </a:t>
            </a:r>
            <a:r>
              <a:rPr lang="en-US" sz="2800" dirty="0" smtClean="0"/>
              <a:t>shapes not </a:t>
            </a:r>
            <a:r>
              <a:rPr lang="en-US" sz="2800" dirty="0"/>
              <a:t>only teachers' own actions &amp; thoughts but also </a:t>
            </a:r>
            <a:r>
              <a:rPr lang="en-US" sz="2800" dirty="0" smtClean="0"/>
              <a:t>student engagement in learning </a:t>
            </a:r>
            <a:r>
              <a:rPr lang="en-US" sz="2800" dirty="0"/>
              <a:t>&amp; learning </a:t>
            </a:r>
            <a:r>
              <a:rPr lang="en-US" sz="2800" dirty="0" smtClean="0"/>
              <a:t>outcomes</a:t>
            </a:r>
          </a:p>
          <a:p>
            <a:pPr marL="514350" indent="-514350">
              <a:buFont typeface="+mj-lt"/>
              <a:buAutoNum type="arabicPeriod"/>
            </a:pPr>
            <a:endParaRPr lang="en-US" sz="2800" dirty="0"/>
          </a:p>
          <a:p>
            <a:pPr marL="514350" indent="-514350">
              <a:buFont typeface="+mj-lt"/>
              <a:buAutoNum type="arabicPeriod"/>
            </a:pPr>
            <a:r>
              <a:rPr lang="en-US" sz="2800" dirty="0" smtClean="0"/>
              <a:t>Professional </a:t>
            </a:r>
            <a:r>
              <a:rPr lang="en-US" sz="2800" dirty="0"/>
              <a:t>development is</a:t>
            </a:r>
            <a:r>
              <a:rPr lang="en-US" sz="2800" dirty="0" smtClean="0"/>
              <a:t> </a:t>
            </a:r>
            <a:r>
              <a:rPr lang="en-US" sz="2800" i="1" dirty="0" smtClean="0"/>
              <a:t>a </a:t>
            </a:r>
            <a:r>
              <a:rPr lang="en-US" sz="2800" i="1" dirty="0"/>
              <a:t>conceptual process</a:t>
            </a:r>
            <a:r>
              <a:rPr lang="en-US" sz="2800" dirty="0"/>
              <a:t>, wherein </a:t>
            </a:r>
            <a:r>
              <a:rPr lang="en-US" sz="2800" dirty="0" smtClean="0"/>
              <a:t>L2 teachers</a:t>
            </a:r>
            <a:r>
              <a:rPr lang="en-US" sz="2800" dirty="0"/>
              <a:t>' own </a:t>
            </a:r>
            <a:r>
              <a:rPr lang="en-US" sz="2800" i="1" dirty="0"/>
              <a:t>everyday concepts </a:t>
            </a:r>
            <a:r>
              <a:rPr lang="en-US" sz="2800" dirty="0"/>
              <a:t>of language, learning, &amp; </a:t>
            </a:r>
            <a:r>
              <a:rPr lang="en-US" sz="2800" dirty="0" smtClean="0"/>
              <a:t>teaching encounter </a:t>
            </a:r>
            <a:r>
              <a:rPr lang="en-US" sz="2800" i="1" dirty="0"/>
              <a:t>scientific concepts </a:t>
            </a:r>
            <a:r>
              <a:rPr lang="en-US" sz="2800" dirty="0"/>
              <a:t>about these subjects embraced by </a:t>
            </a:r>
            <a:r>
              <a:rPr lang="en-US" sz="2800" dirty="0" smtClean="0"/>
              <a:t>their profession</a:t>
            </a:r>
            <a:r>
              <a:rPr lang="en-US" sz="2800" dirty="0"/>
              <a:t>, creating the potential for reorganization of</a:t>
            </a:r>
            <a:r>
              <a:rPr lang="en-US" sz="2800" dirty="0" smtClean="0"/>
              <a:t> experiential knowledge &amp; </a:t>
            </a:r>
            <a:r>
              <a:rPr lang="en-US" sz="2800" dirty="0"/>
              <a:t>formation of new knowledge.</a:t>
            </a:r>
            <a:r>
              <a:rPr lang="en-US" sz="2800" dirty="0" smtClean="0"/>
              <a:t> </a:t>
            </a:r>
            <a:r>
              <a:rPr lang="en-US" sz="2839" dirty="0" smtClean="0"/>
              <a:t>The use of </a:t>
            </a:r>
            <a:r>
              <a:rPr lang="en-US" sz="2839" i="1" dirty="0" smtClean="0"/>
              <a:t>one overarching concept </a:t>
            </a:r>
            <a:r>
              <a:rPr lang="en-US" sz="2839" dirty="0" smtClean="0"/>
              <a:t>can unify curricula &amp; provide teachers with coherent notions of FL teaching &amp; learning </a:t>
            </a:r>
          </a:p>
          <a:p>
            <a:pPr marL="514350" indent="-514350">
              <a:buFont typeface="+mj-lt"/>
              <a:buAutoNum type="arabicPeriod"/>
            </a:pPr>
            <a:endParaRPr lang="en-US" sz="2839" dirty="0" smtClean="0"/>
          </a:p>
          <a:p>
            <a:pPr marL="514350" indent="-514350">
              <a:buNone/>
            </a:pPr>
            <a:r>
              <a:rPr lang="en-US" sz="2839" dirty="0" smtClean="0"/>
              <a:t>         (Johnson, 2009; </a:t>
            </a:r>
            <a:r>
              <a:rPr lang="en-US" sz="2839" dirty="0" err="1" smtClean="0"/>
              <a:t>Lantolf</a:t>
            </a:r>
            <a:r>
              <a:rPr lang="en-US" sz="2839" dirty="0" smtClean="0"/>
              <a:t> &amp; Johnson, 2007; </a:t>
            </a:r>
            <a:r>
              <a:rPr lang="en-US" sz="2839" dirty="0" err="1" smtClean="0"/>
              <a:t>Smagorinsky</a:t>
            </a:r>
            <a:r>
              <a:rPr lang="en-US" sz="2839" dirty="0" smtClean="0"/>
              <a:t>, Cook, &amp; Johnson, 2003)</a:t>
            </a:r>
            <a:endParaRPr lang="fr-FR" sz="2839" dirty="0" smtClean="0"/>
          </a:p>
          <a:p>
            <a:pPr marL="514350" indent="-514350">
              <a:buFont typeface="+mj-lt"/>
              <a:buAutoNum type="arabicPeriod"/>
            </a:pPr>
            <a:endParaRPr lang="en-US" sz="2839" dirty="0" smtClean="0"/>
          </a:p>
          <a:p>
            <a:pPr marL="0" indent="0" algn="r">
              <a:buNone/>
            </a:pPr>
            <a:r>
              <a:rPr lang="en-US" sz="2839" dirty="0" smtClean="0"/>
              <a:t> </a:t>
            </a:r>
            <a:endParaRPr lang="en-US" sz="2839"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076328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1651" y="0"/>
            <a:ext cx="8932349" cy="1447800"/>
          </a:xfrm>
        </p:spPr>
        <p:txBody>
          <a:bodyPr anchor="t">
            <a:noAutofit/>
          </a:bodyPr>
          <a:lstStyle/>
          <a:p>
            <a:r>
              <a:rPr lang="en-US" sz="3200" dirty="0" smtClean="0"/>
              <a:t>Theoretical framework: Levels of appropriation of </a:t>
            </a:r>
            <a:br>
              <a:rPr lang="en-US" sz="3200" dirty="0" smtClean="0"/>
            </a:br>
            <a:r>
              <a:rPr lang="en-US" sz="3200" i="1" dirty="0" smtClean="0"/>
              <a:t>conceptual</a:t>
            </a:r>
            <a:r>
              <a:rPr lang="en-US" sz="3200" dirty="0" smtClean="0"/>
              <a:t> &amp; </a:t>
            </a:r>
            <a:r>
              <a:rPr lang="en-US" sz="3200" i="1" dirty="0" smtClean="0"/>
              <a:t>pedagogical</a:t>
            </a:r>
            <a:r>
              <a:rPr lang="en-US" sz="3200" dirty="0" smtClean="0"/>
              <a:t> tools</a:t>
            </a:r>
            <a:endParaRPr lang="en-US" sz="3200" dirty="0"/>
          </a:p>
        </p:txBody>
      </p:sp>
      <p:sp>
        <p:nvSpPr>
          <p:cNvPr id="3" name="Content Placeholder 2"/>
          <p:cNvSpPr>
            <a:spLocks noGrp="1"/>
          </p:cNvSpPr>
          <p:nvPr>
            <p:ph sz="quarter" idx="1"/>
          </p:nvPr>
        </p:nvSpPr>
        <p:spPr>
          <a:xfrm>
            <a:off x="914400" y="1447800"/>
            <a:ext cx="7772400" cy="4865914"/>
          </a:xfrm>
        </p:spPr>
        <p:txBody>
          <a:bodyPr>
            <a:normAutofit lnSpcReduction="10000"/>
          </a:bodyPr>
          <a:lstStyle/>
          <a:p>
            <a:pPr marL="514350" indent="-514350">
              <a:buFont typeface="+mj-lt"/>
              <a:buAutoNum type="arabicPeriod"/>
            </a:pPr>
            <a:r>
              <a:rPr lang="fr-FR" sz="2800" dirty="0" err="1" smtClean="0"/>
              <a:t>Lack</a:t>
            </a:r>
            <a:r>
              <a:rPr lang="fr-FR" sz="2800" dirty="0" smtClean="0"/>
              <a:t> </a:t>
            </a:r>
            <a:r>
              <a:rPr lang="fr-FR" sz="2800" dirty="0"/>
              <a:t>of appropriation due to </a:t>
            </a:r>
            <a:r>
              <a:rPr lang="fr-FR" sz="2800" dirty="0" err="1"/>
              <a:t>incomprehension</a:t>
            </a:r>
            <a:r>
              <a:rPr lang="fr-FR" sz="2800" dirty="0"/>
              <a:t>, </a:t>
            </a:r>
            <a:r>
              <a:rPr lang="fr-FR" sz="2800" dirty="0" err="1"/>
              <a:t>resistance</a:t>
            </a:r>
            <a:r>
              <a:rPr lang="fr-FR" sz="2800" dirty="0" smtClean="0"/>
              <a:t>, or </a:t>
            </a:r>
            <a:r>
              <a:rPr lang="fr-FR" sz="2800" dirty="0"/>
              <a:t>rejection</a:t>
            </a:r>
          </a:p>
          <a:p>
            <a:pPr marL="514350" indent="-514350">
              <a:buFont typeface="+mj-lt"/>
              <a:buAutoNum type="arabicPeriod"/>
            </a:pPr>
            <a:r>
              <a:rPr lang="fr-FR" sz="2800" dirty="0" err="1" smtClean="0"/>
              <a:t>Appropriating</a:t>
            </a:r>
            <a:r>
              <a:rPr lang="fr-FR" sz="2800" dirty="0" smtClean="0"/>
              <a:t> </a:t>
            </a:r>
            <a:r>
              <a:rPr lang="fr-FR" sz="2800" dirty="0"/>
              <a:t>the </a:t>
            </a:r>
            <a:r>
              <a:rPr lang="fr-FR" sz="2800" dirty="0" err="1"/>
              <a:t>concept’s</a:t>
            </a:r>
            <a:r>
              <a:rPr lang="fr-FR" sz="2800" dirty="0"/>
              <a:t> label but none of </a:t>
            </a:r>
            <a:r>
              <a:rPr lang="fr-FR" sz="2800" dirty="0" err="1"/>
              <a:t>its</a:t>
            </a:r>
            <a:r>
              <a:rPr lang="fr-FR" sz="2800" dirty="0"/>
              <a:t> </a:t>
            </a:r>
            <a:r>
              <a:rPr lang="fr-FR" sz="2800" dirty="0" err="1"/>
              <a:t>features</a:t>
            </a:r>
            <a:endParaRPr lang="fr-FR" sz="2800" dirty="0"/>
          </a:p>
          <a:p>
            <a:pPr marL="514350" indent="-514350">
              <a:buFont typeface="+mj-lt"/>
              <a:buAutoNum type="arabicPeriod"/>
            </a:pPr>
            <a:r>
              <a:rPr lang="fr-FR" sz="2800" dirty="0" err="1" smtClean="0"/>
              <a:t>Appropriating</a:t>
            </a:r>
            <a:r>
              <a:rPr lang="fr-FR" sz="2800" dirty="0" smtClean="0"/>
              <a:t> </a:t>
            </a:r>
            <a:r>
              <a:rPr lang="fr-FR" sz="2800" dirty="0"/>
              <a:t>surface </a:t>
            </a:r>
            <a:r>
              <a:rPr lang="fr-FR" sz="2800" dirty="0" err="1"/>
              <a:t>features</a:t>
            </a:r>
            <a:r>
              <a:rPr lang="fr-FR" sz="2800" dirty="0"/>
              <a:t> of the concept but not </a:t>
            </a:r>
            <a:r>
              <a:rPr lang="fr-FR" sz="2800" dirty="0" err="1"/>
              <a:t>understanding</a:t>
            </a:r>
            <a:r>
              <a:rPr lang="fr-FR" sz="2800" dirty="0"/>
              <a:t> how </a:t>
            </a:r>
            <a:r>
              <a:rPr lang="fr-FR" sz="2800" dirty="0" err="1"/>
              <a:t>various</a:t>
            </a:r>
            <a:r>
              <a:rPr lang="fr-FR" sz="2800" dirty="0"/>
              <a:t> </a:t>
            </a:r>
            <a:r>
              <a:rPr lang="fr-FR" sz="2800" dirty="0" err="1"/>
              <a:t>features</a:t>
            </a:r>
            <a:r>
              <a:rPr lang="fr-FR" sz="2800" dirty="0"/>
              <a:t> </a:t>
            </a:r>
            <a:r>
              <a:rPr lang="fr-FR" sz="2800" dirty="0" err="1"/>
              <a:t>contribute</a:t>
            </a:r>
            <a:r>
              <a:rPr lang="fr-FR" sz="2800" dirty="0"/>
              <a:t> to a </a:t>
            </a:r>
            <a:r>
              <a:rPr lang="fr-FR" sz="2800" dirty="0" err="1"/>
              <a:t>conceptual</a:t>
            </a:r>
            <a:r>
              <a:rPr lang="fr-FR" sz="2800" dirty="0"/>
              <a:t> </a:t>
            </a:r>
            <a:r>
              <a:rPr lang="fr-FR" sz="2800" dirty="0" err="1"/>
              <a:t>whole</a:t>
            </a:r>
            <a:endParaRPr lang="fr-FR" sz="2800" dirty="0"/>
          </a:p>
          <a:p>
            <a:pPr marL="514350" indent="-514350">
              <a:buFont typeface="+mj-lt"/>
              <a:buAutoNum type="arabicPeriod"/>
            </a:pPr>
            <a:r>
              <a:rPr lang="fr-FR" sz="2800" dirty="0" err="1" smtClean="0"/>
              <a:t>Appropriating</a:t>
            </a:r>
            <a:r>
              <a:rPr lang="fr-FR" sz="2800" dirty="0" smtClean="0"/>
              <a:t> </a:t>
            </a:r>
            <a:r>
              <a:rPr lang="fr-FR" sz="2800" dirty="0" err="1"/>
              <a:t>conceptual</a:t>
            </a:r>
            <a:r>
              <a:rPr lang="fr-FR" sz="2800" dirty="0"/>
              <a:t> </a:t>
            </a:r>
            <a:r>
              <a:rPr lang="fr-FR" sz="2800" dirty="0" err="1"/>
              <a:t>underpinnings</a:t>
            </a:r>
            <a:r>
              <a:rPr lang="fr-FR" sz="2800" dirty="0"/>
              <a:t> &amp; </a:t>
            </a:r>
            <a:r>
              <a:rPr lang="fr-FR" sz="2800" dirty="0" err="1"/>
              <a:t>being</a:t>
            </a:r>
            <a:r>
              <a:rPr lang="fr-FR" sz="2800" dirty="0"/>
              <a:t> able to use the concept in new settings</a:t>
            </a:r>
          </a:p>
          <a:p>
            <a:pPr marL="514350" indent="-514350">
              <a:buFont typeface="+mj-lt"/>
              <a:buAutoNum type="arabicPeriod"/>
            </a:pPr>
            <a:r>
              <a:rPr lang="fr-FR" sz="2800" dirty="0" err="1" smtClean="0"/>
              <a:t>Achieving</a:t>
            </a:r>
            <a:r>
              <a:rPr lang="fr-FR" sz="2800" dirty="0" smtClean="0"/>
              <a:t> </a:t>
            </a:r>
            <a:r>
              <a:rPr lang="fr-FR" sz="2800" dirty="0" err="1"/>
              <a:t>mastery</a:t>
            </a:r>
            <a:r>
              <a:rPr lang="fr-FR" sz="2800" dirty="0"/>
              <a:t> in </a:t>
            </a:r>
            <a:r>
              <a:rPr lang="fr-FR" sz="2800" dirty="0" err="1"/>
              <a:t>implementing</a:t>
            </a:r>
            <a:r>
              <a:rPr lang="fr-FR" sz="2800" dirty="0"/>
              <a:t> the </a:t>
            </a:r>
            <a:r>
              <a:rPr lang="fr-FR" sz="2800" dirty="0" smtClean="0"/>
              <a:t>concept</a:t>
            </a:r>
          </a:p>
          <a:p>
            <a:pPr marL="0" indent="0" algn="r">
              <a:buNone/>
            </a:pPr>
            <a:r>
              <a:rPr lang="en-US" sz="2800" dirty="0"/>
              <a:t>Grossman, </a:t>
            </a:r>
            <a:r>
              <a:rPr lang="en-US" sz="2800" dirty="0" err="1"/>
              <a:t>Smagorinsky</a:t>
            </a:r>
            <a:r>
              <a:rPr lang="en-US" sz="2800" dirty="0"/>
              <a:t>, &amp; </a:t>
            </a:r>
            <a:r>
              <a:rPr lang="en-US" sz="2800" dirty="0" smtClean="0"/>
              <a:t>Valencia</a:t>
            </a:r>
            <a:r>
              <a:rPr lang="en-US" sz="2800" dirty="0"/>
              <a:t> </a:t>
            </a:r>
            <a:r>
              <a:rPr lang="en-US" sz="2800" dirty="0" smtClean="0"/>
              <a:t>(1999) </a:t>
            </a:r>
            <a:endParaRPr lang="fr-FR" sz="2800" dirty="0" smtClean="0"/>
          </a:p>
          <a:p>
            <a:pPr marL="0" indent="0" algn="r">
              <a:buNone/>
            </a:pPr>
            <a:endParaRPr lang="fr-FR" sz="2800" dirty="0"/>
          </a:p>
          <a:p>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807706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38142" y="0"/>
            <a:ext cx="7948658" cy="1143000"/>
          </a:xfrm>
        </p:spPr>
        <p:txBody>
          <a:bodyPr/>
          <a:lstStyle/>
          <a:p>
            <a:r>
              <a:rPr lang="en-US" dirty="0" smtClean="0"/>
              <a:t>Research design: The participants</a:t>
            </a:r>
            <a:endParaRPr lang="en-US" dirty="0"/>
          </a:p>
        </p:txBody>
      </p:sp>
      <p:sp>
        <p:nvSpPr>
          <p:cNvPr id="3" name="Content Placeholder 2"/>
          <p:cNvSpPr>
            <a:spLocks noGrp="1"/>
          </p:cNvSpPr>
          <p:nvPr>
            <p:ph sz="quarter" idx="1"/>
          </p:nvPr>
        </p:nvSpPr>
        <p:spPr>
          <a:xfrm>
            <a:off x="738142" y="1447800"/>
            <a:ext cx="7948658" cy="4572000"/>
          </a:xfrm>
        </p:spPr>
        <p:txBody>
          <a:bodyPr>
            <a:normAutofit lnSpcReduction="10000"/>
          </a:bodyPr>
          <a:lstStyle/>
          <a:p>
            <a:r>
              <a:rPr lang="en-US" dirty="0" smtClean="0"/>
              <a:t>Cross-institutional: Two R1 universities, one public &amp; one private</a:t>
            </a:r>
          </a:p>
          <a:p>
            <a:pPr>
              <a:buNone/>
            </a:pPr>
            <a:endParaRPr lang="en-US" dirty="0" smtClean="0"/>
          </a:p>
          <a:p>
            <a:r>
              <a:rPr lang="en-US" dirty="0" smtClean="0"/>
              <a:t>17 </a:t>
            </a:r>
            <a:r>
              <a:rPr lang="en-US" dirty="0" err="1" smtClean="0"/>
              <a:t>GSIs</a:t>
            </a:r>
            <a:endParaRPr lang="en-US" dirty="0" smtClean="0"/>
          </a:p>
          <a:p>
            <a:pPr lvl="1"/>
            <a:r>
              <a:rPr lang="en-US" dirty="0" smtClean="0"/>
              <a:t>4 males, 13 females; ages: 22-42</a:t>
            </a:r>
          </a:p>
          <a:p>
            <a:pPr lvl="1"/>
            <a:r>
              <a:rPr lang="en-US" dirty="0" smtClean="0"/>
              <a:t>9 Ph.D. students; 8 M.A. students</a:t>
            </a:r>
          </a:p>
          <a:p>
            <a:pPr lvl="1">
              <a:buNone/>
            </a:pPr>
            <a:endParaRPr lang="en-US" dirty="0" smtClean="0"/>
          </a:p>
          <a:p>
            <a:r>
              <a:rPr lang="en-US" dirty="0" smtClean="0"/>
              <a:t>Cross-language: Spanish (4), German (4), Russian (3), French (3), Japanese (2), Korean (1)</a:t>
            </a:r>
          </a:p>
          <a:p>
            <a:pPr>
              <a:buNone/>
            </a:pPr>
            <a:endParaRPr lang="en-US" dirty="0" smtClean="0"/>
          </a:p>
          <a:p>
            <a:r>
              <a:rPr lang="en-US" dirty="0" smtClean="0"/>
              <a:t>Participants’ previous FL teaching experience: No (11), Yes (6)</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047823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1896" y="10856"/>
            <a:ext cx="8154904" cy="1436944"/>
          </a:xfrm>
        </p:spPr>
        <p:txBody>
          <a:bodyPr/>
          <a:lstStyle/>
          <a:p>
            <a:r>
              <a:rPr lang="en-US" dirty="0" smtClean="0"/>
              <a:t>Research design: </a:t>
            </a:r>
            <a:br>
              <a:rPr lang="en-US" dirty="0" smtClean="0"/>
            </a:br>
            <a:r>
              <a:rPr lang="en-US" dirty="0" smtClean="0"/>
              <a:t>The course objectives</a:t>
            </a:r>
            <a:endParaRPr lang="en-US" dirty="0"/>
          </a:p>
        </p:txBody>
      </p:sp>
      <p:sp>
        <p:nvSpPr>
          <p:cNvPr id="3" name="Content Placeholder 2"/>
          <p:cNvSpPr>
            <a:spLocks noGrp="1"/>
          </p:cNvSpPr>
          <p:nvPr>
            <p:ph sz="quarter" idx="1"/>
          </p:nvPr>
        </p:nvSpPr>
        <p:spPr>
          <a:xfrm>
            <a:off x="531896" y="1867156"/>
            <a:ext cx="8293237" cy="4572000"/>
          </a:xfrm>
        </p:spPr>
        <p:txBody>
          <a:bodyPr>
            <a:normAutofit/>
          </a:bodyPr>
          <a:lstStyle/>
          <a:p>
            <a:pPr marL="457200" lvl="0" indent="-457200">
              <a:buFont typeface="+mj-lt"/>
              <a:buAutoNum type="arabicPeriod"/>
            </a:pPr>
            <a:r>
              <a:rPr lang="en-US" sz="2200" dirty="0" smtClean="0"/>
              <a:t>Familiarity with theoretical foundations of second / foreign language acquisition and a range of practical applications and implications for communicative, literacy-oriented language teaching</a:t>
            </a:r>
          </a:p>
          <a:p>
            <a:pPr marL="457200" lvl="0" indent="-457200">
              <a:buFont typeface="+mj-lt"/>
              <a:buAutoNum type="arabicPeriod"/>
            </a:pPr>
            <a:r>
              <a:rPr lang="en-US" sz="2200" dirty="0" smtClean="0"/>
              <a:t>Conceptual understanding of principles of communicative, literacy-oriented language teaching</a:t>
            </a:r>
          </a:p>
          <a:p>
            <a:pPr marL="457200" lvl="0" indent="-457200">
              <a:buFont typeface="+mj-lt"/>
              <a:buAutoNum type="arabicPeriod"/>
            </a:pPr>
            <a:r>
              <a:rPr lang="en-US" sz="2200" dirty="0" smtClean="0"/>
              <a:t>Conceptual understanding of classroom techniques for communicative, literacy-oriented language teaching</a:t>
            </a:r>
          </a:p>
          <a:p>
            <a:pPr marL="457200" lvl="0" indent="-457200">
              <a:buFont typeface="+mj-lt"/>
              <a:buAutoNum type="arabicPeriod"/>
            </a:pPr>
            <a:r>
              <a:rPr lang="en-US" sz="2200" dirty="0" smtClean="0"/>
              <a:t>Ability to design materials, lessons, and assessment instruments consistent with conceptual and pedagogical tools of literacy-oriented language teaching introduced over the course of the semester</a:t>
            </a:r>
          </a:p>
          <a:p>
            <a:pPr marL="457200" lvl="0" indent="-457200">
              <a:buFont typeface="+mj-lt"/>
              <a:buAutoNum type="arabicPeriod"/>
            </a:pPr>
            <a:r>
              <a:rPr lang="en-US" sz="2200" dirty="0" smtClean="0"/>
              <a:t>Critical insights about teaching language through cultural texts of all types to develop literacy in the foreign language</a:t>
            </a:r>
          </a:p>
          <a:p>
            <a:pPr>
              <a:buNone/>
            </a:pP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90999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73162"/>
          </a:xfrm>
        </p:spPr>
        <p:txBody>
          <a:bodyPr>
            <a:normAutofit fontScale="90000"/>
          </a:bodyPr>
          <a:lstStyle/>
          <a:p>
            <a:r>
              <a:rPr lang="en-US" dirty="0" smtClean="0"/>
              <a:t>Research design: The course—</a:t>
            </a:r>
            <a:br>
              <a:rPr lang="en-US" dirty="0" smtClean="0"/>
            </a:br>
            <a:r>
              <a:rPr lang="en-US" dirty="0" smtClean="0"/>
              <a:t>Framing concepts</a:t>
            </a:r>
            <a:endParaRPr lang="en-US" dirty="0"/>
          </a:p>
        </p:txBody>
      </p:sp>
      <p:sp>
        <p:nvSpPr>
          <p:cNvPr id="3" name="Content Placeholder 2"/>
          <p:cNvSpPr>
            <a:spLocks noGrp="1"/>
          </p:cNvSpPr>
          <p:nvPr>
            <p:ph sz="quarter" idx="1"/>
          </p:nvPr>
        </p:nvSpPr>
        <p:spPr>
          <a:xfrm>
            <a:off x="542751" y="1834590"/>
            <a:ext cx="8144049" cy="4570190"/>
          </a:xfrm>
        </p:spPr>
        <p:txBody>
          <a:bodyPr>
            <a:normAutofit/>
          </a:bodyPr>
          <a:lstStyle/>
          <a:p>
            <a:r>
              <a:rPr lang="en-US" dirty="0" smtClean="0"/>
              <a:t>Literacy: “dynamic, culturally and historically situated practices of using and interpreting diverse written and spoken texts to fulfill particular social purposes” (</a:t>
            </a:r>
            <a:r>
              <a:rPr lang="en-US" dirty="0"/>
              <a:t>K</a:t>
            </a:r>
            <a:r>
              <a:rPr lang="en-US" dirty="0" smtClean="0"/>
              <a:t>ern, 2000, p. 6)</a:t>
            </a:r>
          </a:p>
          <a:p>
            <a:pPr>
              <a:buNone/>
            </a:pPr>
            <a:endParaRPr lang="en-US" dirty="0" smtClean="0"/>
          </a:p>
          <a:p>
            <a:r>
              <a:rPr lang="en-US" dirty="0" smtClean="0"/>
              <a:t>Principles of literacy-based FL teaching: 7 principles of literacy, design (Available Designs, Designing and the Redesigned)</a:t>
            </a:r>
          </a:p>
          <a:p>
            <a:endParaRPr lang="en-US" dirty="0" smtClean="0"/>
          </a:p>
          <a:p>
            <a:r>
              <a:rPr lang="en-US" dirty="0" smtClean="0"/>
              <a:t>Curricular components: situated practice, overt instruction, critical framing, transformed practice (New London Group, 1996)</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456879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3219</TotalTime>
  <Words>3436</Words>
  <Application>Microsoft Macintosh PowerPoint</Application>
  <PresentationFormat>On-screen Show (4:3)</PresentationFormat>
  <Paragraphs>245</Paragraphs>
  <Slides>24</Slides>
  <Notes>20</Notes>
  <HiddenSlides>0</HiddenSlides>
  <MMClips>0</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Equity</vt:lpstr>
      <vt:lpstr>Appropriating and Using Conceptual Tools of Literacy:  The Development of  Teaching Expertise by  Future FL Faculty </vt:lpstr>
      <vt:lpstr>Rationale for the study</vt:lpstr>
      <vt:lpstr>Background</vt:lpstr>
      <vt:lpstr>Research Questions</vt:lpstr>
      <vt:lpstr>Conceptualizing teacher learning from a sociocultural theory perspective </vt:lpstr>
      <vt:lpstr>Theoretical framework: Levels of appropriation of  conceptual &amp; pedagogical tools</vt:lpstr>
      <vt:lpstr>Research design: The participants</vt:lpstr>
      <vt:lpstr>Research design:  The course objectives</vt:lpstr>
      <vt:lpstr>Research design: The course— Framing concepts</vt:lpstr>
      <vt:lpstr>Research design: Data collection and analysis</vt:lpstr>
      <vt:lpstr>Case 1: Amanda</vt:lpstr>
      <vt:lpstr>Case 1: Amanda</vt:lpstr>
      <vt:lpstr>Concept map: Midterm</vt:lpstr>
      <vt:lpstr>Concept map: End of semester  </vt:lpstr>
      <vt:lpstr>Case 1: Amanda</vt:lpstr>
      <vt:lpstr>Case 2: Elena</vt:lpstr>
      <vt:lpstr>Case 2: Elena</vt:lpstr>
      <vt:lpstr>Concept map: Midterm</vt:lpstr>
      <vt:lpstr>Concept map: End of semester  </vt:lpstr>
      <vt:lpstr>Case 2: Elena</vt:lpstr>
      <vt:lpstr>Emerging themes</vt:lpstr>
      <vt:lpstr>Conclusions and future directions</vt:lpstr>
      <vt:lpstr>Conclusions and future directions</vt:lpstr>
      <vt:lpstr>For more information</vt:lpstr>
    </vt:vector>
  </TitlesOfParts>
  <Company>University of Miami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Appropriating &amp; using conceptual tools of literacy:  The development of teaching expertise by  future FL faculty </dc:title>
  <dc:creator>Heather Allen</dc:creator>
  <cp:lastModifiedBy>Heather Allen</cp:lastModifiedBy>
  <cp:revision>84</cp:revision>
  <dcterms:created xsi:type="dcterms:W3CDTF">2011-03-26T15:57:25Z</dcterms:created>
  <dcterms:modified xsi:type="dcterms:W3CDTF">2011-03-26T15:57:52Z</dcterms:modified>
</cp:coreProperties>
</file>