
<file path=[Content_Types].xml><?xml version="1.0" encoding="utf-8"?>
<Types xmlns="http://schemas.openxmlformats.org/package/2006/content-types">
  <Override PartName="/ppt/slides/slide18.xml" ContentType="application/vnd.openxmlformats-officedocument.presentationml.slide+xml"/>
  <Default Extension="pict" ContentType="image/pict"/>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ppt/notesSlides/notesSlide12.xml" ContentType="application/vnd.openxmlformats-officedocument.presentationml.notesSlide+xml"/>
  <Override PartName="/ppt/slides/slide22.xml" ContentType="application/vnd.openxmlformats-officedocument.presentationml.slide+xml"/>
  <Override PartName="/ppt/slides/slide30.xml" ContentType="application/vnd.openxmlformats-officedocument.presentationml.slide+xml"/>
  <Override PartName="/docProps/app.xml" ContentType="application/vnd.openxmlformats-officedocument.extended-properties+xml"/>
  <Default Extension="rels" ContentType="application/vnd.openxmlformats-package.relationships+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Default Extension="doc" ContentType="application/msword"/>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notesSlides/notesSlide14.xml" ContentType="application/vnd.openxmlformats-officedocument.presentationml.notes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notesSlides/notesSlide15.xml" ContentType="application/vnd.openxmlformats-officedocument.presentationml.notesSlide+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90" r:id="rId1"/>
  </p:sldMasterIdLst>
  <p:notesMasterIdLst>
    <p:notesMasterId r:id="rId42"/>
  </p:notesMasterIdLst>
  <p:sldIdLst>
    <p:sldId id="256" r:id="rId2"/>
    <p:sldId id="257" r:id="rId3"/>
    <p:sldId id="258" r:id="rId4"/>
    <p:sldId id="260" r:id="rId5"/>
    <p:sldId id="287" r:id="rId6"/>
    <p:sldId id="261" r:id="rId7"/>
    <p:sldId id="288" r:id="rId8"/>
    <p:sldId id="262" r:id="rId9"/>
    <p:sldId id="263" r:id="rId10"/>
    <p:sldId id="265" r:id="rId11"/>
    <p:sldId id="266" r:id="rId12"/>
    <p:sldId id="267" r:id="rId13"/>
    <p:sldId id="272" r:id="rId14"/>
    <p:sldId id="273" r:id="rId15"/>
    <p:sldId id="274" r:id="rId16"/>
    <p:sldId id="276" r:id="rId17"/>
    <p:sldId id="277" r:id="rId18"/>
    <p:sldId id="278" r:id="rId19"/>
    <p:sldId id="280" r:id="rId20"/>
    <p:sldId id="281" r:id="rId21"/>
    <p:sldId id="283" r:id="rId22"/>
    <p:sldId id="284" r:id="rId23"/>
    <p:sldId id="285" r:id="rId24"/>
    <p:sldId id="286" r:id="rId25"/>
    <p:sldId id="289" r:id="rId26"/>
    <p:sldId id="290" r:id="rId27"/>
    <p:sldId id="291" r:id="rId28"/>
    <p:sldId id="292" r:id="rId29"/>
    <p:sldId id="293" r:id="rId30"/>
    <p:sldId id="294" r:id="rId31"/>
    <p:sldId id="295" r:id="rId32"/>
    <p:sldId id="296" r:id="rId33"/>
    <p:sldId id="297" r:id="rId34"/>
    <p:sldId id="298" r:id="rId35"/>
    <p:sldId id="299" r:id="rId36"/>
    <p:sldId id="300" r:id="rId37"/>
    <p:sldId id="301" r:id="rId38"/>
    <p:sldId id="302" r:id="rId39"/>
    <p:sldId id="303" r:id="rId40"/>
    <p:sldId id="259" r:id="rId4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17" d="100"/>
          <a:sy n="117" d="100"/>
        </p:scale>
        <p:origin x="-46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9.pict"/><Relationship Id="rId4" Type="http://schemas.openxmlformats.org/officeDocument/2006/relationships/image" Target="../media/image10.pict"/><Relationship Id="rId1" Type="http://schemas.openxmlformats.org/officeDocument/2006/relationships/image" Target="../media/image7.pict"/><Relationship Id="rId2" Type="http://schemas.openxmlformats.org/officeDocument/2006/relationships/image" Target="../media/image8.pict"/></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pPr>
              <a:defRPr/>
            </a:pPr>
            <a:fld id="{B3E60193-E97D-C947-AAB0-969AF5124AAF}" type="datetime1">
              <a:rPr lang="en-US"/>
              <a:pPr>
                <a:defRPr/>
              </a:pPr>
              <a:t>11/17/10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pPr>
              <a:defRPr/>
            </a:pPr>
            <a:fld id="{283A4C03-0124-8144-9800-B8275F6DEFD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bwMode="auto">
          <a:noFill/>
          <a:ln>
            <a:miter lim="800000"/>
            <a:headEnd/>
            <a:tailEnd/>
          </a:ln>
        </p:spPr>
        <p:txBody>
          <a:bodyPr/>
          <a:lstStyle/>
          <a:p>
            <a:fld id="{7C862F8E-9151-EC43-87F4-CC4F1A194BBB}" type="slidenum">
              <a:rPr lang="en-US"/>
              <a:pPr/>
              <a:t>11</a:t>
            </a:fld>
            <a:endParaRPr lang="en-US"/>
          </a:p>
        </p:txBody>
      </p:sp>
      <p:sp>
        <p:nvSpPr>
          <p:cNvPr id="256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5604" name="Rectangle 3"/>
          <p:cNvSpPr>
            <a:spLocks noGrp="1" noChangeArrowheads="1"/>
          </p:cNvSpPr>
          <p:nvPr>
            <p:ph type="body" idx="1"/>
          </p:nvPr>
        </p:nvSpPr>
        <p:spPr bwMode="auto">
          <a:noFill/>
        </p:spPr>
        <p:txBody>
          <a:bodyPr/>
          <a:lstStyle/>
          <a:p>
            <a:pPr eaLnBrk="1" hangingPunct="1">
              <a:spcBef>
                <a:spcPct val="0"/>
              </a:spcBef>
            </a:pPr>
            <a:r>
              <a:rPr lang="en-US">
                <a:latin typeface="Times New Roman" charset="0"/>
              </a:rPr>
              <a:t>Segway from personal views to the MLA Report</a:t>
            </a:r>
          </a:p>
          <a:p>
            <a:pPr eaLnBrk="1" hangingPunct="1">
              <a:spcBef>
                <a:spcPct val="0"/>
              </a:spcBef>
            </a:pPr>
            <a:endParaRPr lang="en-US">
              <a:latin typeface="Times New Roman" charset="0"/>
            </a:endParaRPr>
          </a:p>
          <a:p>
            <a:pPr eaLnBrk="1" hangingPunct="1">
              <a:spcBef>
                <a:spcPct val="0"/>
              </a:spcBef>
            </a:pPr>
            <a:r>
              <a:rPr lang="en-US">
                <a:latin typeface="Times New Roman" charset="0"/>
              </a:rPr>
              <a:t>Mention multiple volumes dedicated to discussions</a:t>
            </a:r>
          </a:p>
          <a:p>
            <a:pPr eaLnBrk="1" hangingPunct="1">
              <a:spcBef>
                <a:spcPct val="0"/>
              </a:spcBef>
            </a:pPr>
            <a:r>
              <a:rPr lang="en-US">
                <a:latin typeface="Times New Roman" charset="0"/>
              </a:rPr>
              <a:t>of the Standards--Language Learning, FLA, AAUSC</a:t>
            </a:r>
          </a:p>
          <a:p>
            <a:pPr eaLnBrk="1" hangingPunct="1">
              <a:spcBef>
                <a:spcPct val="0"/>
              </a:spcBef>
            </a:pPr>
            <a:endParaRPr lang="en-US">
              <a:latin typeface="Times New Roman" charset="0"/>
            </a:endParaRPr>
          </a:p>
          <a:p>
            <a:pPr eaLnBrk="1" hangingPunct="1">
              <a:spcBef>
                <a:spcPct val="0"/>
              </a:spcBef>
            </a:pPr>
            <a:r>
              <a:rPr lang="en-US">
                <a:latin typeface="Times New Roman" charset="0"/>
              </a:rPr>
              <a:t>Several editorial columns in MLJ: columns on language education policy in the United States (</a:t>
            </a:r>
            <a:r>
              <a:rPr lang="en-US" i="1">
                <a:latin typeface="Times New Roman" charset="0"/>
              </a:rPr>
              <a:t>MLJ</a:t>
            </a:r>
            <a:r>
              <a:rPr lang="en-US">
                <a:latin typeface="Times New Roman" charset="0"/>
              </a:rPr>
              <a:t> 87:4), the relation between the goals of FL study and the metaphors dominating FL pedagogy (</a:t>
            </a:r>
            <a:r>
              <a:rPr lang="en-US" i="1">
                <a:latin typeface="Times New Roman" charset="0"/>
              </a:rPr>
              <a:t>MLJ </a:t>
            </a:r>
            <a:r>
              <a:rPr lang="en-US">
                <a:latin typeface="Times New Roman" charset="0"/>
              </a:rPr>
              <a:t>90:2), and the assessment and evaluation of university-level FL programs (</a:t>
            </a:r>
            <a:r>
              <a:rPr lang="en-US" i="1">
                <a:latin typeface="Times New Roman" charset="0"/>
              </a:rPr>
              <a:t>MLJ</a:t>
            </a:r>
            <a:r>
              <a:rPr lang="en-US">
                <a:latin typeface="Times New Roman" charset="0"/>
              </a:rPr>
              <a:t> 90:4).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bwMode="auto">
          <a:noFill/>
          <a:ln>
            <a:miter lim="800000"/>
            <a:headEnd/>
            <a:tailEnd/>
          </a:ln>
        </p:spPr>
        <p:txBody>
          <a:bodyPr/>
          <a:lstStyle/>
          <a:p>
            <a:fld id="{DD084072-3AF8-F044-AFA0-3DCA648AA02A}" type="slidenum">
              <a:rPr lang="en-US"/>
              <a:pPr/>
              <a:t>20</a:t>
            </a:fld>
            <a:endParaRPr lang="en-US"/>
          </a:p>
        </p:txBody>
      </p:sp>
      <p:sp>
        <p:nvSpPr>
          <p:cNvPr id="522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228"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bwMode="auto">
          <a:noFill/>
          <a:ln>
            <a:miter lim="800000"/>
            <a:headEnd/>
            <a:tailEnd/>
          </a:ln>
        </p:spPr>
        <p:txBody>
          <a:bodyPr/>
          <a:lstStyle/>
          <a:p>
            <a:fld id="{C5BCC58D-C618-F74E-A46F-2DA98801A40A}" type="slidenum">
              <a:rPr lang="en-US"/>
              <a:pPr/>
              <a:t>21</a:t>
            </a:fld>
            <a:endParaRPr lang="en-US"/>
          </a:p>
        </p:txBody>
      </p:sp>
      <p:sp>
        <p:nvSpPr>
          <p:cNvPr id="542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4276"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noFill/>
          <a:ln>
            <a:miter lim="800000"/>
            <a:headEnd/>
            <a:tailEnd/>
          </a:ln>
        </p:spPr>
        <p:txBody>
          <a:bodyPr/>
          <a:lstStyle/>
          <a:p>
            <a:fld id="{81F3DBDE-4C8B-3A4E-9685-28EDDDAC1B20}" type="slidenum">
              <a:rPr lang="en-US"/>
              <a:pPr/>
              <a:t>22</a:t>
            </a:fld>
            <a:endParaRPr lang="en-US"/>
          </a:p>
        </p:txBody>
      </p:sp>
      <p:sp>
        <p:nvSpPr>
          <p:cNvPr id="563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4"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bwMode="auto">
          <a:noFill/>
          <a:ln>
            <a:miter lim="800000"/>
            <a:headEnd/>
            <a:tailEnd/>
          </a:ln>
        </p:spPr>
        <p:txBody>
          <a:bodyPr/>
          <a:lstStyle/>
          <a:p>
            <a:fld id="{EA10463D-1886-9744-8450-CEFB16ABEC2F}" type="slidenum">
              <a:rPr lang="en-US"/>
              <a:pPr/>
              <a:t>23</a:t>
            </a:fld>
            <a:endParaRPr lang="en-US"/>
          </a:p>
        </p:txBody>
      </p:sp>
      <p:sp>
        <p:nvSpPr>
          <p:cNvPr id="583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8372"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Slide Image Placeholder 1"/>
          <p:cNvSpPr>
            <a:spLocks noGrp="1" noRot="1" noChangeAspec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a:lstStyle/>
          <a:p>
            <a:pPr eaLnBrk="1" hangingPunct="1">
              <a:spcBef>
                <a:spcPct val="0"/>
              </a:spcBef>
            </a:pPr>
            <a:r>
              <a:rPr lang="en-US" smtClean="0"/>
              <a:t>As this is a language, and not a literature, course, we will focus particularly on the French language in its various written and spoken forms.  There is a strong parallel between the city of Paris and the French language; some people want them to remain the same as they have always been, even though it is natural for them to change and evolve with the passage of time.  In this course, we focus on the influence of the “other” as well as that of the “native Parisian” (if such an entity exists).  To whom does Paris belong, and who owns the French language?  Can they become ours too?   </a:t>
            </a:r>
          </a:p>
          <a:p>
            <a:pPr eaLnBrk="1" hangingPunct="1">
              <a:spcBef>
                <a:spcPct val="0"/>
              </a:spcBef>
            </a:pPr>
            <a:endParaRPr lang="en-US" smtClean="0"/>
          </a:p>
        </p:txBody>
      </p:sp>
      <p:sp>
        <p:nvSpPr>
          <p:cNvPr id="64516" name="Slide Number Placeholder 3"/>
          <p:cNvSpPr>
            <a:spLocks noGrp="1"/>
          </p:cNvSpPr>
          <p:nvPr>
            <p:ph type="sldNum" sz="quarter" idx="5"/>
          </p:nvPr>
        </p:nvSpPr>
        <p:spPr bwMode="auto">
          <a:noFill/>
          <a:ln>
            <a:miter lim="800000"/>
            <a:headEnd/>
            <a:tailEnd/>
          </a:ln>
        </p:spPr>
        <p:txBody>
          <a:bodyPr/>
          <a:lstStyle/>
          <a:p>
            <a:fld id="{6E9CA3FD-6C1C-EC41-8519-6D51DF439EFB}" type="slidenum">
              <a:rPr lang="en-US" smtClean="0"/>
              <a:pPr/>
              <a:t>28</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bwMode="auto">
          <a:noFill/>
          <a:ln>
            <a:miter lim="800000"/>
            <a:headEnd/>
            <a:tailEnd/>
          </a:ln>
        </p:spPr>
        <p:txBody>
          <a:bodyPr/>
          <a:lstStyle/>
          <a:p>
            <a:fld id="{F94259D4-17DA-C948-BA5F-013C7576781E}" type="slidenum">
              <a:rPr lang="en-US"/>
              <a:pPr/>
              <a:t>32</a:t>
            </a:fld>
            <a:endParaRPr lang="en-US"/>
          </a:p>
        </p:txBody>
      </p:sp>
      <p:sp>
        <p:nvSpPr>
          <p:cNvPr id="696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9636"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Slide Image Placeholder 1"/>
          <p:cNvSpPr>
            <a:spLocks noGrp="1" noRot="1" noChangeAspec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a:lstStyle/>
          <a:p>
            <a:pPr eaLnBrk="1" hangingPunct="1">
              <a:spcBef>
                <a:spcPct val="0"/>
              </a:spcBef>
            </a:pPr>
            <a:r>
              <a:rPr lang="en-US" smtClean="0"/>
              <a:t>This scene is also important for introducing the concept of the ‘other.’   </a:t>
            </a:r>
          </a:p>
        </p:txBody>
      </p:sp>
      <p:sp>
        <p:nvSpPr>
          <p:cNvPr id="71684" name="Slide Number Placeholder 3"/>
          <p:cNvSpPr>
            <a:spLocks noGrp="1"/>
          </p:cNvSpPr>
          <p:nvPr>
            <p:ph type="sldNum" sz="quarter" idx="5"/>
          </p:nvPr>
        </p:nvSpPr>
        <p:spPr bwMode="auto">
          <a:noFill/>
          <a:ln>
            <a:miter lim="800000"/>
            <a:headEnd/>
            <a:tailEnd/>
          </a:ln>
        </p:spPr>
        <p:txBody>
          <a:bodyPr/>
          <a:lstStyle/>
          <a:p>
            <a:fld id="{6E1533DB-4DA4-654E-8CC6-62876737B603}" type="slidenum">
              <a:rPr lang="en-US" smtClean="0"/>
              <a:pPr/>
              <a:t>33</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bwMode="auto">
          <a:noFill/>
          <a:ln>
            <a:miter lim="800000"/>
            <a:headEnd/>
            <a:tailEnd/>
          </a:ln>
        </p:spPr>
        <p:txBody>
          <a:bodyPr/>
          <a:lstStyle/>
          <a:p>
            <a:fld id="{C6B34C43-6F1A-8D41-AE26-ECB957675A23}" type="slidenum">
              <a:rPr lang="en-US"/>
              <a:pPr/>
              <a:t>12</a:t>
            </a:fld>
            <a:endParaRPr lang="en-US"/>
          </a:p>
        </p:txBody>
      </p:sp>
      <p:sp>
        <p:nvSpPr>
          <p:cNvPr id="276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7652" name="Rectangle 3"/>
          <p:cNvSpPr>
            <a:spLocks noGrp="1" noChangeArrowheads="1"/>
          </p:cNvSpPr>
          <p:nvPr>
            <p:ph type="body" idx="1"/>
          </p:nvPr>
        </p:nvSpPr>
        <p:spPr bwMode="auto">
          <a:noFill/>
        </p:spPr>
        <p:txBody>
          <a:bodyPr/>
          <a:lstStyle/>
          <a:p>
            <a:pPr eaLnBrk="1" hangingPunct="1">
              <a:spcBef>
                <a:spcPct val="0"/>
              </a:spcBef>
            </a:pPr>
            <a:r>
              <a:rPr lang="en-US">
                <a:latin typeface="Times New Roman" charset="0"/>
              </a:rPr>
              <a:t>Segway from personal views to the MLA Report</a:t>
            </a:r>
          </a:p>
          <a:p>
            <a:pPr eaLnBrk="1" hangingPunct="1">
              <a:spcBef>
                <a:spcPct val="0"/>
              </a:spcBef>
            </a:pPr>
            <a:endParaRPr lang="en-US">
              <a:latin typeface="Times New Roman" charset="0"/>
            </a:endParaRPr>
          </a:p>
          <a:p>
            <a:pPr eaLnBrk="1" hangingPunct="1">
              <a:spcBef>
                <a:spcPct val="0"/>
              </a:spcBef>
            </a:pPr>
            <a:r>
              <a:rPr lang="en-US">
                <a:latin typeface="Times New Roman" charset="0"/>
              </a:rPr>
              <a:t>Mention multiple volumes dedicated to discussions</a:t>
            </a:r>
          </a:p>
          <a:p>
            <a:pPr eaLnBrk="1" hangingPunct="1">
              <a:spcBef>
                <a:spcPct val="0"/>
              </a:spcBef>
            </a:pPr>
            <a:r>
              <a:rPr lang="en-US">
                <a:latin typeface="Times New Roman" charset="0"/>
              </a:rPr>
              <a:t>of the Standards--Language Learning, FLA, AAUSC</a:t>
            </a:r>
          </a:p>
          <a:p>
            <a:pPr eaLnBrk="1" hangingPunct="1">
              <a:spcBef>
                <a:spcPct val="0"/>
              </a:spcBef>
            </a:pPr>
            <a:endParaRPr lang="en-US">
              <a:latin typeface="Times New Roman" charset="0"/>
            </a:endParaRPr>
          </a:p>
          <a:p>
            <a:pPr eaLnBrk="1" hangingPunct="1">
              <a:spcBef>
                <a:spcPct val="0"/>
              </a:spcBef>
            </a:pPr>
            <a:r>
              <a:rPr lang="en-US">
                <a:latin typeface="Times New Roman" charset="0"/>
              </a:rPr>
              <a:t>Several editorial columns in MLJ: columns on language education policy in the United States (</a:t>
            </a:r>
            <a:r>
              <a:rPr lang="en-US" i="1">
                <a:latin typeface="Times New Roman" charset="0"/>
              </a:rPr>
              <a:t>MLJ</a:t>
            </a:r>
            <a:r>
              <a:rPr lang="en-US">
                <a:latin typeface="Times New Roman" charset="0"/>
              </a:rPr>
              <a:t> 87:4), the relation between the goals of FL study and the metaphors dominating FL pedagogy (</a:t>
            </a:r>
            <a:r>
              <a:rPr lang="en-US" i="1">
                <a:latin typeface="Times New Roman" charset="0"/>
              </a:rPr>
              <a:t>MLJ </a:t>
            </a:r>
            <a:r>
              <a:rPr lang="en-US">
                <a:latin typeface="Times New Roman" charset="0"/>
              </a:rPr>
              <a:t>90:2), and the assessment and evaluation of university-level FL programs (</a:t>
            </a:r>
            <a:r>
              <a:rPr lang="en-US" i="1">
                <a:latin typeface="Times New Roman" charset="0"/>
              </a:rPr>
              <a:t>MLJ</a:t>
            </a:r>
            <a:r>
              <a:rPr lang="en-US">
                <a:latin typeface="Times New Roman" charset="0"/>
              </a:rPr>
              <a:t> 90:4).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noFill/>
          <a:ln>
            <a:miter lim="800000"/>
            <a:headEnd/>
            <a:tailEnd/>
          </a:ln>
        </p:spPr>
        <p:txBody>
          <a:bodyPr/>
          <a:lstStyle/>
          <a:p>
            <a:fld id="{C04874AB-AF1C-0A4E-9654-73C1385DC475}" type="slidenum">
              <a:rPr lang="en-US"/>
              <a:pPr/>
              <a:t>13</a:t>
            </a:fld>
            <a:endParaRPr lang="en-US"/>
          </a:p>
        </p:txBody>
      </p:sp>
      <p:sp>
        <p:nvSpPr>
          <p:cNvPr id="378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2"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a:noFill/>
          <a:ln>
            <a:miter lim="800000"/>
            <a:headEnd/>
            <a:tailEnd/>
          </a:ln>
        </p:spPr>
        <p:txBody>
          <a:bodyPr/>
          <a:lstStyle/>
          <a:p>
            <a:fld id="{5FB3420A-B4DC-5D4D-A30A-EACB6B1D44E0}" type="slidenum">
              <a:rPr lang="en-US"/>
              <a:pPr/>
              <a:t>14</a:t>
            </a:fld>
            <a:endParaRPr lang="en-US"/>
          </a:p>
        </p:txBody>
      </p:sp>
      <p:sp>
        <p:nvSpPr>
          <p:cNvPr id="399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9940"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noFill/>
          <a:ln>
            <a:miter lim="800000"/>
            <a:headEnd/>
            <a:tailEnd/>
          </a:ln>
        </p:spPr>
        <p:txBody>
          <a:bodyPr/>
          <a:lstStyle/>
          <a:p>
            <a:fld id="{D116A603-F02E-B749-AF40-075A1DF6B5BA}" type="slidenum">
              <a:rPr lang="en-US"/>
              <a:pPr/>
              <a:t>15</a:t>
            </a:fld>
            <a:endParaRPr lang="en-US"/>
          </a:p>
        </p:txBody>
      </p:sp>
      <p:sp>
        <p:nvSpPr>
          <p:cNvPr id="419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88"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bwMode="auto">
          <a:noFill/>
          <a:ln>
            <a:miter lim="800000"/>
            <a:headEnd/>
            <a:tailEnd/>
          </a:ln>
        </p:spPr>
        <p:txBody>
          <a:bodyPr/>
          <a:lstStyle/>
          <a:p>
            <a:fld id="{602F3277-9911-EC47-B048-DEA3292031A2}" type="slidenum">
              <a:rPr lang="en-US"/>
              <a:pPr/>
              <a:t>16</a:t>
            </a:fld>
            <a:endParaRPr lang="en-US"/>
          </a:p>
        </p:txBody>
      </p:sp>
      <p:sp>
        <p:nvSpPr>
          <p:cNvPr id="440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4036"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ln>
            <a:miter lim="800000"/>
            <a:headEnd/>
            <a:tailEnd/>
          </a:ln>
        </p:spPr>
        <p:txBody>
          <a:bodyPr/>
          <a:lstStyle/>
          <a:p>
            <a:fld id="{A7433BE2-B2CC-AE42-9710-775E36442FA7}" type="slidenum">
              <a:rPr lang="en-US"/>
              <a:pPr/>
              <a:t>17</a:t>
            </a:fld>
            <a:endParaRPr lang="en-US"/>
          </a:p>
        </p:txBody>
      </p:sp>
      <p:sp>
        <p:nvSpPr>
          <p:cNvPr id="460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6084"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noFill/>
          <a:ln>
            <a:miter lim="800000"/>
            <a:headEnd/>
            <a:tailEnd/>
          </a:ln>
        </p:spPr>
        <p:txBody>
          <a:bodyPr/>
          <a:lstStyle/>
          <a:p>
            <a:fld id="{669BF04A-E3E7-9441-B498-A906643D895E}" type="slidenum">
              <a:rPr lang="en-US"/>
              <a:pPr/>
              <a:t>18</a:t>
            </a:fld>
            <a:endParaRPr lang="en-US"/>
          </a:p>
        </p:txBody>
      </p:sp>
      <p:sp>
        <p:nvSpPr>
          <p:cNvPr id="481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2"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ln>
            <a:miter lim="800000"/>
            <a:headEnd/>
            <a:tailEnd/>
          </a:ln>
        </p:spPr>
        <p:txBody>
          <a:bodyPr/>
          <a:lstStyle/>
          <a:p>
            <a:fld id="{A6582B74-8363-FA47-B495-2B4751C3A7FE}" type="slidenum">
              <a:rPr lang="en-US"/>
              <a:pPr/>
              <a:t>19</a:t>
            </a:fld>
            <a:endParaRPr lang="en-US"/>
          </a:p>
        </p:txBody>
      </p:sp>
      <p:sp>
        <p:nvSpPr>
          <p:cNvPr id="501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180" name="Rectangle 3"/>
          <p:cNvSpPr>
            <a:spLocks noGrp="1" noChangeArrowheads="1"/>
          </p:cNvSpPr>
          <p:nvPr>
            <p:ph type="body" idx="1"/>
          </p:nvPr>
        </p:nvSpPr>
        <p:spPr bwMode="auto">
          <a:noFill/>
        </p:spPr>
        <p:txBody>
          <a:bodyPr/>
          <a:lstStyle/>
          <a:p>
            <a:pPr eaLnBrk="1" hangingPunct="1">
              <a:spcBef>
                <a:spcPct val="0"/>
              </a:spcBef>
            </a:pP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3">
        <a:schemeClr val="bg1"/>
      </p:bgRef>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prstTxWarp prst="textNoShape">
              <a:avLst/>
            </a:prstTxWarp>
          </a:bodyPr>
          <a:lstStyle/>
          <a:p>
            <a:pPr algn="ctr">
              <a:defRPr/>
            </a:pPr>
            <a:endParaRPr lang="en-US">
              <a:solidFill>
                <a:srgbClr val="FFFFFF"/>
              </a:solidFill>
              <a:ea typeface="ＭＳ Ｐゴシック" charset="-128"/>
              <a:cs typeface="ＭＳ Ｐゴシック" charset="-128"/>
            </a:endParaRPr>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prstTxWarp prst="textNoShape">
              <a:avLst/>
            </a:prstTxWarp>
          </a:bodyPr>
          <a:lstStyle/>
          <a:p>
            <a:pPr algn="ctr">
              <a:defRPr/>
            </a:pPr>
            <a:endParaRPr lang="en-US">
              <a:solidFill>
                <a:srgbClr val="FFFFFF"/>
              </a:solidFill>
              <a:ea typeface="ＭＳ Ｐゴシック" charset="-128"/>
              <a:cs typeface="ＭＳ Ｐゴシック" charset="-128"/>
            </a:endParaRPr>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rstTxWarp prst="textNoShape">
              <a:avLst/>
            </a:prstTxWarp>
          </a:bodyPr>
          <a:lstStyle/>
          <a:p>
            <a:pPr algn="ctr">
              <a:defRPr/>
            </a:pPr>
            <a:endParaRPr lang="en-US">
              <a:solidFill>
                <a:srgbClr val="FFFFFF"/>
              </a:solidFill>
              <a:ea typeface="ＭＳ Ｐゴシック" charset="-128"/>
              <a:cs typeface="ＭＳ Ｐゴシック" charset="-128"/>
            </a:endParaRPr>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rstTxWarp prst="textNoShape">
              <a:avLst/>
            </a:prstTxWarp>
          </a:bodyPr>
          <a:lstStyle/>
          <a:p>
            <a:pPr algn="ctr">
              <a:defRPr/>
            </a:pPr>
            <a:endParaRPr lang="en-US">
              <a:solidFill>
                <a:srgbClr val="FFFFFF"/>
              </a:solidFill>
              <a:ea typeface="ＭＳ Ｐゴシック" charset="-128"/>
              <a:cs typeface="ＭＳ Ｐゴシック" charset="-128"/>
            </a:endParaRPr>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rstTxWarp prst="textNoShape">
              <a:avLst/>
            </a:prstTxWarp>
          </a:bodyPr>
          <a:lstStyle/>
          <a:p>
            <a:pPr algn="ctr">
              <a:defRPr/>
            </a:pPr>
            <a:endParaRPr lang="en-US">
              <a:solidFill>
                <a:srgbClr val="FFFFFF"/>
              </a:solidFill>
              <a:ea typeface="ＭＳ Ｐゴシック" charset="-128"/>
              <a:cs typeface="ＭＳ Ｐゴシック" charset="-128"/>
            </a:endParaRPr>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B0C9627F-31D4-4148-95B8-5568D079A4D9}" type="datetime1">
              <a:rPr lang="en-US"/>
              <a:pPr>
                <a:defRPr/>
              </a:pPr>
              <a:t>11/17/10</a:t>
            </a:fld>
            <a:endParaRPr lang="en-US"/>
          </a:p>
        </p:txBody>
      </p:sp>
      <p:sp>
        <p:nvSpPr>
          <p:cNvPr id="12" name="Footer Placeholder 16"/>
          <p:cNvSpPr>
            <a:spLocks noGrp="1"/>
          </p:cNvSpPr>
          <p:nvPr>
            <p:ph type="ftr" sz="quarter" idx="11"/>
          </p:nvPr>
        </p:nvSpPr>
        <p:spPr/>
        <p:txBody>
          <a:bodyPr/>
          <a:lstStyle>
            <a:lvl1pPr>
              <a:defRPr/>
            </a:lvl1pPr>
          </a:lstStyle>
          <a:p>
            <a:pPr>
              <a:defRPr/>
            </a:pPr>
            <a:endParaRPr lang="en-US"/>
          </a:p>
        </p:txBody>
      </p:sp>
      <p:sp>
        <p:nvSpPr>
          <p:cNvPr id="13" name="Slide Number Placeholder 28"/>
          <p:cNvSpPr>
            <a:spLocks noGrp="1"/>
          </p:cNvSpPr>
          <p:nvPr>
            <p:ph type="sldNum" sz="quarter" idx="12"/>
          </p:nvPr>
        </p:nvSpPr>
        <p:spPr/>
        <p:txBody>
          <a:bodyPr/>
          <a:lstStyle>
            <a:lvl1pPr>
              <a:defRPr/>
            </a:lvl1pPr>
          </a:lstStyle>
          <a:p>
            <a:pPr>
              <a:defRPr/>
            </a:pPr>
            <a:fld id="{B994E9C0-786A-734E-8C7F-9DAF3751BDF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D8DA3B97-26DF-2540-A65E-C65ACAC8B36D}" type="datetime1">
              <a:rPr lang="en-US"/>
              <a:pPr>
                <a:defRPr/>
              </a:pPr>
              <a:t>11/17/10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F5EBF832-A600-C34D-896F-0A6659485D3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30379F8-58B0-8E46-B161-1CE1A692274F}" type="datetime1">
              <a:rPr lang="en-US"/>
              <a:pPr>
                <a:defRPr/>
              </a:pPr>
              <a:t>11/17/10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2B1ECC3-1ED3-9B47-9987-9E683D0616C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C63DA55E-CDDD-3B41-98F5-C6EB0A2473C6}" type="datetime1">
              <a:rPr lang="en-US"/>
              <a:pPr>
                <a:defRPr/>
              </a:pPr>
              <a:t>11/17/10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B55B08C-871C-E24A-86BF-6590A00C94A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prstTxWarp prst="textNoShape">
              <a:avLst/>
            </a:prstTxWarp>
          </a:bodyPr>
          <a:lstStyle/>
          <a:p>
            <a:pPr algn="ctr">
              <a:defRPr/>
            </a:pPr>
            <a:endParaRPr lang="en-US">
              <a:solidFill>
                <a:srgbClr val="FFFFFF"/>
              </a:solidFill>
              <a:ea typeface="ＭＳ Ｐゴシック" charset="-128"/>
              <a:cs typeface="ＭＳ Ｐゴシック" charset="-128"/>
            </a:endParaRPr>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prstTxWarp prst="textNoShape">
              <a:avLst/>
            </a:prstTxWarp>
          </a:bodyPr>
          <a:lstStyle/>
          <a:p>
            <a:pPr algn="ctr">
              <a:defRPr/>
            </a:pPr>
            <a:endParaRPr lang="en-US">
              <a:solidFill>
                <a:srgbClr val="FFFFFF"/>
              </a:solidFill>
              <a:ea typeface="ＭＳ Ｐゴシック" charset="-128"/>
              <a:cs typeface="ＭＳ Ｐゴシック" charset="-128"/>
            </a:endParaRPr>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rstTxWarp prst="textNoShape">
              <a:avLst/>
            </a:prstTxWarp>
          </a:bodyPr>
          <a:lstStyle/>
          <a:p>
            <a:pPr algn="ctr">
              <a:defRPr/>
            </a:pPr>
            <a:endParaRPr lang="en-US">
              <a:solidFill>
                <a:srgbClr val="FFFFFF"/>
              </a:solidFill>
              <a:ea typeface="ＭＳ Ｐゴシック" charset="-128"/>
              <a:cs typeface="ＭＳ Ｐゴシック" charset="-128"/>
            </a:endParaRPr>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rstTxWarp prst="textNoShape">
              <a:avLst/>
            </a:prstTxWarp>
          </a:bodyPr>
          <a:lstStyle/>
          <a:p>
            <a:pPr algn="ctr">
              <a:defRPr/>
            </a:pPr>
            <a:endParaRPr lang="en-US">
              <a:solidFill>
                <a:srgbClr val="FFFFFF"/>
              </a:solidFill>
              <a:ea typeface="ＭＳ Ｐゴシック" charset="-128"/>
              <a:cs typeface="ＭＳ Ｐゴシック" charset="-128"/>
            </a:endParaRPr>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rstTxWarp prst="textNoShape">
              <a:avLst/>
            </a:prstTxWarp>
          </a:bodyPr>
          <a:lstStyle/>
          <a:p>
            <a:pPr algn="ctr">
              <a:defRPr/>
            </a:pPr>
            <a:endParaRPr lang="en-US">
              <a:solidFill>
                <a:srgbClr val="FFFFFF"/>
              </a:solidFill>
              <a:ea typeface="ＭＳ Ｐゴシック" charset="-128"/>
              <a:cs typeface="ＭＳ Ｐゴシック" charset="-128"/>
            </a:endParaRPr>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769900B1-2A5E-E340-B85D-B8469127FD96}" type="datetime1">
              <a:rPr lang="en-US"/>
              <a:pPr>
                <a:defRPr/>
              </a:pPr>
              <a:t>11/17/10</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pPr>
              <a:defRPr/>
            </a:pPr>
            <a:fld id="{9C030587-8936-974D-A889-AF2352CDEC19}"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3ECF21C4-6CDF-7042-BAB2-1B907C0C73E1}" type="datetime1">
              <a:rPr lang="en-US"/>
              <a:pPr>
                <a:defRPr/>
              </a:pPr>
              <a:t>11/17/10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2ACF5BDB-E307-2D4C-9AA0-8C455B202B9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DA233AB1-EB60-8946-8F9C-8C581EBC39AD}" type="datetime1">
              <a:rPr lang="en-US"/>
              <a:pPr>
                <a:defRPr/>
              </a:pPr>
              <a:t>11/17/10</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08AE29ED-AC9A-BD42-9D49-FCD80D8B3D5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F37A6F1F-31F5-5645-8831-829C55F08D8E}" type="datetime1">
              <a:rPr lang="en-US"/>
              <a:pPr>
                <a:defRPr/>
              </a:pPr>
              <a:t>11/17/10</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D951A1EA-17A2-6A47-AC7C-2EA1A580F02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4C3AC7BB-09A0-554E-A8DE-2A5734437E17}" type="datetime1">
              <a:rPr lang="en-US"/>
              <a:pPr>
                <a:defRPr/>
              </a:pPr>
              <a:t>11/17/10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409E5618-B9B8-8943-A104-B2EABF3DEAF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rstTxWarp prst="textNoShape">
              <a:avLst/>
            </a:prstTxWarp>
          </a:bodyPr>
          <a:lstStyle/>
          <a:p>
            <a:pPr algn="ctr">
              <a:defRPr/>
            </a:pPr>
            <a:endParaRPr lang="en-US">
              <a:solidFill>
                <a:srgbClr val="FFFFFF"/>
              </a:solidFill>
              <a:ea typeface="ＭＳ Ｐゴシック" charset="-128"/>
              <a:cs typeface="ＭＳ Ｐゴシック" charset="-128"/>
            </a:endParaRPr>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prstTxWarp prst="textNoShape">
              <a:avLst/>
            </a:prstTxWarp>
          </a:bodyPr>
          <a:lstStyle/>
          <a:p>
            <a:pPr algn="ctr">
              <a:defRPr/>
            </a:pPr>
            <a:endParaRPr lang="en-US">
              <a:solidFill>
                <a:srgbClr val="FFFFFF"/>
              </a:solidFill>
              <a:ea typeface="ＭＳ Ｐゴシック" charset="-128"/>
              <a:cs typeface="ＭＳ Ｐゴシック" charset="-128"/>
            </a:endParaRPr>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fld id="{860C6A5B-D8EB-2740-B3C1-036C9CD7FC01}" type="datetime1">
              <a:rPr lang="en-US"/>
              <a:pPr>
                <a:defRPr/>
              </a:pPr>
              <a:t>11/17/10</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AC8B3376-F366-9A49-B984-8849CB9F1D3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rstTxWarp prst="textNoShape">
              <a:avLst/>
            </a:prstTxWarp>
          </a:bodyPr>
          <a:lstStyle/>
          <a:p>
            <a:pPr algn="ctr">
              <a:defRPr/>
            </a:pPr>
            <a:endParaRPr lang="en-US">
              <a:solidFill>
                <a:srgbClr val="FFFFFF"/>
              </a:solidFill>
              <a:ea typeface="ＭＳ Ｐゴシック" charset="-128"/>
              <a:cs typeface="ＭＳ Ｐゴシック" charset="-128"/>
            </a:endParaRPr>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rstTxWarp prst="textNoShape">
              <a:avLst/>
            </a:prstTxWarp>
          </a:bodyPr>
          <a:lstStyle/>
          <a:p>
            <a:pPr algn="ctr">
              <a:defRPr/>
            </a:pPr>
            <a:endParaRPr lang="en-US">
              <a:solidFill>
                <a:srgbClr val="FFFFFF"/>
              </a:solidFill>
              <a:ea typeface="ＭＳ Ｐゴシック" charset="-128"/>
              <a:cs typeface="ＭＳ Ｐゴシック" charset="-128"/>
            </a:endParaRPr>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prstTxWarp prst="textNoShape">
              <a:avLst/>
            </a:prstTxWarp>
          </a:bodyPr>
          <a:lstStyle/>
          <a:p>
            <a:pPr algn="ctr">
              <a:defRPr/>
            </a:pPr>
            <a:endParaRPr lang="en-US">
              <a:solidFill>
                <a:srgbClr val="FFFFFF"/>
              </a:solidFill>
              <a:ea typeface="ＭＳ Ｐゴシック" charset="-128"/>
              <a:cs typeface="ＭＳ Ｐゴシック" charset="-128"/>
            </a:endParaRPr>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fld id="{A41491AF-B70E-364E-AA31-F497A8700ED3}" type="datetime1">
              <a:rPr lang="en-US"/>
              <a:pPr>
                <a:defRPr/>
              </a:pPr>
              <a:t>11/17/10</a:t>
            </a:fld>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BDDE4860-A675-6640-95E7-C35C4DE2E75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prstTxWarp prst="textNoShape">
              <a:avLst/>
            </a:prstTxWarp>
          </a:bodyPr>
          <a:lstStyle/>
          <a:p>
            <a:pPr algn="ctr">
              <a:defRPr/>
            </a:pPr>
            <a:endParaRPr lang="en-US">
              <a:solidFill>
                <a:srgbClr val="FFFFFF"/>
              </a:solidFill>
              <a:ea typeface="ＭＳ Ｐゴシック" charset="-128"/>
              <a:cs typeface="ＭＳ Ｐゴシック" charset="-128"/>
            </a:endParaRPr>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prstTxWarp prst="textNoShape">
              <a:avLst/>
            </a:prstTxWarp>
          </a:bodyPr>
          <a:lstStyle/>
          <a:p>
            <a:pPr algn="ctr">
              <a:defRPr/>
            </a:pPr>
            <a:endParaRPr lang="en-US">
              <a:solidFill>
                <a:srgbClr val="FFFFFF"/>
              </a:solidFill>
              <a:ea typeface="ＭＳ Ｐゴシック" charset="-128"/>
              <a:cs typeface="ＭＳ Ｐゴシック" charset="-128"/>
            </a:endParaRPr>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vert="horz" wrap="square" lIns="91440" tIns="45720" rIns="91440" bIns="45720" numCol="1" anchor="ctr" anchorCtr="0" compatLnSpc="1">
            <a:prstTxWarp prst="textNoShape">
              <a:avLst/>
            </a:prstTxWarp>
          </a:bodyPr>
          <a:lstStyle>
            <a:lvl1pPr algn="r">
              <a:defRPr sz="1400">
                <a:solidFill>
                  <a:schemeClr val="tx2"/>
                </a:solidFill>
                <a:latin typeface="Perpetua" charset="0"/>
              </a:defRPr>
            </a:lvl1pPr>
          </a:lstStyle>
          <a:p>
            <a:pPr>
              <a:defRPr/>
            </a:pPr>
            <a:fld id="{25C86F07-6575-974D-9D02-0938A72FB68F}" type="datetime1">
              <a:rPr lang="en-US"/>
              <a:pPr>
                <a:defRPr/>
              </a:pPr>
              <a:t>11/17/10</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vert="horz" wrap="square" lIns="91440" tIns="45720" rIns="91440" bIns="45720" numCol="1" anchor="ctr" anchorCtr="0" compatLnSpc="1">
            <a:prstTxWarp prst="textNoShape">
              <a:avLst/>
            </a:prstTxWarp>
          </a:bodyPr>
          <a:lstStyle>
            <a:lvl1pPr>
              <a:defRPr sz="1400">
                <a:solidFill>
                  <a:schemeClr val="tx2"/>
                </a:solidFill>
                <a:latin typeface="Perpetua" charset="0"/>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a:defRPr sz="1400">
                <a:solidFill>
                  <a:srgbClr val="FFFFFF"/>
                </a:solidFill>
                <a:latin typeface="Franklin Gothic Book" charset="0"/>
              </a:defRPr>
            </a:lvl1pPr>
          </a:lstStyle>
          <a:p>
            <a:pPr>
              <a:defRPr/>
            </a:pPr>
            <a:fld id="{D27AA41E-2756-7B4E-97EA-BB2F06C6B55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43" r:id="rId1"/>
    <p:sldLayoutId id="2147483836" r:id="rId2"/>
    <p:sldLayoutId id="2147483844" r:id="rId3"/>
    <p:sldLayoutId id="2147483837" r:id="rId4"/>
    <p:sldLayoutId id="2147483838" r:id="rId5"/>
    <p:sldLayoutId id="2147483839" r:id="rId6"/>
    <p:sldLayoutId id="2147483840" r:id="rId7"/>
    <p:sldLayoutId id="2147483845" r:id="rId8"/>
    <p:sldLayoutId id="2147483846" r:id="rId9"/>
    <p:sldLayoutId id="2147483841" r:id="rId10"/>
    <p:sldLayoutId id="2147483842" r:id="rId11"/>
  </p:sldLayoutIdLst>
  <p:txStyles>
    <p:titleStyle>
      <a:lvl1pPr algn="l" rtl="0" eaLnBrk="0" fontAlgn="base" hangingPunct="0">
        <a:spcBef>
          <a:spcPct val="0"/>
        </a:spcBef>
        <a:spcAft>
          <a:spcPct val="0"/>
        </a:spcAft>
        <a:defRPr sz="4000" kern="1200">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tx2"/>
          </a:solidFill>
          <a:latin typeface="Franklin Gothic Book" charset="0"/>
          <a:ea typeface="ＭＳ Ｐゴシック" charset="-128"/>
          <a:cs typeface="ＭＳ Ｐゴシック" charset="-128"/>
        </a:defRPr>
      </a:lvl2pPr>
      <a:lvl3pPr algn="l" rtl="0" eaLnBrk="0" fontAlgn="base" hangingPunct="0">
        <a:spcBef>
          <a:spcPct val="0"/>
        </a:spcBef>
        <a:spcAft>
          <a:spcPct val="0"/>
        </a:spcAft>
        <a:defRPr sz="4000">
          <a:solidFill>
            <a:schemeClr val="tx2"/>
          </a:solidFill>
          <a:latin typeface="Franklin Gothic Book" charset="0"/>
          <a:ea typeface="ＭＳ Ｐゴシック" charset="-128"/>
          <a:cs typeface="ＭＳ Ｐゴシック" charset="-128"/>
        </a:defRPr>
      </a:lvl3pPr>
      <a:lvl4pPr algn="l" rtl="0" eaLnBrk="0" fontAlgn="base" hangingPunct="0">
        <a:spcBef>
          <a:spcPct val="0"/>
        </a:spcBef>
        <a:spcAft>
          <a:spcPct val="0"/>
        </a:spcAft>
        <a:defRPr sz="4000">
          <a:solidFill>
            <a:schemeClr val="tx2"/>
          </a:solidFill>
          <a:latin typeface="Franklin Gothic Book" charset="0"/>
          <a:ea typeface="ＭＳ Ｐゴシック" charset="-128"/>
          <a:cs typeface="ＭＳ Ｐゴシック" charset="-128"/>
        </a:defRPr>
      </a:lvl4pPr>
      <a:lvl5pPr algn="l" rtl="0" eaLnBrk="0" fontAlgn="base" hangingPunct="0">
        <a:spcBef>
          <a:spcPct val="0"/>
        </a:spcBef>
        <a:spcAft>
          <a:spcPct val="0"/>
        </a:spcAft>
        <a:defRPr sz="4000">
          <a:solidFill>
            <a:schemeClr val="tx2"/>
          </a:solidFill>
          <a:latin typeface="Franklin Gothic Book" charset="0"/>
          <a:ea typeface="ＭＳ Ｐゴシック" charset="-128"/>
          <a:cs typeface="ＭＳ Ｐゴシック" charset="-128"/>
        </a:defRPr>
      </a:lvl5pPr>
      <a:lvl6pPr marL="457200" algn="l" rtl="0" fontAlgn="base">
        <a:spcBef>
          <a:spcPct val="0"/>
        </a:spcBef>
        <a:spcAft>
          <a:spcPct val="0"/>
        </a:spcAft>
        <a:defRPr sz="4000">
          <a:solidFill>
            <a:schemeClr val="tx2"/>
          </a:solidFill>
          <a:latin typeface="Franklin Gothic Book" charset="0"/>
          <a:ea typeface="ＭＳ Ｐゴシック" charset="-128"/>
          <a:cs typeface="ＭＳ Ｐゴシック" charset="-128"/>
        </a:defRPr>
      </a:lvl6pPr>
      <a:lvl7pPr marL="914400" algn="l" rtl="0" fontAlgn="base">
        <a:spcBef>
          <a:spcPct val="0"/>
        </a:spcBef>
        <a:spcAft>
          <a:spcPct val="0"/>
        </a:spcAft>
        <a:defRPr sz="4000">
          <a:solidFill>
            <a:schemeClr val="tx2"/>
          </a:solidFill>
          <a:latin typeface="Franklin Gothic Book" charset="0"/>
          <a:ea typeface="ＭＳ Ｐゴシック" charset="-128"/>
          <a:cs typeface="ＭＳ Ｐゴシック" charset="-128"/>
        </a:defRPr>
      </a:lvl7pPr>
      <a:lvl8pPr marL="1371600" algn="l" rtl="0" fontAlgn="base">
        <a:spcBef>
          <a:spcPct val="0"/>
        </a:spcBef>
        <a:spcAft>
          <a:spcPct val="0"/>
        </a:spcAft>
        <a:defRPr sz="4000">
          <a:solidFill>
            <a:schemeClr val="tx2"/>
          </a:solidFill>
          <a:latin typeface="Franklin Gothic Book" charset="0"/>
          <a:ea typeface="ＭＳ Ｐゴシック" charset="-128"/>
          <a:cs typeface="ＭＳ Ｐゴシック" charset="-128"/>
        </a:defRPr>
      </a:lvl8pPr>
      <a:lvl9pPr marL="1828800" algn="l" rtl="0" fontAlgn="base">
        <a:spcBef>
          <a:spcPct val="0"/>
        </a:spcBef>
        <a:spcAft>
          <a:spcPct val="0"/>
        </a:spcAft>
        <a:defRPr sz="4000">
          <a:solidFill>
            <a:schemeClr val="tx2"/>
          </a:solidFill>
          <a:latin typeface="Franklin Gothic Book" charset="0"/>
          <a:ea typeface="ＭＳ Ｐゴシック" charset="-128"/>
          <a:cs typeface="ＭＳ Ｐゴシック" charset="-128"/>
        </a:defRPr>
      </a:lvl9pPr>
    </p:titleStyle>
    <p:bodyStyle>
      <a:lvl1pPr marL="273050" indent="-273050" algn="l" rtl="0" eaLnBrk="0" fontAlgn="base" hangingPunct="0">
        <a:spcBef>
          <a:spcPts val="575"/>
        </a:spcBef>
        <a:spcAft>
          <a:spcPct val="0"/>
        </a:spcAft>
        <a:buClr>
          <a:schemeClr val="accent1"/>
        </a:buClr>
        <a:buSzPct val="85000"/>
        <a:buFont typeface="Wingdings 2" charset="2"/>
        <a:buChar char=""/>
        <a:defRPr sz="2600" kern="1200">
          <a:solidFill>
            <a:schemeClr val="tx1"/>
          </a:solidFill>
          <a:latin typeface="+mn-lt"/>
          <a:ea typeface="ＭＳ Ｐゴシック" charset="-128"/>
          <a:cs typeface="ＭＳ Ｐゴシック" charset="-128"/>
        </a:defRPr>
      </a:lvl1pPr>
      <a:lvl2pPr marL="547688" indent="-228600" algn="l" rtl="0" eaLnBrk="0" fontAlgn="base" hangingPunct="0">
        <a:spcBef>
          <a:spcPts val="375"/>
        </a:spcBef>
        <a:spcAft>
          <a:spcPct val="0"/>
        </a:spcAft>
        <a:buClr>
          <a:schemeClr val="accent2"/>
        </a:buClr>
        <a:buSzPct val="85000"/>
        <a:buFont typeface="Wingdings 2" charset="2"/>
        <a:buChar char=""/>
        <a:defRPr sz="2400" kern="1200">
          <a:solidFill>
            <a:schemeClr val="tx1"/>
          </a:solidFill>
          <a:latin typeface="+mn-lt"/>
          <a:ea typeface="ＭＳ Ｐゴシック" charset="-128"/>
          <a:cs typeface="+mn-cs"/>
        </a:defRPr>
      </a:lvl2pPr>
      <a:lvl3pPr marL="822325" indent="-228600" algn="l" rtl="0" eaLnBrk="0" fontAlgn="base" hangingPunct="0">
        <a:spcBef>
          <a:spcPts val="375"/>
        </a:spcBef>
        <a:spcAft>
          <a:spcPct val="0"/>
        </a:spcAft>
        <a:buClr>
          <a:srgbClr val="E6B1AB"/>
        </a:buClr>
        <a:buSzPct val="85000"/>
        <a:buFont typeface="Wingdings 2" charset="2"/>
        <a:buChar char=""/>
        <a:defRPr sz="2000" kern="1200">
          <a:solidFill>
            <a:schemeClr val="tx1"/>
          </a:solidFill>
          <a:latin typeface="+mn-lt"/>
          <a:ea typeface="ＭＳ Ｐゴシック" charset="-128"/>
          <a:cs typeface="+mn-cs"/>
        </a:defRPr>
      </a:lvl3pPr>
      <a:lvl4pPr marL="1096963" indent="-228600" algn="l" rtl="0" eaLnBrk="0" fontAlgn="base" hangingPunct="0">
        <a:spcBef>
          <a:spcPts val="375"/>
        </a:spcBef>
        <a:spcAft>
          <a:spcPct val="0"/>
        </a:spcAft>
        <a:buClr>
          <a:srgbClr val="A28E6A"/>
        </a:buClr>
        <a:buSzPct val="80000"/>
        <a:buFont typeface="Wingdings 2" charset="2"/>
        <a:buChar char=""/>
        <a:defRPr sz="2000" kern="1200">
          <a:solidFill>
            <a:schemeClr val="tx1"/>
          </a:solidFill>
          <a:latin typeface="+mn-lt"/>
          <a:ea typeface="ＭＳ Ｐゴシック" charset="-128"/>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ＭＳ Ｐゴシック" charset="-128"/>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oleObject" Target="../embeddings/Microsoft_Word_97_-_2004_Document1.doc"/><Relationship Id="rId5" Type="http://schemas.openxmlformats.org/officeDocument/2006/relationships/oleObject" Target="../embeddings/Microsoft_Word_97_-_2004_Document2.doc"/><Relationship Id="rId6" Type="http://schemas.openxmlformats.org/officeDocument/2006/relationships/oleObject" Target="../embeddings/Microsoft_Word_97_-_2004_Document3.doc"/><Relationship Id="rId7" Type="http://schemas.openxmlformats.org/officeDocument/2006/relationships/oleObject" Target="../embeddings/Microsoft_Word_97_-_2004_Document4.doc"/><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3.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Subtitle 2"/>
          <p:cNvSpPr>
            <a:spLocks noGrp="1"/>
          </p:cNvSpPr>
          <p:nvPr>
            <p:ph type="subTitle" idx="1"/>
          </p:nvPr>
        </p:nvSpPr>
        <p:spPr>
          <a:xfrm>
            <a:off x="177800" y="3390900"/>
            <a:ext cx="8966200" cy="1955800"/>
          </a:xfrm>
        </p:spPr>
        <p:txBody>
          <a:bodyPr/>
          <a:lstStyle/>
          <a:p>
            <a:pPr algn="l" eaLnBrk="1" hangingPunct="1"/>
            <a:r>
              <a:rPr lang="en-US" dirty="0" smtClean="0"/>
              <a:t>Heather </a:t>
            </a:r>
            <a:r>
              <a:rPr lang="en-US" dirty="0" smtClean="0"/>
              <a:t>Willis </a:t>
            </a:r>
            <a:r>
              <a:rPr lang="en-US" dirty="0" smtClean="0"/>
              <a:t>Allen				       Stacey Katz Bourns</a:t>
            </a:r>
          </a:p>
          <a:p>
            <a:pPr algn="l" eaLnBrk="1" hangingPunct="1"/>
            <a:r>
              <a:rPr lang="en-US" dirty="0" smtClean="0"/>
              <a:t>University </a:t>
            </a:r>
            <a:r>
              <a:rPr lang="en-US" dirty="0" smtClean="0"/>
              <a:t>of </a:t>
            </a:r>
            <a:r>
              <a:rPr lang="en-US" dirty="0" smtClean="0"/>
              <a:t>Miami				       Harvard University</a:t>
            </a:r>
          </a:p>
          <a:p>
            <a:pPr algn="l" eaLnBrk="1" hangingPunct="1"/>
            <a:r>
              <a:rPr lang="en-US" dirty="0" err="1" smtClean="0"/>
              <a:t>hallen</a:t>
            </a:r>
            <a:r>
              <a:rPr lang="en-US" dirty="0" err="1" smtClean="0"/>
              <a:t>@</a:t>
            </a:r>
            <a:r>
              <a:rPr lang="en-US" dirty="0" err="1" smtClean="0"/>
              <a:t>miami.edu</a:t>
            </a:r>
            <a:r>
              <a:rPr lang="en-US" dirty="0" smtClean="0"/>
              <a:t>                                                  </a:t>
            </a:r>
            <a:r>
              <a:rPr lang="en-US" dirty="0" err="1" smtClean="0"/>
              <a:t>skatz</a:t>
            </a:r>
            <a:r>
              <a:rPr lang="en-US" dirty="0" err="1" smtClean="0"/>
              <a:t>@fas.harvard.edu</a:t>
            </a:r>
            <a:endParaRPr lang="en-US" dirty="0" smtClean="0"/>
          </a:p>
          <a:p>
            <a:pPr algn="l" eaLnBrk="1" hangingPunct="1"/>
            <a:endParaRPr lang="en-US" dirty="0" smtClean="0"/>
          </a:p>
        </p:txBody>
      </p:sp>
      <p:sp>
        <p:nvSpPr>
          <p:cNvPr id="14339" name="Title 1"/>
          <p:cNvSpPr>
            <a:spLocks noGrp="1"/>
          </p:cNvSpPr>
          <p:nvPr>
            <p:ph type="ctrTitle"/>
          </p:nvPr>
        </p:nvSpPr>
        <p:spPr>
          <a:xfrm>
            <a:off x="0" y="1346200"/>
            <a:ext cx="9144000" cy="1536700"/>
          </a:xfrm>
        </p:spPr>
        <p:txBody>
          <a:bodyPr/>
          <a:lstStyle/>
          <a:p>
            <a:pPr eaLnBrk="1" hangingPunct="1"/>
            <a:r>
              <a:rPr sz="3500" smtClean="0"/>
              <a:t>Theme-based bridge courses:</a:t>
            </a:r>
            <a:br>
              <a:rPr sz="3500" smtClean="0"/>
            </a:br>
            <a:r>
              <a:rPr sz="3500" smtClean="0"/>
              <a:t>A gateway to advanced linguistic proficiency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le 1"/>
          <p:cNvSpPr>
            <a:spLocks noGrp="1"/>
          </p:cNvSpPr>
          <p:nvPr>
            <p:ph type="title"/>
          </p:nvPr>
        </p:nvSpPr>
        <p:spPr>
          <a:xfrm>
            <a:off x="0" y="215900"/>
            <a:ext cx="9144000" cy="1003300"/>
          </a:xfrm>
        </p:spPr>
        <p:txBody>
          <a:bodyPr/>
          <a:lstStyle/>
          <a:p>
            <a:pPr eaLnBrk="1" hangingPunct="1"/>
            <a:r>
              <a:rPr lang="en-US" sz="3200" smtClean="0"/>
              <a:t>Integrating linguistic modalities in a multiliteracies approach</a:t>
            </a:r>
          </a:p>
        </p:txBody>
      </p:sp>
      <p:pic>
        <p:nvPicPr>
          <p:cNvPr id="23555" name="Content Placeholder 3" descr="Screen shot 2010-10-06 at 5.09.14 PM.png"/>
          <p:cNvPicPr>
            <a:picLocks noGrp="1" noChangeAspect="1"/>
          </p:cNvPicPr>
          <p:nvPr>
            <p:ph sz="quarter" idx="1"/>
          </p:nvPr>
        </p:nvPicPr>
        <p:blipFill>
          <a:blip r:embed="rId2"/>
          <a:srcRect t="-38425" b="-38425"/>
          <a:stretch>
            <a:fillRect/>
          </a:stretch>
        </p:blipFill>
        <p:spPr>
          <a:xfrm>
            <a:off x="0" y="1525588"/>
            <a:ext cx="5410200" cy="3338512"/>
          </a:xfrm>
        </p:spPr>
      </p:pic>
      <p:pic>
        <p:nvPicPr>
          <p:cNvPr id="23556" name="Picture 4" descr="Screen shot 2010-10-06 at 5.09.32 PM.png"/>
          <p:cNvPicPr>
            <a:picLocks noChangeAspect="1"/>
          </p:cNvPicPr>
          <p:nvPr/>
        </p:nvPicPr>
        <p:blipFill>
          <a:blip r:embed="rId3"/>
          <a:srcRect/>
          <a:stretch>
            <a:fillRect/>
          </a:stretch>
        </p:blipFill>
        <p:spPr bwMode="auto">
          <a:xfrm>
            <a:off x="5378450" y="3213100"/>
            <a:ext cx="3765550" cy="3067050"/>
          </a:xfrm>
          <a:prstGeom prst="rect">
            <a:avLst/>
          </a:prstGeom>
          <a:noFill/>
          <a:ln w="9525">
            <a:noFill/>
            <a:miter lim="800000"/>
            <a:headEnd/>
            <a:tailEnd/>
          </a:ln>
        </p:spPr>
      </p:pic>
      <p:sp>
        <p:nvSpPr>
          <p:cNvPr id="23557" name="TextBox 5"/>
          <p:cNvSpPr txBox="1">
            <a:spLocks noChangeArrowheads="1"/>
          </p:cNvSpPr>
          <p:nvPr/>
        </p:nvSpPr>
        <p:spPr bwMode="auto">
          <a:xfrm>
            <a:off x="6773863" y="6280150"/>
            <a:ext cx="1833562" cy="400050"/>
          </a:xfrm>
          <a:prstGeom prst="rect">
            <a:avLst/>
          </a:prstGeom>
          <a:noFill/>
          <a:ln w="9525">
            <a:noFill/>
            <a:miter lim="800000"/>
            <a:headEnd/>
            <a:tailEnd/>
          </a:ln>
        </p:spPr>
        <p:txBody>
          <a:bodyPr>
            <a:prstTxWarp prst="textNoShape">
              <a:avLst/>
            </a:prstTxWarp>
            <a:spAutoFit/>
          </a:bodyPr>
          <a:lstStyle/>
          <a:p>
            <a:r>
              <a:rPr lang="en-US" sz="2000">
                <a:latin typeface="Perpetua" charset="0"/>
              </a:rPr>
              <a:t>Kern (2000)</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0"/>
            <a:ext cx="7696200" cy="914400"/>
          </a:xfrm>
        </p:spPr>
        <p:txBody>
          <a:bodyPr/>
          <a:lstStyle/>
          <a:p>
            <a:pPr eaLnBrk="1" hangingPunct="1"/>
            <a:r>
              <a:rPr lang="en-US" sz="3600" smtClean="0"/>
              <a:t>Available designs</a:t>
            </a:r>
          </a:p>
        </p:txBody>
      </p:sp>
      <p:sp>
        <p:nvSpPr>
          <p:cNvPr id="24579" name="Rectangle 3"/>
          <p:cNvSpPr>
            <a:spLocks noGrp="1" noChangeArrowheads="1"/>
          </p:cNvSpPr>
          <p:nvPr>
            <p:ph idx="1"/>
          </p:nvPr>
        </p:nvSpPr>
        <p:spPr>
          <a:xfrm>
            <a:off x="0" y="914400"/>
            <a:ext cx="9144000" cy="5943600"/>
          </a:xfrm>
        </p:spPr>
        <p:txBody>
          <a:bodyPr/>
          <a:lstStyle/>
          <a:p>
            <a:pPr eaLnBrk="1" hangingPunct="1">
              <a:lnSpc>
                <a:spcPct val="80000"/>
              </a:lnSpc>
              <a:buFontTx/>
              <a:buNone/>
            </a:pPr>
            <a:endParaRPr lang="en-US" sz="2400"/>
          </a:p>
          <a:p>
            <a:pPr eaLnBrk="1" hangingPunct="1">
              <a:lnSpc>
                <a:spcPct val="80000"/>
              </a:lnSpc>
            </a:pPr>
            <a:endParaRPr lang="en-US" sz="2400"/>
          </a:p>
        </p:txBody>
      </p:sp>
      <p:sp>
        <p:nvSpPr>
          <p:cNvPr id="24580" name="Footer Placeholder 4"/>
          <p:cNvSpPr>
            <a:spLocks noGrp="1"/>
          </p:cNvSpPr>
          <p:nvPr>
            <p:ph type="ftr" sz="quarter" idx="11"/>
          </p:nvPr>
        </p:nvSpPr>
        <p:spPr bwMode="auto">
          <a:noFill/>
          <a:ln>
            <a:miter lim="800000"/>
            <a:headEnd/>
            <a:tailEnd/>
          </a:ln>
        </p:spPr>
        <p:txBody>
          <a:bodyPr/>
          <a:lstStyle/>
          <a:p>
            <a:endParaRPr lang="en-US">
              <a:latin typeface="Verdana" charset="0"/>
            </a:endParaRPr>
          </a:p>
        </p:txBody>
      </p:sp>
      <p:sp>
        <p:nvSpPr>
          <p:cNvPr id="24581" name="Slide Number Placeholder 5"/>
          <p:cNvSpPr>
            <a:spLocks noGrp="1"/>
          </p:cNvSpPr>
          <p:nvPr>
            <p:ph type="sldNum" sz="quarter" idx="12"/>
          </p:nvPr>
        </p:nvSpPr>
        <p:spPr bwMode="auto">
          <a:noFill/>
          <a:ln>
            <a:round/>
            <a:headEnd/>
            <a:tailEnd/>
          </a:ln>
        </p:spPr>
        <p:txBody>
          <a:bodyPr/>
          <a:lstStyle/>
          <a:p>
            <a:fld id="{35389E23-4A6E-804A-BFA3-D06064C6506A}" type="slidenum">
              <a:rPr lang="en-US"/>
              <a:pPr/>
              <a:t>11</a:t>
            </a:fld>
            <a:endParaRPr lang="en-US"/>
          </a:p>
        </p:txBody>
      </p:sp>
      <p:sp>
        <p:nvSpPr>
          <p:cNvPr id="24582" name="Text Box 4"/>
          <p:cNvSpPr txBox="1">
            <a:spLocks noChangeArrowheads="1"/>
          </p:cNvSpPr>
          <p:nvPr/>
        </p:nvSpPr>
        <p:spPr bwMode="auto">
          <a:xfrm>
            <a:off x="228600" y="1219200"/>
            <a:ext cx="184150" cy="1208088"/>
          </a:xfrm>
          <a:prstGeom prst="rect">
            <a:avLst/>
          </a:prstGeom>
          <a:noFill/>
          <a:ln w="9525">
            <a:noFill/>
            <a:miter lim="800000"/>
            <a:headEnd/>
            <a:tailEnd/>
          </a:ln>
        </p:spPr>
        <p:txBody>
          <a:bodyPr wrap="none">
            <a:prstTxWarp prst="textNoShape">
              <a:avLst/>
            </a:prstTxWarp>
            <a:spAutoFit/>
          </a:bodyPr>
          <a:lstStyle/>
          <a:p>
            <a:pPr>
              <a:lnSpc>
                <a:spcPct val="130000"/>
              </a:lnSpc>
              <a:spcBef>
                <a:spcPct val="20000"/>
              </a:spcBef>
            </a:pPr>
            <a:endParaRPr lang="en-US" sz="2400"/>
          </a:p>
          <a:p>
            <a:pPr>
              <a:spcBef>
                <a:spcPct val="50000"/>
              </a:spcBef>
            </a:pPr>
            <a:endParaRPr lang="en-US">
              <a:latin typeface="Perpetua" charset="0"/>
            </a:endParaRPr>
          </a:p>
        </p:txBody>
      </p:sp>
      <p:sp>
        <p:nvSpPr>
          <p:cNvPr id="24583" name="Text Box 5"/>
          <p:cNvSpPr txBox="1">
            <a:spLocks noChangeArrowheads="1"/>
          </p:cNvSpPr>
          <p:nvPr/>
        </p:nvSpPr>
        <p:spPr bwMode="auto">
          <a:xfrm>
            <a:off x="0" y="6248400"/>
            <a:ext cx="381000" cy="519113"/>
          </a:xfrm>
          <a:prstGeom prst="rect">
            <a:avLst/>
          </a:prstGeom>
          <a:noFill/>
          <a:ln w="9525">
            <a:noFill/>
            <a:miter lim="800000"/>
            <a:headEnd/>
            <a:tailEnd/>
          </a:ln>
        </p:spPr>
        <p:txBody>
          <a:bodyPr>
            <a:prstTxWarp prst="textNoShape">
              <a:avLst/>
            </a:prstTxWarp>
            <a:spAutoFit/>
          </a:bodyPr>
          <a:lstStyle/>
          <a:p>
            <a:pPr>
              <a:spcBef>
                <a:spcPct val="50000"/>
              </a:spcBef>
            </a:pPr>
            <a:endParaRPr lang="en-US">
              <a:latin typeface="Perpetua" charset="0"/>
            </a:endParaRPr>
          </a:p>
        </p:txBody>
      </p:sp>
      <p:sp>
        <p:nvSpPr>
          <p:cNvPr id="24584" name="Text Box 7"/>
          <p:cNvSpPr txBox="1">
            <a:spLocks noChangeArrowheads="1"/>
          </p:cNvSpPr>
          <p:nvPr/>
        </p:nvSpPr>
        <p:spPr bwMode="auto">
          <a:xfrm>
            <a:off x="0" y="1219200"/>
            <a:ext cx="9144000" cy="5570538"/>
          </a:xfrm>
          <a:prstGeom prst="rect">
            <a:avLst/>
          </a:prstGeom>
          <a:noFill/>
          <a:ln w="9525">
            <a:noFill/>
            <a:miter lim="800000"/>
            <a:headEnd/>
            <a:tailEnd/>
          </a:ln>
        </p:spPr>
        <p:txBody>
          <a:bodyPr>
            <a:prstTxWarp prst="textNoShape">
              <a:avLst/>
            </a:prstTxWarp>
            <a:spAutoFit/>
          </a:bodyPr>
          <a:lstStyle/>
          <a:p>
            <a:pPr>
              <a:spcBef>
                <a:spcPct val="50000"/>
              </a:spcBef>
            </a:pPr>
            <a:r>
              <a:rPr lang="en-US" sz="2400">
                <a:latin typeface="Perpetua" charset="0"/>
              </a:rPr>
              <a:t>learners’ existing knowledge &amp; resources that are drawn on, consciously or unconsciously, in understanding &amp; making meaning from texts (Kern, 2000)</a:t>
            </a:r>
          </a:p>
          <a:p>
            <a:pPr>
              <a:spcBef>
                <a:spcPct val="50000"/>
              </a:spcBef>
            </a:pPr>
            <a:endParaRPr lang="en-US" sz="2400">
              <a:latin typeface="Perpetua" charset="0"/>
            </a:endParaRPr>
          </a:p>
          <a:p>
            <a:pPr>
              <a:spcBef>
                <a:spcPct val="50000"/>
              </a:spcBef>
            </a:pPr>
            <a:endParaRPr lang="en-US" sz="2400">
              <a:latin typeface="Perpetua" charset="0"/>
            </a:endParaRPr>
          </a:p>
          <a:p>
            <a:pPr>
              <a:spcBef>
                <a:spcPct val="50000"/>
              </a:spcBef>
            </a:pPr>
            <a:r>
              <a:rPr lang="en-US" sz="2400" b="1">
                <a:latin typeface="Perpetua" charset="0"/>
              </a:rPr>
              <a:t>Linguistic</a:t>
            </a:r>
            <a:r>
              <a:rPr lang="en-US" sz="2400">
                <a:latin typeface="Perpetua" charset="0"/>
              </a:rPr>
              <a:t> 						         							</a:t>
            </a:r>
            <a:r>
              <a:rPr lang="en-US" sz="2400" b="1">
                <a:latin typeface="Perpetua" charset="0"/>
              </a:rPr>
              <a:t>Schematic</a:t>
            </a:r>
            <a:r>
              <a:rPr lang="en-US" sz="2400">
                <a:latin typeface="Perpetua" charset="0"/>
              </a:rPr>
              <a:t>	</a:t>
            </a:r>
          </a:p>
          <a:p>
            <a:pPr>
              <a:spcBef>
                <a:spcPct val="50000"/>
              </a:spcBef>
            </a:pPr>
            <a:r>
              <a:rPr lang="en-US" sz="2400">
                <a:latin typeface="Perpetua" charset="0"/>
              </a:rPr>
              <a:t>writing system					         			  	  rhetorical org. patterns</a:t>
            </a:r>
          </a:p>
          <a:p>
            <a:pPr>
              <a:spcBef>
                <a:spcPct val="50000"/>
              </a:spcBef>
            </a:pPr>
            <a:r>
              <a:rPr lang="en-US" sz="2400">
                <a:latin typeface="Perpetua" charset="0"/>
              </a:rPr>
              <a:t>vocabulary					          					  knowledge of genres</a:t>
            </a:r>
          </a:p>
          <a:p>
            <a:pPr>
              <a:spcBef>
                <a:spcPct val="50000"/>
              </a:spcBef>
            </a:pPr>
            <a:r>
              <a:rPr lang="en-US" sz="2400">
                <a:latin typeface="Perpetua" charset="0"/>
              </a:rPr>
              <a:t>syntax 						        					  stylistic choices</a:t>
            </a:r>
          </a:p>
          <a:p>
            <a:pPr>
              <a:spcBef>
                <a:spcPct val="50000"/>
              </a:spcBef>
            </a:pPr>
            <a:r>
              <a:rPr lang="en-US" sz="2400">
                <a:latin typeface="Perpetua" charset="0"/>
              </a:rPr>
              <a:t>cohesion/coherence				           				  stories</a:t>
            </a:r>
          </a:p>
          <a:p>
            <a:pPr>
              <a:spcBef>
                <a:spcPct val="50000"/>
              </a:spcBef>
            </a:pPr>
            <a:r>
              <a:rPr lang="en-US" sz="2400">
                <a:latin typeface="Perpetua" charset="0"/>
              </a:rPr>
              <a:t>													  cultural models		</a:t>
            </a:r>
            <a:r>
              <a:rPr lang="en-US" sz="2000"/>
              <a:t>	</a:t>
            </a:r>
            <a:endParaRPr lang="en-US" sz="2000">
              <a:latin typeface="Perpetua" charset="0"/>
            </a:endParaRPr>
          </a:p>
        </p:txBody>
      </p:sp>
      <p:cxnSp>
        <p:nvCxnSpPr>
          <p:cNvPr id="24585" name="AutoShape 11"/>
          <p:cNvCxnSpPr>
            <a:cxnSpLocks noChangeShapeType="1"/>
            <a:stCxn id="24584" idx="2"/>
            <a:endCxn id="24584" idx="2"/>
          </p:cNvCxnSpPr>
          <p:nvPr/>
        </p:nvCxnSpPr>
        <p:spPr bwMode="auto">
          <a:xfrm rot="5400000">
            <a:off x="4572000" y="6789738"/>
            <a:ext cx="1587" cy="1588"/>
          </a:xfrm>
          <a:prstGeom prst="straightConnector1">
            <a:avLst/>
          </a:prstGeom>
          <a:noFill/>
          <a:ln w="9525">
            <a:solidFill>
              <a:schemeClr val="tx1"/>
            </a:solidFill>
            <a:miter lim="800000"/>
            <a:headEnd/>
            <a:tailEnd/>
          </a:ln>
        </p:spPr>
      </p:cxnSp>
      <p:sp>
        <p:nvSpPr>
          <p:cNvPr id="24586" name="AutoShape 12"/>
          <p:cNvSpPr>
            <a:spLocks noChangeArrowheads="1"/>
          </p:cNvSpPr>
          <p:nvPr/>
        </p:nvSpPr>
        <p:spPr bwMode="auto">
          <a:xfrm>
            <a:off x="1247775" y="3100388"/>
            <a:ext cx="6172200" cy="485775"/>
          </a:xfrm>
          <a:prstGeom prst="leftRightArrow">
            <a:avLst>
              <a:gd name="adj1" fmla="val 50000"/>
              <a:gd name="adj2" fmla="val 235294"/>
            </a:avLst>
          </a:prstGeom>
          <a:solidFill>
            <a:schemeClr val="accent1"/>
          </a:solidFill>
          <a:ln w="9525">
            <a:solidFill>
              <a:schemeClr val="tx1"/>
            </a:solidFill>
            <a:miter lim="800000"/>
            <a:headEnd/>
            <a:tailEnd/>
          </a:ln>
        </p:spPr>
        <p:txBody>
          <a:bodyPr wrap="none" anchor="ctr">
            <a:prstTxWarp prst="textNoShape">
              <a:avLst/>
            </a:prstTxWarp>
          </a:bodyPr>
          <a:lstStyle/>
          <a:p>
            <a:pPr algn="ctr"/>
            <a:endParaRPr lang="en-US">
              <a:latin typeface="Perpetua"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0"/>
            <a:ext cx="7620000" cy="685800"/>
          </a:xfrm>
        </p:spPr>
        <p:txBody>
          <a:bodyPr/>
          <a:lstStyle/>
          <a:p>
            <a:pPr eaLnBrk="1" hangingPunct="1"/>
            <a:r>
              <a:rPr lang="en-US" sz="3000"/>
              <a:t>A framework for literacy-based teaching</a:t>
            </a:r>
          </a:p>
        </p:txBody>
      </p:sp>
      <p:sp>
        <p:nvSpPr>
          <p:cNvPr id="26627" name="Rectangle 3"/>
          <p:cNvSpPr>
            <a:spLocks noGrp="1" noChangeArrowheads="1"/>
          </p:cNvSpPr>
          <p:nvPr>
            <p:ph idx="1"/>
          </p:nvPr>
        </p:nvSpPr>
        <p:spPr>
          <a:xfrm>
            <a:off x="0" y="914400"/>
            <a:ext cx="9144000" cy="5943600"/>
          </a:xfrm>
        </p:spPr>
        <p:txBody>
          <a:bodyPr/>
          <a:lstStyle/>
          <a:p>
            <a:pPr eaLnBrk="1" hangingPunct="1">
              <a:lnSpc>
                <a:spcPct val="80000"/>
              </a:lnSpc>
              <a:buFontTx/>
              <a:buNone/>
            </a:pPr>
            <a:endParaRPr lang="en-US" sz="2400"/>
          </a:p>
          <a:p>
            <a:pPr eaLnBrk="1" hangingPunct="1">
              <a:lnSpc>
                <a:spcPct val="80000"/>
              </a:lnSpc>
            </a:pPr>
            <a:endParaRPr lang="en-US" sz="2400"/>
          </a:p>
        </p:txBody>
      </p:sp>
      <p:sp>
        <p:nvSpPr>
          <p:cNvPr id="26628" name="Footer Placeholder 4"/>
          <p:cNvSpPr>
            <a:spLocks noGrp="1"/>
          </p:cNvSpPr>
          <p:nvPr>
            <p:ph type="ftr" sz="quarter" idx="11"/>
          </p:nvPr>
        </p:nvSpPr>
        <p:spPr bwMode="auto">
          <a:noFill/>
          <a:ln>
            <a:miter lim="800000"/>
            <a:headEnd/>
            <a:tailEnd/>
          </a:ln>
        </p:spPr>
        <p:txBody>
          <a:bodyPr/>
          <a:lstStyle/>
          <a:p>
            <a:endParaRPr lang="en-US">
              <a:latin typeface="Verdana" charset="0"/>
            </a:endParaRPr>
          </a:p>
        </p:txBody>
      </p:sp>
      <p:sp>
        <p:nvSpPr>
          <p:cNvPr id="26629" name="Slide Number Placeholder 5"/>
          <p:cNvSpPr>
            <a:spLocks noGrp="1"/>
          </p:cNvSpPr>
          <p:nvPr>
            <p:ph type="sldNum" sz="quarter" idx="12"/>
          </p:nvPr>
        </p:nvSpPr>
        <p:spPr bwMode="auto">
          <a:noFill/>
          <a:ln>
            <a:round/>
            <a:headEnd/>
            <a:tailEnd/>
          </a:ln>
        </p:spPr>
        <p:txBody>
          <a:bodyPr/>
          <a:lstStyle/>
          <a:p>
            <a:fld id="{835864C7-17F5-8A42-99FC-066E2FEC0C52}" type="slidenum">
              <a:rPr lang="en-US"/>
              <a:pPr/>
              <a:t>12</a:t>
            </a:fld>
            <a:endParaRPr lang="en-US"/>
          </a:p>
        </p:txBody>
      </p:sp>
      <p:sp>
        <p:nvSpPr>
          <p:cNvPr id="26630" name="Text Box 4"/>
          <p:cNvSpPr txBox="1">
            <a:spLocks noChangeArrowheads="1"/>
          </p:cNvSpPr>
          <p:nvPr/>
        </p:nvSpPr>
        <p:spPr bwMode="auto">
          <a:xfrm>
            <a:off x="228600" y="1219200"/>
            <a:ext cx="184150" cy="1208088"/>
          </a:xfrm>
          <a:prstGeom prst="rect">
            <a:avLst/>
          </a:prstGeom>
          <a:noFill/>
          <a:ln w="9525">
            <a:noFill/>
            <a:miter lim="800000"/>
            <a:headEnd/>
            <a:tailEnd/>
          </a:ln>
        </p:spPr>
        <p:txBody>
          <a:bodyPr wrap="none">
            <a:prstTxWarp prst="textNoShape">
              <a:avLst/>
            </a:prstTxWarp>
            <a:spAutoFit/>
          </a:bodyPr>
          <a:lstStyle/>
          <a:p>
            <a:pPr>
              <a:lnSpc>
                <a:spcPct val="130000"/>
              </a:lnSpc>
              <a:spcBef>
                <a:spcPct val="20000"/>
              </a:spcBef>
            </a:pPr>
            <a:endParaRPr lang="en-US" sz="2400"/>
          </a:p>
          <a:p>
            <a:pPr>
              <a:spcBef>
                <a:spcPct val="50000"/>
              </a:spcBef>
            </a:pPr>
            <a:endParaRPr lang="en-US">
              <a:latin typeface="Perpetua" charset="0"/>
            </a:endParaRPr>
          </a:p>
        </p:txBody>
      </p:sp>
      <p:sp>
        <p:nvSpPr>
          <p:cNvPr id="26631" name="Text Box 5"/>
          <p:cNvSpPr txBox="1">
            <a:spLocks noChangeArrowheads="1"/>
          </p:cNvSpPr>
          <p:nvPr/>
        </p:nvSpPr>
        <p:spPr bwMode="auto">
          <a:xfrm>
            <a:off x="0" y="6248400"/>
            <a:ext cx="381000" cy="519113"/>
          </a:xfrm>
          <a:prstGeom prst="rect">
            <a:avLst/>
          </a:prstGeom>
          <a:noFill/>
          <a:ln w="9525">
            <a:noFill/>
            <a:miter lim="800000"/>
            <a:headEnd/>
            <a:tailEnd/>
          </a:ln>
        </p:spPr>
        <p:txBody>
          <a:bodyPr>
            <a:prstTxWarp prst="textNoShape">
              <a:avLst/>
            </a:prstTxWarp>
            <a:spAutoFit/>
          </a:bodyPr>
          <a:lstStyle/>
          <a:p>
            <a:pPr>
              <a:spcBef>
                <a:spcPct val="50000"/>
              </a:spcBef>
            </a:pPr>
            <a:endParaRPr lang="en-US">
              <a:latin typeface="Perpetua" charset="0"/>
            </a:endParaRPr>
          </a:p>
        </p:txBody>
      </p:sp>
      <p:cxnSp>
        <p:nvCxnSpPr>
          <p:cNvPr id="26632" name="AutoShape 7"/>
          <p:cNvCxnSpPr>
            <a:cxnSpLocks noChangeShapeType="1"/>
          </p:cNvCxnSpPr>
          <p:nvPr/>
        </p:nvCxnSpPr>
        <p:spPr bwMode="auto">
          <a:xfrm>
            <a:off x="4572000" y="1447800"/>
            <a:ext cx="0" cy="0"/>
          </a:xfrm>
          <a:prstGeom prst="straightConnector1">
            <a:avLst/>
          </a:prstGeom>
          <a:noFill/>
          <a:ln w="9525">
            <a:solidFill>
              <a:schemeClr val="tx1"/>
            </a:solidFill>
            <a:miter lim="800000"/>
            <a:headEnd/>
            <a:tailEnd/>
          </a:ln>
        </p:spPr>
      </p:cxnSp>
      <p:pic>
        <p:nvPicPr>
          <p:cNvPr id="26633" name="Picture 9" descr="Picture 4"/>
          <p:cNvPicPr>
            <a:picLocks noChangeAspect="1" noChangeArrowheads="1"/>
          </p:cNvPicPr>
          <p:nvPr/>
        </p:nvPicPr>
        <p:blipFill>
          <a:blip r:embed="rId3"/>
          <a:srcRect/>
          <a:stretch>
            <a:fillRect/>
          </a:stretch>
        </p:blipFill>
        <p:spPr bwMode="auto">
          <a:xfrm>
            <a:off x="4572000" y="1295400"/>
            <a:ext cx="4572000" cy="4425950"/>
          </a:xfrm>
          <a:prstGeom prst="rect">
            <a:avLst/>
          </a:prstGeom>
          <a:noFill/>
          <a:ln w="9525">
            <a:noFill/>
            <a:miter lim="800000"/>
            <a:headEnd/>
            <a:tailEnd/>
          </a:ln>
        </p:spPr>
      </p:pic>
      <p:sp>
        <p:nvSpPr>
          <p:cNvPr id="26634" name="Text Box 10"/>
          <p:cNvSpPr txBox="1">
            <a:spLocks noChangeArrowheads="1"/>
          </p:cNvSpPr>
          <p:nvPr/>
        </p:nvSpPr>
        <p:spPr bwMode="auto">
          <a:xfrm>
            <a:off x="146050" y="838200"/>
            <a:ext cx="3892550" cy="5957888"/>
          </a:xfrm>
          <a:prstGeom prst="rect">
            <a:avLst/>
          </a:prstGeom>
          <a:solidFill>
            <a:schemeClr val="accent1"/>
          </a:solidFill>
          <a:ln w="9525">
            <a:solidFill>
              <a:schemeClr val="tx1"/>
            </a:solidFill>
            <a:miter lim="800000"/>
            <a:headEnd/>
            <a:tailEnd/>
          </a:ln>
        </p:spPr>
        <p:txBody>
          <a:bodyPr>
            <a:prstTxWarp prst="textNoShape">
              <a:avLst/>
            </a:prstTxWarp>
            <a:spAutoFit/>
          </a:bodyPr>
          <a:lstStyle/>
          <a:p>
            <a:pPr>
              <a:lnSpc>
                <a:spcPct val="130000"/>
              </a:lnSpc>
              <a:spcBef>
                <a:spcPct val="20000"/>
              </a:spcBef>
            </a:pPr>
            <a:r>
              <a:rPr lang="en-US" sz="2100"/>
              <a:t>“</a:t>
            </a:r>
            <a:r>
              <a:rPr lang="en-US" sz="2100">
                <a:latin typeface="Perpetua" charset="0"/>
              </a:rPr>
              <a:t>[P]edagogy is a complex integration of four factors: Situated Practice based on the world of learners’ Designed &amp; Designing experiences; Overt Instruction through which students shape for themselves an explicit metalanguage of Design; Critical Framing which relates meanings to their social contexts &amp; purposes; and Transformed Practice in which students transfer &amp; re-create Designs of meaning from one context to another” (New London Group,1996, p. 83)</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70" name="Rectangle 2"/>
          <p:cNvSpPr>
            <a:spLocks noGrp="1" noChangeArrowheads="1"/>
          </p:cNvSpPr>
          <p:nvPr>
            <p:ph type="title"/>
          </p:nvPr>
        </p:nvSpPr>
        <p:spPr>
          <a:xfrm>
            <a:off x="152400" y="239456"/>
            <a:ext cx="8839200" cy="585567"/>
          </a:xfrm>
        </p:spPr>
        <p:txBody>
          <a:bodyPr/>
          <a:lstStyle/>
          <a:p>
            <a:pPr eaLnBrk="1" hangingPunct="1"/>
            <a:r>
              <a:rPr lang="en-US" sz="3200" b="1" dirty="0" smtClean="0"/>
              <a:t>The course: </a:t>
            </a:r>
            <a:r>
              <a:rPr lang="en-US" sz="3200" b="1" dirty="0" smtClean="0"/>
              <a:t> </a:t>
            </a:r>
            <a:r>
              <a:rPr lang="en-US" sz="3200" b="1" dirty="0" smtClean="0"/>
              <a:t>Advanced </a:t>
            </a:r>
            <a:r>
              <a:rPr lang="en-US" sz="3200" b="1" dirty="0" smtClean="0"/>
              <a:t>stylistics &amp; composition</a:t>
            </a:r>
            <a:endParaRPr lang="en-US" sz="3600" dirty="0" smtClean="0"/>
          </a:p>
        </p:txBody>
      </p:sp>
      <p:graphicFrame>
        <p:nvGraphicFramePr>
          <p:cNvPr id="36866" name="Object 2"/>
          <p:cNvGraphicFramePr>
            <a:graphicFrameLocks noChangeAspect="1"/>
          </p:cNvGraphicFramePr>
          <p:nvPr>
            <p:ph type="body" idx="1"/>
          </p:nvPr>
        </p:nvGraphicFramePr>
        <p:xfrm>
          <a:off x="457200" y="3200400"/>
          <a:ext cx="1905000" cy="2057400"/>
        </p:xfrm>
        <a:graphic>
          <a:graphicData uri="http://schemas.openxmlformats.org/presentationml/2006/ole">
            <p:oleObj spid="_x0000_s36866" name="Document" r:id="rId4" imgW="1652016" imgH="1709928" progId="Word.Document.8">
              <p:embed/>
            </p:oleObj>
          </a:graphicData>
        </a:graphic>
      </p:graphicFrame>
      <p:graphicFrame>
        <p:nvGraphicFramePr>
          <p:cNvPr id="36867" name="Object 3"/>
          <p:cNvGraphicFramePr>
            <a:graphicFrameLocks noChangeAspect="1"/>
          </p:cNvGraphicFramePr>
          <p:nvPr/>
        </p:nvGraphicFramePr>
        <p:xfrm>
          <a:off x="2971800" y="3048000"/>
          <a:ext cx="1514475" cy="2233613"/>
        </p:xfrm>
        <a:graphic>
          <a:graphicData uri="http://schemas.openxmlformats.org/presentationml/2006/ole">
            <p:oleObj spid="_x0000_s36867" name="Document" r:id="rId5" imgW="1057656" imgH="1776984" progId="Word.Document.8">
              <p:embed/>
            </p:oleObj>
          </a:graphicData>
        </a:graphic>
      </p:graphicFrame>
      <p:graphicFrame>
        <p:nvGraphicFramePr>
          <p:cNvPr id="36868" name="Object 4"/>
          <p:cNvGraphicFramePr>
            <a:graphicFrameLocks noChangeAspect="1"/>
          </p:cNvGraphicFramePr>
          <p:nvPr/>
        </p:nvGraphicFramePr>
        <p:xfrm>
          <a:off x="4953000" y="3124200"/>
          <a:ext cx="1541463" cy="2209800"/>
        </p:xfrm>
        <a:graphic>
          <a:graphicData uri="http://schemas.openxmlformats.org/presentationml/2006/ole">
            <p:oleObj spid="_x0000_s36868" name="Document" r:id="rId6" imgW="1313688" imgH="1847088" progId="Word.Document.8">
              <p:embed/>
            </p:oleObj>
          </a:graphicData>
        </a:graphic>
      </p:graphicFrame>
      <p:graphicFrame>
        <p:nvGraphicFramePr>
          <p:cNvPr id="36869" name="Object 5"/>
          <p:cNvGraphicFramePr>
            <a:graphicFrameLocks noChangeAspect="1"/>
          </p:cNvGraphicFramePr>
          <p:nvPr/>
        </p:nvGraphicFramePr>
        <p:xfrm>
          <a:off x="7162800" y="3200400"/>
          <a:ext cx="1352550" cy="1995488"/>
        </p:xfrm>
        <a:graphic>
          <a:graphicData uri="http://schemas.openxmlformats.org/presentationml/2006/ole">
            <p:oleObj spid="_x0000_s36869" name="Document" r:id="rId7" imgW="1124712" imgH="1844040" progId="Word.Document.8">
              <p:embed/>
            </p:oleObj>
          </a:graphicData>
        </a:graphic>
      </p:graphicFrame>
      <p:sp>
        <p:nvSpPr>
          <p:cNvPr id="36871" name="Text Box 7"/>
          <p:cNvSpPr txBox="1">
            <a:spLocks noChangeArrowheads="1"/>
          </p:cNvSpPr>
          <p:nvPr/>
        </p:nvSpPr>
        <p:spPr bwMode="auto">
          <a:xfrm>
            <a:off x="0" y="1524000"/>
            <a:ext cx="8610600" cy="1016000"/>
          </a:xfrm>
          <a:prstGeom prst="rect">
            <a:avLst/>
          </a:prstGeom>
          <a:noFill/>
          <a:ln w="9525">
            <a:noFill/>
            <a:miter lim="800000"/>
            <a:headEnd/>
            <a:tailEnd/>
          </a:ln>
        </p:spPr>
        <p:txBody>
          <a:bodyPr>
            <a:prstTxWarp prst="textNoShape">
              <a:avLst/>
            </a:prstTxWarp>
            <a:spAutoFit/>
          </a:bodyPr>
          <a:lstStyle/>
          <a:p>
            <a:pPr>
              <a:spcBef>
                <a:spcPct val="50000"/>
              </a:spcBef>
              <a:buFontTx/>
              <a:buChar char="•"/>
            </a:pPr>
            <a:r>
              <a:rPr lang="en-US" sz="2400">
                <a:latin typeface="Perpetua" charset="0"/>
              </a:rPr>
              <a:t>Context</a:t>
            </a:r>
          </a:p>
          <a:p>
            <a:pPr>
              <a:spcBef>
                <a:spcPct val="50000"/>
              </a:spcBef>
              <a:buFontTx/>
              <a:buChar char="•"/>
            </a:pPr>
            <a:r>
              <a:rPr lang="en-US" sz="2400">
                <a:latin typeface="Perpetua" charset="0"/>
              </a:rPr>
              <a:t>Course materials</a:t>
            </a:r>
          </a:p>
        </p:txBody>
      </p:sp>
      <p:sp>
        <p:nvSpPr>
          <p:cNvPr id="36872" name="Text Box 8"/>
          <p:cNvSpPr txBox="1">
            <a:spLocks noChangeArrowheads="1"/>
          </p:cNvSpPr>
          <p:nvPr/>
        </p:nvSpPr>
        <p:spPr bwMode="auto">
          <a:xfrm>
            <a:off x="152400" y="5410200"/>
            <a:ext cx="8839200" cy="1230313"/>
          </a:xfrm>
          <a:prstGeom prst="rect">
            <a:avLst/>
          </a:prstGeom>
          <a:noFill/>
          <a:ln w="9525">
            <a:noFill/>
            <a:miter lim="800000"/>
            <a:headEnd/>
            <a:tailEnd/>
          </a:ln>
        </p:spPr>
        <p:txBody>
          <a:bodyPr>
            <a:prstTxWarp prst="textNoShape">
              <a:avLst/>
            </a:prstTxWarp>
            <a:spAutoFit/>
          </a:bodyPr>
          <a:lstStyle/>
          <a:p>
            <a:pPr>
              <a:spcBef>
                <a:spcPct val="50000"/>
              </a:spcBef>
            </a:pPr>
            <a:r>
              <a:rPr lang="en-US">
                <a:latin typeface="Perpetua" charset="0"/>
              </a:rPr>
              <a:t>  </a:t>
            </a:r>
            <a:r>
              <a:rPr lang="en-US" sz="2400">
                <a:latin typeface="Perpetua" charset="0"/>
              </a:rPr>
              <a:t>M1                                 M2                       M3                           M4</a:t>
            </a:r>
          </a:p>
          <a:p>
            <a:pPr>
              <a:lnSpc>
                <a:spcPct val="50000"/>
              </a:lnSpc>
              <a:spcBef>
                <a:spcPct val="50000"/>
              </a:spcBef>
            </a:pPr>
            <a:r>
              <a:rPr lang="en-US" sz="2400">
                <a:latin typeface="Perpetua" charset="0"/>
              </a:rPr>
              <a:t>  l’art de la                      l’art de                 la manipulation        l’art de la</a:t>
            </a:r>
          </a:p>
          <a:p>
            <a:pPr>
              <a:lnSpc>
                <a:spcPct val="50000"/>
              </a:lnSpc>
              <a:spcBef>
                <a:spcPct val="50000"/>
              </a:spcBef>
            </a:pPr>
            <a:r>
              <a:rPr lang="en-US" sz="2400">
                <a:latin typeface="Perpetua" charset="0"/>
              </a:rPr>
              <a:t>  description                   l’observation        linguistique              narration</a:t>
            </a:r>
          </a:p>
        </p:txBody>
      </p:sp>
      <p:sp>
        <p:nvSpPr>
          <p:cNvPr id="36873" name="Rectangle 9"/>
          <p:cNvSpPr>
            <a:spLocks noGrp="1" noChangeArrowheads="1"/>
          </p:cNvSpPr>
          <p:nvPr>
            <p:ph type="body" idx="1"/>
          </p:nvPr>
        </p:nvSpPr>
        <p:spPr/>
        <p:txBody>
          <a:bodyPr/>
          <a:lstStyle/>
          <a:p>
            <a:pPr lvl="2" eaLnBrk="1" hangingPunct="1">
              <a:buFontTx/>
              <a:buNone/>
            </a:pPr>
            <a:endParaRPr lang="en-US" sz="1800"/>
          </a:p>
          <a:p>
            <a:pPr lvl="2" eaLnBrk="1" hangingPunct="1">
              <a:buFontTx/>
              <a:buNone/>
            </a:pPr>
            <a:endParaRPr lang="en-US" sz="1800" smtClean="0"/>
          </a:p>
          <a:p>
            <a:pPr eaLnBrk="1" hangingPunct="1">
              <a:lnSpc>
                <a:spcPct val="160000"/>
              </a:lnSpc>
              <a:buFontTx/>
              <a:buNone/>
            </a:pPr>
            <a:r>
              <a:rPr lang="en-US" sz="2400" smtClean="0"/>
              <a:t>     </a:t>
            </a:r>
            <a:endParaRPr lang="en-US" sz="24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0" y="228600"/>
            <a:ext cx="8458200" cy="552450"/>
          </a:xfrm>
        </p:spPr>
        <p:txBody>
          <a:bodyPr/>
          <a:lstStyle/>
          <a:p>
            <a:pPr eaLnBrk="1" hangingPunct="1"/>
            <a:r>
              <a:rPr lang="en-US" sz="3200" b="1"/>
              <a:t>The course: goals &amp; objectives (1)</a:t>
            </a:r>
            <a:endParaRPr lang="en-US" sz="3600"/>
          </a:p>
        </p:txBody>
      </p:sp>
      <p:sp>
        <p:nvSpPr>
          <p:cNvPr id="38915" name="Text Box 9"/>
          <p:cNvSpPr txBox="1">
            <a:spLocks noChangeArrowheads="1"/>
          </p:cNvSpPr>
          <p:nvPr/>
        </p:nvSpPr>
        <p:spPr bwMode="auto">
          <a:xfrm>
            <a:off x="152400" y="5410200"/>
            <a:ext cx="8839200" cy="457200"/>
          </a:xfrm>
          <a:prstGeom prst="rect">
            <a:avLst/>
          </a:prstGeom>
          <a:noFill/>
          <a:ln w="9525">
            <a:noFill/>
            <a:miter lim="800000"/>
            <a:headEnd/>
            <a:tailEnd/>
          </a:ln>
        </p:spPr>
        <p:txBody>
          <a:bodyPr>
            <a:prstTxWarp prst="textNoShape">
              <a:avLst/>
            </a:prstTxWarp>
            <a:spAutoFit/>
          </a:bodyPr>
          <a:lstStyle/>
          <a:p>
            <a:pPr>
              <a:spcBef>
                <a:spcPct val="50000"/>
              </a:spcBef>
            </a:pPr>
            <a:r>
              <a:rPr lang="en-US">
                <a:latin typeface="Perpetua" charset="0"/>
              </a:rPr>
              <a:t>  </a:t>
            </a:r>
          </a:p>
        </p:txBody>
      </p:sp>
      <p:sp>
        <p:nvSpPr>
          <p:cNvPr id="38916" name="Rectangle 11"/>
          <p:cNvSpPr>
            <a:spLocks noGrp="1" noChangeArrowheads="1"/>
          </p:cNvSpPr>
          <p:nvPr>
            <p:ph type="body" idx="1"/>
          </p:nvPr>
        </p:nvSpPr>
        <p:spPr>
          <a:xfrm>
            <a:off x="685800" y="5867400"/>
            <a:ext cx="7772400" cy="228600"/>
          </a:xfrm>
        </p:spPr>
        <p:txBody>
          <a:bodyPr/>
          <a:lstStyle/>
          <a:p>
            <a:pPr eaLnBrk="1" hangingPunct="1">
              <a:lnSpc>
                <a:spcPct val="70000"/>
              </a:lnSpc>
            </a:pPr>
            <a:endParaRPr lang="en-US" sz="1100"/>
          </a:p>
        </p:txBody>
      </p:sp>
      <p:sp>
        <p:nvSpPr>
          <p:cNvPr id="38917" name="Rectangle 12"/>
          <p:cNvSpPr>
            <a:spLocks noGrp="1" noChangeArrowheads="1"/>
          </p:cNvSpPr>
          <p:nvPr>
            <p:ph type="body" idx="1"/>
          </p:nvPr>
        </p:nvSpPr>
        <p:spPr>
          <a:xfrm>
            <a:off x="228600" y="1031875"/>
            <a:ext cx="8763000" cy="5597525"/>
          </a:xfrm>
        </p:spPr>
        <p:txBody>
          <a:bodyPr/>
          <a:lstStyle/>
          <a:p>
            <a:pPr eaLnBrk="1" hangingPunct="1">
              <a:lnSpc>
                <a:spcPct val="90000"/>
              </a:lnSpc>
              <a:buFontTx/>
              <a:buNone/>
            </a:pPr>
            <a:r>
              <a:rPr lang="en-US" sz="2400" b="1" dirty="0" smtClean="0"/>
              <a:t>Goal:</a:t>
            </a:r>
            <a:r>
              <a:rPr lang="en-US" sz="2400" dirty="0"/>
              <a:t> </a:t>
            </a:r>
            <a:r>
              <a:rPr lang="en-US" sz="2400" dirty="0" smtClean="0"/>
              <a:t>Students </a:t>
            </a:r>
            <a:r>
              <a:rPr lang="en-US" sz="2400" dirty="0"/>
              <a:t>will gain confidence and experience in writing in French by</a:t>
            </a:r>
          </a:p>
          <a:p>
            <a:pPr eaLnBrk="1" hangingPunct="1">
              <a:lnSpc>
                <a:spcPct val="90000"/>
              </a:lnSpc>
              <a:buFontTx/>
              <a:buNone/>
            </a:pPr>
            <a:r>
              <a:rPr lang="en-US" sz="2400" dirty="0"/>
              <a:t>analyzing stylistic and grammatical elements of several genres of</a:t>
            </a:r>
          </a:p>
          <a:p>
            <a:pPr eaLnBrk="1" hangingPunct="1">
              <a:lnSpc>
                <a:spcPct val="90000"/>
              </a:lnSpc>
              <a:buFontTx/>
              <a:buNone/>
            </a:pPr>
            <a:r>
              <a:rPr lang="en-US" sz="2400" dirty="0"/>
              <a:t>modern French literary texts and later creating their own French texts.</a:t>
            </a:r>
          </a:p>
          <a:p>
            <a:pPr eaLnBrk="1" hangingPunct="1">
              <a:lnSpc>
                <a:spcPct val="90000"/>
              </a:lnSpc>
              <a:buFontTx/>
              <a:buNone/>
            </a:pPr>
            <a:endParaRPr lang="en-US" sz="2400" dirty="0"/>
          </a:p>
          <a:p>
            <a:pPr eaLnBrk="1" hangingPunct="1">
              <a:lnSpc>
                <a:spcPct val="90000"/>
              </a:lnSpc>
              <a:buFontTx/>
              <a:buNone/>
            </a:pPr>
            <a:r>
              <a:rPr lang="en-US" sz="2400" b="1" dirty="0"/>
              <a:t>Objectives:</a:t>
            </a:r>
          </a:p>
          <a:p>
            <a:pPr eaLnBrk="1" hangingPunct="1">
              <a:lnSpc>
                <a:spcPct val="90000"/>
              </a:lnSpc>
              <a:buFontTx/>
              <a:buNone/>
            </a:pPr>
            <a:r>
              <a:rPr lang="en-US" sz="2400" dirty="0"/>
              <a:t>1. Through analyzing texts of various genres, you will become more </a:t>
            </a:r>
          </a:p>
          <a:p>
            <a:pPr eaLnBrk="1" hangingPunct="1">
              <a:lnSpc>
                <a:spcPct val="90000"/>
              </a:lnSpc>
              <a:buFontTx/>
              <a:buNone/>
            </a:pPr>
            <a:r>
              <a:rPr lang="en-US" sz="2400" dirty="0"/>
              <a:t>sensitive to relationships between form and content—in other words, you</a:t>
            </a:r>
          </a:p>
          <a:p>
            <a:pPr eaLnBrk="1" hangingPunct="1">
              <a:lnSpc>
                <a:spcPct val="90000"/>
              </a:lnSpc>
              <a:buFontTx/>
              <a:buNone/>
            </a:pPr>
            <a:r>
              <a:rPr lang="en-US" sz="2400" dirty="0"/>
              <a:t>will formulate answers to the question of </a:t>
            </a:r>
            <a:r>
              <a:rPr lang="en-US" sz="2400" i="1" dirty="0"/>
              <a:t>why</a:t>
            </a:r>
            <a:r>
              <a:rPr lang="en-US" sz="2400" dirty="0"/>
              <a:t> certain linguistic devices are</a:t>
            </a:r>
          </a:p>
          <a:p>
            <a:pPr eaLnBrk="1" hangingPunct="1">
              <a:lnSpc>
                <a:spcPct val="90000"/>
              </a:lnSpc>
              <a:buFontTx/>
              <a:buNone/>
            </a:pPr>
            <a:r>
              <a:rPr lang="en-US" sz="2400" dirty="0"/>
              <a:t>used in particular textual genres.</a:t>
            </a:r>
            <a:endParaRPr lang="en-US" sz="2400" u="sng" dirty="0"/>
          </a:p>
          <a:p>
            <a:pPr eaLnBrk="1" hangingPunct="1">
              <a:lnSpc>
                <a:spcPct val="90000"/>
              </a:lnSpc>
            </a:pPr>
            <a:endParaRPr lang="en-US" sz="2400" u="sng" dirty="0"/>
          </a:p>
          <a:p>
            <a:pPr eaLnBrk="1" hangingPunct="1">
              <a:lnSpc>
                <a:spcPct val="90000"/>
              </a:lnSpc>
              <a:buFontTx/>
              <a:buNone/>
            </a:pPr>
            <a:r>
              <a:rPr lang="en-US" sz="2400" dirty="0"/>
              <a:t>2. Through creating written texts compiled in a digital portfolio, you</a:t>
            </a:r>
          </a:p>
          <a:p>
            <a:pPr eaLnBrk="1" hangingPunct="1">
              <a:lnSpc>
                <a:spcPct val="90000"/>
              </a:lnSpc>
              <a:buFontTx/>
              <a:buNone/>
            </a:pPr>
            <a:r>
              <a:rPr lang="en-US" sz="2400" dirty="0"/>
              <a:t>will gain experience in writing for communicative purposes in French</a:t>
            </a:r>
          </a:p>
          <a:p>
            <a:pPr eaLnBrk="1" hangingPunct="1">
              <a:lnSpc>
                <a:spcPct val="90000"/>
              </a:lnSpc>
              <a:buFontTx/>
              <a:buNone/>
            </a:pPr>
            <a:r>
              <a:rPr lang="en-US" sz="2400" dirty="0"/>
              <a:t> in a variety of genres.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0" y="228600"/>
            <a:ext cx="8458200" cy="531813"/>
          </a:xfrm>
        </p:spPr>
        <p:txBody>
          <a:bodyPr/>
          <a:lstStyle/>
          <a:p>
            <a:pPr eaLnBrk="1" hangingPunct="1"/>
            <a:r>
              <a:rPr lang="en-US" sz="3200" b="1"/>
              <a:t>The course: objectives (2)</a:t>
            </a:r>
            <a:endParaRPr lang="en-US" sz="3600"/>
          </a:p>
        </p:txBody>
      </p:sp>
      <p:sp>
        <p:nvSpPr>
          <p:cNvPr id="40963" name="Text Box 3"/>
          <p:cNvSpPr txBox="1">
            <a:spLocks noChangeArrowheads="1"/>
          </p:cNvSpPr>
          <p:nvPr/>
        </p:nvSpPr>
        <p:spPr bwMode="auto">
          <a:xfrm>
            <a:off x="152400" y="5410200"/>
            <a:ext cx="8839200" cy="457200"/>
          </a:xfrm>
          <a:prstGeom prst="rect">
            <a:avLst/>
          </a:prstGeom>
          <a:noFill/>
          <a:ln w="9525">
            <a:noFill/>
            <a:miter lim="800000"/>
            <a:headEnd/>
            <a:tailEnd/>
          </a:ln>
        </p:spPr>
        <p:txBody>
          <a:bodyPr>
            <a:prstTxWarp prst="textNoShape">
              <a:avLst/>
            </a:prstTxWarp>
            <a:spAutoFit/>
          </a:bodyPr>
          <a:lstStyle/>
          <a:p>
            <a:pPr>
              <a:spcBef>
                <a:spcPct val="50000"/>
              </a:spcBef>
            </a:pPr>
            <a:r>
              <a:rPr lang="en-US">
                <a:latin typeface="Perpetua" charset="0"/>
              </a:rPr>
              <a:t>  </a:t>
            </a:r>
          </a:p>
        </p:txBody>
      </p:sp>
      <p:sp>
        <p:nvSpPr>
          <p:cNvPr id="40964" name="Rectangle 4"/>
          <p:cNvSpPr>
            <a:spLocks noGrp="1" noChangeArrowheads="1"/>
          </p:cNvSpPr>
          <p:nvPr>
            <p:ph type="body" idx="1"/>
          </p:nvPr>
        </p:nvSpPr>
        <p:spPr>
          <a:xfrm>
            <a:off x="685800" y="5867400"/>
            <a:ext cx="7772400" cy="228600"/>
          </a:xfrm>
        </p:spPr>
        <p:txBody>
          <a:bodyPr/>
          <a:lstStyle/>
          <a:p>
            <a:pPr eaLnBrk="1" hangingPunct="1">
              <a:lnSpc>
                <a:spcPct val="70000"/>
              </a:lnSpc>
            </a:pPr>
            <a:endParaRPr lang="en-US" sz="1100"/>
          </a:p>
        </p:txBody>
      </p:sp>
      <p:sp>
        <p:nvSpPr>
          <p:cNvPr id="40965" name="Rectangle 5"/>
          <p:cNvSpPr>
            <a:spLocks noGrp="1" noChangeArrowheads="1"/>
          </p:cNvSpPr>
          <p:nvPr>
            <p:ph type="body" idx="1"/>
          </p:nvPr>
        </p:nvSpPr>
        <p:spPr>
          <a:xfrm>
            <a:off x="0" y="1020763"/>
            <a:ext cx="9144000" cy="5608637"/>
          </a:xfrm>
        </p:spPr>
        <p:txBody>
          <a:bodyPr/>
          <a:lstStyle/>
          <a:p>
            <a:pPr eaLnBrk="1" hangingPunct="1">
              <a:lnSpc>
                <a:spcPct val="80000"/>
              </a:lnSpc>
              <a:buFontTx/>
              <a:buNone/>
            </a:pPr>
            <a:endParaRPr lang="en-US" sz="2400" b="1" dirty="0" smtClean="0"/>
          </a:p>
          <a:p>
            <a:pPr eaLnBrk="1" hangingPunct="1">
              <a:lnSpc>
                <a:spcPct val="60000"/>
              </a:lnSpc>
              <a:buFontTx/>
              <a:buNone/>
            </a:pPr>
            <a:r>
              <a:rPr lang="en-US" sz="2300" dirty="0"/>
              <a:t>3. Through participating in discussions, brainstorming and peer-review </a:t>
            </a:r>
          </a:p>
          <a:p>
            <a:pPr eaLnBrk="1" hangingPunct="1">
              <a:lnSpc>
                <a:spcPct val="60000"/>
              </a:lnSpc>
              <a:buFontTx/>
              <a:buNone/>
            </a:pPr>
            <a:r>
              <a:rPr lang="en-US" sz="2300" dirty="0"/>
              <a:t>activities, and individual writing conferences, you will develop your abilities </a:t>
            </a:r>
          </a:p>
          <a:p>
            <a:pPr eaLnBrk="1" hangingPunct="1">
              <a:lnSpc>
                <a:spcPct val="60000"/>
              </a:lnSpc>
              <a:buFontTx/>
              <a:buNone/>
            </a:pPr>
            <a:r>
              <a:rPr lang="en-US" sz="2300" dirty="0"/>
              <a:t>to interact orally in French in advanced ways (e.g., making detailed </a:t>
            </a:r>
          </a:p>
          <a:p>
            <a:pPr eaLnBrk="1" hangingPunct="1">
              <a:lnSpc>
                <a:spcPct val="60000"/>
              </a:lnSpc>
              <a:buFontTx/>
              <a:buNone/>
            </a:pPr>
            <a:r>
              <a:rPr lang="en-US" sz="2300" dirty="0"/>
              <a:t>descriptions, defending opinions, offering counter arguments, etc.)</a:t>
            </a:r>
          </a:p>
          <a:p>
            <a:pPr eaLnBrk="1" hangingPunct="1">
              <a:lnSpc>
                <a:spcPct val="60000"/>
              </a:lnSpc>
            </a:pPr>
            <a:endParaRPr lang="en-US" sz="2300" dirty="0"/>
          </a:p>
          <a:p>
            <a:pPr eaLnBrk="1" hangingPunct="1">
              <a:lnSpc>
                <a:spcPct val="60000"/>
              </a:lnSpc>
              <a:buFontTx/>
              <a:buNone/>
            </a:pPr>
            <a:r>
              <a:rPr lang="en-US" sz="2300" dirty="0"/>
              <a:t>4. Through brainstorming, conferencing, and peer-review activities with your </a:t>
            </a:r>
          </a:p>
          <a:p>
            <a:pPr eaLnBrk="1" hangingPunct="1">
              <a:lnSpc>
                <a:spcPct val="60000"/>
              </a:lnSpc>
              <a:buFontTx/>
              <a:buNone/>
            </a:pPr>
            <a:r>
              <a:rPr lang="en-US" sz="2300" dirty="0"/>
              <a:t>peers and the instructor, you will learn to work as part of a writing community. </a:t>
            </a:r>
          </a:p>
          <a:p>
            <a:pPr eaLnBrk="1" hangingPunct="1">
              <a:lnSpc>
                <a:spcPct val="60000"/>
              </a:lnSpc>
              <a:buFontTx/>
              <a:buNone/>
            </a:pPr>
            <a:endParaRPr lang="en-US" sz="2300" dirty="0"/>
          </a:p>
          <a:p>
            <a:pPr eaLnBrk="1" hangingPunct="1">
              <a:lnSpc>
                <a:spcPct val="60000"/>
              </a:lnSpc>
              <a:buFontTx/>
              <a:buNone/>
            </a:pPr>
            <a:r>
              <a:rPr lang="en-US" sz="2300" dirty="0"/>
              <a:t>5. Through completing tasks requiring the use of tools, both print and online, </a:t>
            </a:r>
          </a:p>
          <a:p>
            <a:pPr eaLnBrk="1" hangingPunct="1">
              <a:lnSpc>
                <a:spcPct val="60000"/>
              </a:lnSpc>
              <a:buFontTx/>
              <a:buNone/>
            </a:pPr>
            <a:r>
              <a:rPr lang="en-US" sz="2300" dirty="0"/>
              <a:t>in preparing French texts, you will gain familiarity in finding and using </a:t>
            </a:r>
          </a:p>
          <a:p>
            <a:pPr eaLnBrk="1" hangingPunct="1">
              <a:lnSpc>
                <a:spcPct val="60000"/>
              </a:lnSpc>
              <a:buFontTx/>
              <a:buNone/>
            </a:pPr>
            <a:r>
              <a:rPr lang="en-US" sz="2300" dirty="0"/>
              <a:t>linguistic resources needed to produce effective and accurate writing.</a:t>
            </a:r>
          </a:p>
          <a:p>
            <a:pPr eaLnBrk="1" hangingPunct="1">
              <a:lnSpc>
                <a:spcPct val="60000"/>
              </a:lnSpc>
            </a:pPr>
            <a:endParaRPr lang="en-US" sz="2300" u="sng" dirty="0"/>
          </a:p>
          <a:p>
            <a:pPr eaLnBrk="1" hangingPunct="1">
              <a:lnSpc>
                <a:spcPct val="60000"/>
              </a:lnSpc>
              <a:buFontTx/>
              <a:buNone/>
            </a:pPr>
            <a:r>
              <a:rPr lang="en-US" sz="2300" dirty="0"/>
              <a:t>6. Through engaging in goal-setting and self-reflection in terms of your</a:t>
            </a:r>
          </a:p>
          <a:p>
            <a:pPr eaLnBrk="1" hangingPunct="1">
              <a:lnSpc>
                <a:spcPct val="60000"/>
              </a:lnSpc>
              <a:buFontTx/>
              <a:buNone/>
            </a:pPr>
            <a:r>
              <a:rPr lang="en-US" sz="2300" dirty="0"/>
              <a:t> efforts, difficulties, and accomplishments in the course, you will become</a:t>
            </a:r>
          </a:p>
          <a:p>
            <a:pPr eaLnBrk="1" hangingPunct="1">
              <a:lnSpc>
                <a:spcPct val="60000"/>
              </a:lnSpc>
              <a:buFontTx/>
              <a:buNone/>
            </a:pPr>
            <a:r>
              <a:rPr lang="en-US" sz="2300" dirty="0"/>
              <a:t> more aware of the process of language learning and your own identity as a</a:t>
            </a:r>
          </a:p>
          <a:p>
            <a:pPr eaLnBrk="1" hangingPunct="1">
              <a:lnSpc>
                <a:spcPct val="60000"/>
              </a:lnSpc>
              <a:buFontTx/>
              <a:buNone/>
            </a:pPr>
            <a:r>
              <a:rPr lang="en-US" sz="2300" dirty="0"/>
              <a:t> developing foreign language learner</a:t>
            </a:r>
            <a:r>
              <a:rPr lang="en-US" sz="2300" dirty="0">
                <a:latin typeface="Times New Roman" charset="0"/>
              </a:rPr>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0" y="0"/>
            <a:ext cx="8458200" cy="723900"/>
          </a:xfrm>
        </p:spPr>
        <p:txBody>
          <a:bodyPr/>
          <a:lstStyle/>
          <a:p>
            <a:pPr eaLnBrk="1" hangingPunct="1"/>
            <a:r>
              <a:rPr lang="en-US" sz="3600" b="1" smtClean="0"/>
              <a:t>Sample module organization</a:t>
            </a:r>
            <a:endParaRPr lang="en-US" smtClean="0"/>
          </a:p>
        </p:txBody>
      </p:sp>
      <p:sp>
        <p:nvSpPr>
          <p:cNvPr id="43011" name="Rectangle 3"/>
          <p:cNvSpPr>
            <a:spLocks noGrp="1" noChangeArrowheads="1"/>
          </p:cNvSpPr>
          <p:nvPr>
            <p:ph type="body" idx="1"/>
          </p:nvPr>
        </p:nvSpPr>
        <p:spPr>
          <a:xfrm>
            <a:off x="0" y="1206500"/>
            <a:ext cx="9144000" cy="5727700"/>
          </a:xfrm>
        </p:spPr>
        <p:txBody>
          <a:bodyPr/>
          <a:lstStyle/>
          <a:p>
            <a:pPr eaLnBrk="1" hangingPunct="1">
              <a:lnSpc>
                <a:spcPct val="80000"/>
              </a:lnSpc>
              <a:buFontTx/>
              <a:buNone/>
            </a:pPr>
            <a:r>
              <a:rPr lang="en-US" sz="2800"/>
              <a:t>   </a:t>
            </a:r>
            <a:r>
              <a:rPr lang="en-US" sz="2400"/>
              <a:t>Materials: “Petites pratiques germanopratines,” </a:t>
            </a:r>
          </a:p>
          <a:p>
            <a:pPr eaLnBrk="1" hangingPunct="1">
              <a:lnSpc>
                <a:spcPct val="80000"/>
              </a:lnSpc>
              <a:buFontTx/>
              <a:buNone/>
            </a:pPr>
            <a:r>
              <a:rPr lang="en-US" sz="2400"/>
              <a:t>                    “Le fait du jour” (Anna Gavalda, </a:t>
            </a:r>
            <a:r>
              <a:rPr lang="en-US" sz="2400" i="1"/>
              <a:t>Je veux que </a:t>
            </a:r>
          </a:p>
          <a:p>
            <a:pPr eaLnBrk="1" hangingPunct="1">
              <a:lnSpc>
                <a:spcPct val="80000"/>
              </a:lnSpc>
              <a:buFontTx/>
              <a:buNone/>
            </a:pPr>
            <a:r>
              <a:rPr lang="en-US" sz="2400" i="1"/>
              <a:t>                        quelqu’un m’attende quelque part</a:t>
            </a:r>
            <a:r>
              <a:rPr lang="en-US" sz="2400"/>
              <a:t>)</a:t>
            </a:r>
          </a:p>
          <a:p>
            <a:pPr eaLnBrk="1" hangingPunct="1">
              <a:lnSpc>
                <a:spcPct val="80000"/>
              </a:lnSpc>
              <a:buFontTx/>
              <a:buNone/>
            </a:pPr>
            <a:r>
              <a:rPr lang="en-US" sz="2400" smtClean="0"/>
              <a:t> </a:t>
            </a:r>
            <a:endParaRPr lang="en-US" sz="2400"/>
          </a:p>
        </p:txBody>
      </p:sp>
      <p:graphicFrame>
        <p:nvGraphicFramePr>
          <p:cNvPr id="10289" name="Group 49"/>
          <p:cNvGraphicFramePr>
            <a:graphicFrameLocks noGrp="1"/>
          </p:cNvGraphicFramePr>
          <p:nvPr/>
        </p:nvGraphicFramePr>
        <p:xfrm>
          <a:off x="304800" y="2755900"/>
          <a:ext cx="8458200" cy="3646489"/>
        </p:xfrm>
        <a:graphic>
          <a:graphicData uri="http://schemas.openxmlformats.org/drawingml/2006/table">
            <a:tbl>
              <a:tblPr/>
              <a:tblGrid>
                <a:gridCol w="1785938"/>
                <a:gridCol w="3663950"/>
                <a:gridCol w="3008312"/>
              </a:tblGrid>
              <a:tr h="9540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smtClean="0">
                          <a:ln>
                            <a:noFill/>
                          </a:ln>
                          <a:solidFill>
                            <a:schemeClr val="tx1"/>
                          </a:solidFill>
                          <a:effectLst/>
                          <a:latin typeface="Perpetua" charset="0"/>
                          <a:ea typeface="ＭＳ Ｐゴシック" charset="-128"/>
                          <a:cs typeface="ＭＳ Ｐゴシック" charset="-128"/>
                        </a:rPr>
                        <a:t>Week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smtClean="0">
                          <a:ln>
                            <a:noFill/>
                          </a:ln>
                          <a:solidFill>
                            <a:schemeClr val="tx1"/>
                          </a:solidFill>
                          <a:effectLst/>
                          <a:latin typeface="Perpetua" charset="0"/>
                          <a:ea typeface="ＭＳ Ｐゴシック" charset="-128"/>
                          <a:cs typeface="ＭＳ Ｐゴシック" charset="-128"/>
                        </a:rPr>
                        <a:t>introduction to the author</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smtClean="0">
                          <a:ln>
                            <a:noFill/>
                          </a:ln>
                          <a:solidFill>
                            <a:schemeClr val="tx1"/>
                          </a:solidFill>
                          <a:effectLst/>
                          <a:latin typeface="Perpetua" charset="0"/>
                          <a:ea typeface="ＭＳ Ｐゴシック" charset="-128"/>
                          <a:cs typeface="ＭＳ Ｐゴシック" charset="-128"/>
                        </a:rPr>
                        <a:t>textual analysis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smtClean="0">
                          <a:ln>
                            <a:noFill/>
                          </a:ln>
                          <a:solidFill>
                            <a:schemeClr val="tx1"/>
                          </a:solidFill>
                          <a:effectLst/>
                          <a:latin typeface="Perpetua" charset="0"/>
                          <a:ea typeface="ＭＳ Ｐゴシック" charset="-128"/>
                          <a:cs typeface="ＭＳ Ｐゴシック" charset="-128"/>
                        </a:rPr>
                        <a:t>stylistic/linguistic analysis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969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smtClean="0">
                          <a:ln>
                            <a:noFill/>
                          </a:ln>
                          <a:solidFill>
                            <a:schemeClr val="tx1"/>
                          </a:solidFill>
                          <a:effectLst/>
                          <a:latin typeface="Perpetua" charset="0"/>
                          <a:ea typeface="ＭＳ Ｐゴシック" charset="-128"/>
                          <a:cs typeface="ＭＳ Ｐゴシック" charset="-128"/>
                        </a:rPr>
                        <a:t>Week 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smtClean="0">
                          <a:ln>
                            <a:noFill/>
                          </a:ln>
                          <a:solidFill>
                            <a:schemeClr val="tx1"/>
                          </a:solidFill>
                          <a:effectLst/>
                          <a:latin typeface="Perpetua" charset="0"/>
                          <a:ea typeface="ＭＳ Ｐゴシック" charset="-128"/>
                          <a:cs typeface="ＭＳ Ｐゴシック" charset="-128"/>
                        </a:rPr>
                        <a:t>writing workshop 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200" b="1" i="0" u="none" strike="noStrike" cap="none" normalizeH="0" baseline="0" smtClean="0">
                          <a:ln>
                            <a:noFill/>
                          </a:ln>
                          <a:solidFill>
                            <a:schemeClr val="tx1"/>
                          </a:solidFill>
                          <a:effectLst/>
                          <a:latin typeface="Perpetua" charset="0"/>
                          <a:ea typeface="ＭＳ Ｐゴシック" charset="-128"/>
                          <a:cs typeface="ＭＳ Ｐゴシック" charset="-128"/>
                        </a:rPr>
                        <a:t>Draft 1 due</a:t>
                      </a:r>
                      <a:r>
                        <a:rPr kumimoji="0" lang="en-US" sz="2200" b="0" i="0" u="none" strike="noStrike" cap="none" normalizeH="0" baseline="0" smtClean="0">
                          <a:ln>
                            <a:noFill/>
                          </a:ln>
                          <a:solidFill>
                            <a:schemeClr val="tx1"/>
                          </a:solidFill>
                          <a:effectLst/>
                          <a:latin typeface="Perpetua" charset="0"/>
                          <a:ea typeface="ＭＳ Ｐゴシック" charset="-128"/>
                          <a:cs typeface="ＭＳ Ｐゴシック" charset="-128"/>
                        </a:rPr>
                        <a:t> &amp; peer review</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985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smtClean="0">
                          <a:ln>
                            <a:noFill/>
                          </a:ln>
                          <a:solidFill>
                            <a:schemeClr val="tx1"/>
                          </a:solidFill>
                          <a:effectLst/>
                          <a:latin typeface="Perpetua" charset="0"/>
                          <a:ea typeface="ＭＳ Ｐゴシック" charset="-128"/>
                          <a:cs typeface="ＭＳ Ｐゴシック" charset="-128"/>
                        </a:rPr>
                        <a:t>Week 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smtClean="0">
                          <a:ln>
                            <a:noFill/>
                          </a:ln>
                          <a:solidFill>
                            <a:schemeClr val="tx1"/>
                          </a:solidFill>
                          <a:effectLst/>
                          <a:latin typeface="Perpetua" charset="0"/>
                          <a:ea typeface="ＭＳ Ｐゴシック" charset="-128"/>
                          <a:cs typeface="ＭＳ Ｐゴシック" charset="-128"/>
                        </a:rPr>
                        <a:t>individual writing conferences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smtClean="0">
                          <a:ln>
                            <a:noFill/>
                          </a:ln>
                          <a:solidFill>
                            <a:schemeClr val="tx1"/>
                          </a:solidFill>
                          <a:effectLst/>
                          <a:latin typeface="Perpetua" charset="0"/>
                          <a:ea typeface="ＭＳ Ｐゴシック" charset="-128"/>
                          <a:cs typeface="ＭＳ Ｐゴシック" charset="-128"/>
                        </a:rPr>
                        <a:t>writing workshop 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969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smtClean="0">
                          <a:ln>
                            <a:noFill/>
                          </a:ln>
                          <a:solidFill>
                            <a:schemeClr val="tx1"/>
                          </a:solidFill>
                          <a:effectLst/>
                          <a:latin typeface="Perpetua" charset="0"/>
                          <a:ea typeface="ＭＳ Ｐゴシック" charset="-128"/>
                          <a:cs typeface="ＭＳ Ｐゴシック" charset="-128"/>
                        </a:rPr>
                        <a:t>Week 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200" b="1" i="0" u="none" strike="noStrike" cap="none" normalizeH="0" baseline="0" smtClean="0">
                          <a:ln>
                            <a:noFill/>
                          </a:ln>
                          <a:solidFill>
                            <a:schemeClr val="tx1"/>
                          </a:solidFill>
                          <a:effectLst/>
                          <a:latin typeface="Perpetua" charset="0"/>
                          <a:ea typeface="ＭＳ Ｐゴシック" charset="-128"/>
                          <a:cs typeface="ＭＳ Ｐゴシック" charset="-128"/>
                        </a:rPr>
                        <a:t>Draft 2 due</a:t>
                      </a:r>
                      <a:r>
                        <a:rPr kumimoji="0" lang="en-US" sz="2200" b="0" i="0" u="none" strike="noStrike" cap="none" normalizeH="0" baseline="0" smtClean="0">
                          <a:ln>
                            <a:noFill/>
                          </a:ln>
                          <a:solidFill>
                            <a:schemeClr val="tx1"/>
                          </a:solidFill>
                          <a:effectLst/>
                          <a:latin typeface="Perpetua" charset="0"/>
                          <a:ea typeface="ＭＳ Ｐゴシック" charset="-128"/>
                          <a:cs typeface="ＭＳ Ｐゴシック" charset="-128"/>
                        </a:rPr>
                        <a:t> &amp; peer review</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200" b="1" i="0" u="none" strike="noStrike" cap="none" normalizeH="0" baseline="0" smtClean="0">
                          <a:ln>
                            <a:noFill/>
                          </a:ln>
                          <a:solidFill>
                            <a:schemeClr val="tx1"/>
                          </a:solidFill>
                          <a:effectLst/>
                          <a:latin typeface="Perpetua" charset="0"/>
                          <a:ea typeface="ＭＳ Ｐゴシック" charset="-128"/>
                          <a:cs typeface="ＭＳ Ｐゴシック" charset="-128"/>
                        </a:rPr>
                        <a:t>Final Draft due </a:t>
                      </a:r>
                      <a:r>
                        <a:rPr kumimoji="0" lang="en-US" sz="2200" b="0" i="0" u="none" strike="noStrike" cap="none" normalizeH="0" baseline="0" smtClean="0">
                          <a:ln>
                            <a:noFill/>
                          </a:ln>
                          <a:solidFill>
                            <a:schemeClr val="tx1"/>
                          </a:solidFill>
                          <a:effectLst/>
                          <a:latin typeface="Perpetua" charset="0"/>
                          <a:ea typeface="ＭＳ Ｐゴシック" charset="-128"/>
                          <a:cs typeface="ＭＳ Ｐゴシック" charset="-128"/>
                        </a:rPr>
                        <a:t>&amp; roundtable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0" y="0"/>
            <a:ext cx="9144000" cy="1291812"/>
          </a:xfrm>
        </p:spPr>
        <p:txBody>
          <a:bodyPr/>
          <a:lstStyle/>
          <a:p>
            <a:pPr eaLnBrk="1" hangingPunct="1"/>
            <a:r>
              <a:rPr lang="en-US" sz="3600" b="1" dirty="0"/>
              <a:t>Step 1: Introduction to the genre &amp; </a:t>
            </a:r>
            <a:r>
              <a:rPr lang="en-US" sz="3600" b="1" dirty="0" smtClean="0"/>
              <a:t>author—critical framing</a:t>
            </a:r>
            <a:endParaRPr lang="en-US" sz="3600" dirty="0"/>
          </a:p>
        </p:txBody>
      </p:sp>
      <p:sp>
        <p:nvSpPr>
          <p:cNvPr id="45059" name="Rectangle 3"/>
          <p:cNvSpPr>
            <a:spLocks noGrp="1" noChangeArrowheads="1"/>
          </p:cNvSpPr>
          <p:nvPr>
            <p:ph type="body" idx="1"/>
          </p:nvPr>
        </p:nvSpPr>
        <p:spPr>
          <a:xfrm>
            <a:off x="0" y="914400"/>
            <a:ext cx="9144000" cy="5943600"/>
          </a:xfrm>
        </p:spPr>
        <p:txBody>
          <a:bodyPr/>
          <a:lstStyle/>
          <a:p>
            <a:pPr lvl="2" eaLnBrk="1" hangingPunct="1">
              <a:buFontTx/>
              <a:buNone/>
            </a:pPr>
            <a:endParaRPr lang="en-US" altLang="ja-JP" sz="1800" dirty="0">
              <a:ea typeface="ヒラギノ明朝 Pro W3" charset="-128"/>
              <a:cs typeface="ヒラギノ明朝 Pro W3" charset="-128"/>
            </a:endParaRPr>
          </a:p>
          <a:p>
            <a:pPr eaLnBrk="1" hangingPunct="1">
              <a:lnSpc>
                <a:spcPct val="140000"/>
              </a:lnSpc>
            </a:pPr>
            <a:r>
              <a:rPr lang="en-US" sz="2400" dirty="0"/>
              <a:t>Materials: Interview with </a:t>
            </a:r>
            <a:r>
              <a:rPr lang="en-US" sz="2400" dirty="0" err="1"/>
              <a:t>Gavalda</a:t>
            </a:r>
            <a:r>
              <a:rPr lang="en-US" sz="2400" dirty="0"/>
              <a:t> (</a:t>
            </a:r>
            <a:r>
              <a:rPr lang="en-US" sz="2400" i="1" dirty="0" err="1"/>
              <a:t>Muze</a:t>
            </a:r>
            <a:r>
              <a:rPr lang="en-US" sz="2400" dirty="0"/>
              <a:t>), </a:t>
            </a:r>
          </a:p>
          <a:p>
            <a:pPr eaLnBrk="1" hangingPunct="1">
              <a:lnSpc>
                <a:spcPct val="140000"/>
              </a:lnSpc>
              <a:buFontTx/>
              <a:buNone/>
            </a:pPr>
            <a:r>
              <a:rPr lang="en-US" sz="2400" dirty="0"/>
              <a:t>                     Biographical information on </a:t>
            </a:r>
            <a:r>
              <a:rPr lang="en-US" sz="2400" dirty="0" err="1"/>
              <a:t>Gavalda</a:t>
            </a:r>
            <a:r>
              <a:rPr lang="en-US" sz="2400" dirty="0"/>
              <a:t> (</a:t>
            </a:r>
            <a:r>
              <a:rPr lang="en-US" sz="2400" i="1" dirty="0"/>
              <a:t>Lire</a:t>
            </a:r>
            <a:r>
              <a:rPr lang="en-US" sz="2400" dirty="0" smtClean="0"/>
              <a:t>)</a:t>
            </a:r>
          </a:p>
          <a:p>
            <a:pPr eaLnBrk="1" hangingPunct="1">
              <a:lnSpc>
                <a:spcPct val="140000"/>
              </a:lnSpc>
            </a:pPr>
            <a:r>
              <a:rPr lang="en-US" sz="2400" dirty="0"/>
              <a:t>Activity 1: Activating students’ existing knowledge about the genre of short stories (</a:t>
            </a:r>
            <a:r>
              <a:rPr lang="en-US" sz="2400" dirty="0" err="1"/>
              <a:t>Qu’est-ce</a:t>
            </a:r>
            <a:r>
              <a:rPr lang="en-US" sz="2400" dirty="0"/>
              <a:t> </a:t>
            </a:r>
            <a:r>
              <a:rPr lang="en-US" sz="2400" dirty="0" err="1"/>
              <a:t>qu’une</a:t>
            </a:r>
            <a:r>
              <a:rPr lang="en-US" sz="2400" dirty="0"/>
              <a:t> nouvelle? En quoi </a:t>
            </a:r>
            <a:r>
              <a:rPr lang="en-US" sz="2400" dirty="0" err="1"/>
              <a:t>peut</a:t>
            </a:r>
            <a:r>
              <a:rPr lang="en-US" sz="2400" dirty="0"/>
              <a:t>-on </a:t>
            </a:r>
            <a:r>
              <a:rPr lang="en-US" sz="2400" dirty="0" err="1"/>
              <a:t>distinguer</a:t>
            </a:r>
            <a:r>
              <a:rPr lang="en-US" sz="2400" dirty="0"/>
              <a:t> la nouvelle du roman?)</a:t>
            </a:r>
          </a:p>
          <a:p>
            <a:pPr eaLnBrk="1" hangingPunct="1">
              <a:lnSpc>
                <a:spcPct val="140000"/>
              </a:lnSpc>
            </a:pPr>
            <a:endParaRPr lang="en-US" sz="2400" dirty="0"/>
          </a:p>
          <a:p>
            <a:pPr eaLnBrk="1" hangingPunct="1">
              <a:lnSpc>
                <a:spcPct val="140000"/>
              </a:lnSpc>
            </a:pPr>
            <a:r>
              <a:rPr lang="en-US" sz="2400" dirty="0"/>
              <a:t>Activity 2: Short </a:t>
            </a:r>
          </a:p>
          <a:p>
            <a:pPr eaLnBrk="1" hangingPunct="1">
              <a:lnSpc>
                <a:spcPct val="140000"/>
              </a:lnSpc>
              <a:buFontTx/>
              <a:buNone/>
            </a:pPr>
            <a:r>
              <a:rPr lang="en-US" sz="2400" dirty="0"/>
              <a:t>    presentation on </a:t>
            </a:r>
            <a:r>
              <a:rPr lang="en-US" sz="2400" dirty="0" err="1"/>
              <a:t>Gavalda</a:t>
            </a:r>
            <a:endParaRPr lang="en-US" sz="2400" dirty="0"/>
          </a:p>
        </p:txBody>
      </p:sp>
      <p:pic>
        <p:nvPicPr>
          <p:cNvPr id="45060" name="Picture 4" descr="Picture 2"/>
          <p:cNvPicPr>
            <a:picLocks noChangeAspect="1" noChangeArrowheads="1"/>
          </p:cNvPicPr>
          <p:nvPr/>
        </p:nvPicPr>
        <p:blipFill>
          <a:blip r:embed="rId3"/>
          <a:srcRect/>
          <a:stretch>
            <a:fillRect/>
          </a:stretch>
        </p:blipFill>
        <p:spPr bwMode="auto">
          <a:xfrm>
            <a:off x="4267200" y="4033838"/>
            <a:ext cx="4321175" cy="2824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203200" y="12700"/>
            <a:ext cx="8940800" cy="1143000"/>
          </a:xfrm>
        </p:spPr>
        <p:txBody>
          <a:bodyPr/>
          <a:lstStyle/>
          <a:p>
            <a:pPr eaLnBrk="1" hangingPunct="1"/>
            <a:r>
              <a:rPr lang="en-US" sz="3600" b="1" dirty="0"/>
              <a:t>Step 2: Immersion in genre through textual </a:t>
            </a:r>
            <a:r>
              <a:rPr lang="en-US" sz="3600" b="1" dirty="0" smtClean="0"/>
              <a:t>comparison—situated practice</a:t>
            </a:r>
            <a:endParaRPr lang="en-US" sz="3600" dirty="0"/>
          </a:p>
        </p:txBody>
      </p:sp>
      <p:sp>
        <p:nvSpPr>
          <p:cNvPr id="47107" name="Rectangle 3"/>
          <p:cNvSpPr>
            <a:spLocks noGrp="1" noChangeArrowheads="1"/>
          </p:cNvSpPr>
          <p:nvPr>
            <p:ph type="body" idx="1"/>
          </p:nvPr>
        </p:nvSpPr>
        <p:spPr>
          <a:xfrm>
            <a:off x="0" y="990600"/>
            <a:ext cx="9144000" cy="5867400"/>
          </a:xfrm>
        </p:spPr>
        <p:txBody>
          <a:bodyPr/>
          <a:lstStyle/>
          <a:p>
            <a:pPr lvl="2" eaLnBrk="1" hangingPunct="1">
              <a:buFontTx/>
              <a:buNone/>
            </a:pPr>
            <a:endParaRPr lang="en-US" altLang="ja-JP" sz="1800">
              <a:ea typeface="ヒラギノ明朝 Pro W3" charset="-128"/>
              <a:cs typeface="ヒラギノ明朝 Pro W3" charset="-128"/>
            </a:endParaRPr>
          </a:p>
          <a:p>
            <a:pPr eaLnBrk="1" hangingPunct="1">
              <a:lnSpc>
                <a:spcPct val="140000"/>
              </a:lnSpc>
            </a:pPr>
            <a:r>
              <a:rPr lang="en-US" sz="2400"/>
              <a:t>Materials: </a:t>
            </a:r>
            <a:r>
              <a:rPr lang="en-US" sz="2400" smtClean="0"/>
              <a:t>the two short </a:t>
            </a:r>
            <a:r>
              <a:rPr lang="en-US" sz="2400"/>
              <a:t>stories</a:t>
            </a:r>
          </a:p>
          <a:p>
            <a:pPr eaLnBrk="1" hangingPunct="1">
              <a:lnSpc>
                <a:spcPct val="140000"/>
              </a:lnSpc>
            </a:pPr>
            <a:r>
              <a:rPr lang="en-US" sz="2400"/>
              <a:t>Activity 1 (at home): reading and analysis of texts </a:t>
            </a:r>
          </a:p>
          <a:p>
            <a:pPr eaLnBrk="1" hangingPunct="1">
              <a:lnSpc>
                <a:spcPct val="140000"/>
              </a:lnSpc>
            </a:pPr>
            <a:r>
              <a:rPr lang="en-US" sz="2400"/>
              <a:t>Activity 2: </a:t>
            </a:r>
            <a:r>
              <a:rPr lang="en-US" altLang="ja-JP" sz="2400">
                <a:ea typeface="ヒラギノ明朝 Pro W3" charset="-128"/>
                <a:cs typeface="ヒラギノ明朝 Pro W3" charset="-128"/>
              </a:rPr>
              <a:t>échange des informations (S &lt;-&gt; S)</a:t>
            </a:r>
          </a:p>
          <a:p>
            <a:pPr eaLnBrk="1" hangingPunct="1">
              <a:lnSpc>
                <a:spcPct val="140000"/>
              </a:lnSpc>
            </a:pPr>
            <a:r>
              <a:rPr lang="en-US" altLang="ja-JP" sz="2400">
                <a:ea typeface="ヒラギノ明朝 Pro W3" charset="-128"/>
                <a:cs typeface="ヒラギノ明朝 Pro W3" charset="-128"/>
              </a:rPr>
              <a:t>Activity 3: comparaison des textes (Ss &lt;-&gt; Ss)</a:t>
            </a:r>
          </a:p>
          <a:p>
            <a:pPr lvl="1" eaLnBrk="1" hangingPunct="1">
              <a:lnSpc>
                <a:spcPct val="140000"/>
              </a:lnSpc>
            </a:pPr>
            <a:r>
              <a:rPr lang="en-US"/>
              <a:t>le conflit</a:t>
            </a:r>
          </a:p>
          <a:p>
            <a:pPr lvl="1" eaLnBrk="1" hangingPunct="1">
              <a:lnSpc>
                <a:spcPct val="140000"/>
              </a:lnSpc>
            </a:pPr>
            <a:r>
              <a:rPr lang="en-US"/>
              <a:t>l’intrigue</a:t>
            </a:r>
          </a:p>
          <a:p>
            <a:pPr lvl="1" eaLnBrk="1" hangingPunct="1">
              <a:lnSpc>
                <a:spcPct val="140000"/>
              </a:lnSpc>
            </a:pPr>
            <a:r>
              <a:rPr lang="en-US"/>
              <a:t>l’ordre du r</a:t>
            </a:r>
            <a:r>
              <a:rPr lang="en-US" altLang="ja-JP">
                <a:ea typeface="ヒラギノ明朝 Pro W3" charset="-128"/>
                <a:cs typeface="ヒラギノ明朝 Pro W3" charset="-128"/>
              </a:rPr>
              <a:t>écit</a:t>
            </a:r>
          </a:p>
          <a:p>
            <a:pPr lvl="1" eaLnBrk="1" hangingPunct="1">
              <a:lnSpc>
                <a:spcPct val="140000"/>
              </a:lnSpc>
            </a:pPr>
            <a:r>
              <a:rPr lang="en-US" altLang="ja-JP">
                <a:ea typeface="ヒラギノ明朝 Pro W3" charset="-128"/>
                <a:cs typeface="ヒラギノ明朝 Pro W3" charset="-128"/>
              </a:rPr>
              <a:t>le dénouement</a:t>
            </a:r>
          </a:p>
          <a:p>
            <a:pPr eaLnBrk="1" hangingPunct="1">
              <a:lnSpc>
                <a:spcPct val="140000"/>
              </a:lnSpc>
            </a:pPr>
            <a:r>
              <a:rPr lang="en-US" sz="2400"/>
              <a:t>Activity 4: discussion--“aspects des deux textes qui vous int</a:t>
            </a:r>
            <a:r>
              <a:rPr lang="en-US" altLang="ja-JP" sz="2400">
                <a:ea typeface="ヒラギノ明朝 Pro W3" charset="-128"/>
                <a:cs typeface="ヒラギノ明朝 Pro W3" charset="-128"/>
              </a:rPr>
              <a:t>éressent”</a:t>
            </a:r>
            <a:endParaRPr lang="en-US" sz="24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165100" y="0"/>
            <a:ext cx="8978900" cy="1143000"/>
          </a:xfrm>
        </p:spPr>
        <p:txBody>
          <a:bodyPr/>
          <a:lstStyle/>
          <a:p>
            <a:pPr eaLnBrk="1" hangingPunct="1"/>
            <a:r>
              <a:rPr lang="en-US" sz="3600" b="1" dirty="0"/>
              <a:t>Step 3: Development of a </a:t>
            </a:r>
            <a:r>
              <a:rPr lang="en-US" sz="3600" b="1" dirty="0" err="1"/>
              <a:t>metalanguage</a:t>
            </a:r>
            <a:r>
              <a:rPr lang="en-US" sz="3600" b="1" dirty="0"/>
              <a:t> for meaning </a:t>
            </a:r>
            <a:r>
              <a:rPr lang="en-US" sz="3600" b="1" dirty="0" smtClean="0"/>
              <a:t>design-overt instruction</a:t>
            </a:r>
            <a:endParaRPr lang="en-US" sz="3600" dirty="0"/>
          </a:p>
        </p:txBody>
      </p:sp>
      <p:sp>
        <p:nvSpPr>
          <p:cNvPr id="49155" name="Rectangle 3"/>
          <p:cNvSpPr>
            <a:spLocks noGrp="1" noChangeArrowheads="1"/>
          </p:cNvSpPr>
          <p:nvPr>
            <p:ph type="body" idx="1"/>
          </p:nvPr>
        </p:nvSpPr>
        <p:spPr>
          <a:xfrm>
            <a:off x="0" y="990600"/>
            <a:ext cx="9144000" cy="5867400"/>
          </a:xfrm>
        </p:spPr>
        <p:txBody>
          <a:bodyPr/>
          <a:lstStyle/>
          <a:p>
            <a:pPr lvl="2" eaLnBrk="1" hangingPunct="1">
              <a:buFontTx/>
              <a:buNone/>
            </a:pPr>
            <a:endParaRPr lang="en-US" altLang="ja-JP" sz="1800">
              <a:ea typeface="ヒラギノ明朝 Pro W3" charset="-128"/>
              <a:cs typeface="ヒラギノ明朝 Pro W3" charset="-128"/>
            </a:endParaRPr>
          </a:p>
          <a:p>
            <a:pPr eaLnBrk="1" hangingPunct="1">
              <a:lnSpc>
                <a:spcPct val="190000"/>
              </a:lnSpc>
            </a:pPr>
            <a:r>
              <a:rPr lang="en-US" sz="2400"/>
              <a:t>Materials: the two</a:t>
            </a:r>
            <a:r>
              <a:rPr lang="en-US" sz="2400">
                <a:solidFill>
                  <a:srgbClr val="FF0000"/>
                </a:solidFill>
              </a:rPr>
              <a:t> </a:t>
            </a:r>
            <a:r>
              <a:rPr lang="en-US" sz="2400"/>
              <a:t>short stories, lexicon for cultural terms</a:t>
            </a:r>
          </a:p>
          <a:p>
            <a:pPr eaLnBrk="1" hangingPunct="1">
              <a:lnSpc>
                <a:spcPct val="190000"/>
              </a:lnSpc>
            </a:pPr>
            <a:r>
              <a:rPr lang="en-US" sz="2400"/>
              <a:t>Activity 1 (at home): stylistic and linguistic analysis of the two texts</a:t>
            </a:r>
          </a:p>
          <a:p>
            <a:pPr eaLnBrk="1" hangingPunct="1">
              <a:lnSpc>
                <a:spcPct val="190000"/>
              </a:lnSpc>
            </a:pPr>
            <a:r>
              <a:rPr lang="en-US" sz="2400"/>
              <a:t>Activity 2: </a:t>
            </a:r>
            <a:r>
              <a:rPr lang="en-US" altLang="ja-JP" sz="2400">
                <a:ea typeface="ヒラギノ明朝 Pro W3" charset="-128"/>
                <a:cs typeface="ヒラギノ明朝 Pro W3" charset="-128"/>
              </a:rPr>
              <a:t>échange des informations (S &lt;-&gt; S)</a:t>
            </a:r>
          </a:p>
          <a:p>
            <a:pPr eaLnBrk="1" hangingPunct="1">
              <a:lnSpc>
                <a:spcPct val="190000"/>
              </a:lnSpc>
            </a:pPr>
            <a:r>
              <a:rPr lang="en-US" altLang="ja-JP" sz="2400">
                <a:ea typeface="ヒラギノ明朝 Pro W3" charset="-128"/>
                <a:cs typeface="ヒラギノ明朝 Pro W3" charset="-128"/>
              </a:rPr>
              <a:t>Activity 3: discussion of key stylistic techniques &amp; effects produced</a:t>
            </a:r>
          </a:p>
          <a:p>
            <a:pPr eaLnBrk="1" hangingPunct="1">
              <a:lnSpc>
                <a:spcPct val="190000"/>
              </a:lnSpc>
              <a:buFontTx/>
              <a:buNone/>
            </a:pPr>
            <a:r>
              <a:rPr lang="en-US" altLang="ja-JP" sz="2400">
                <a:ea typeface="ヒラギノ明朝 Pro W3" charset="-128"/>
                <a:cs typeface="ヒラギノ明朝 Pro W3" charset="-128"/>
              </a:rPr>
              <a:t>	ex. </a:t>
            </a:r>
            <a:r>
              <a:rPr lang="en-US" altLang="ja-JP" sz="2400" i="1">
                <a:ea typeface="ヒラギノ明朝 Pro W3" charset="-128"/>
                <a:cs typeface="ヒラギノ明朝 Pro W3" charset="-128"/>
              </a:rPr>
              <a:t>énumération</a:t>
            </a:r>
            <a:r>
              <a:rPr lang="en-US" altLang="ja-JP" sz="2400">
                <a:ea typeface="ヒラギノ明朝 Pro W3" charset="-128"/>
                <a:cs typeface="ヒラギノ明朝 Pro W3" charset="-128"/>
              </a:rPr>
              <a:t>: “Je travaille, je réponds au téléphone, j’envoie des fax, je termine une maquette” vs. </a:t>
            </a:r>
            <a:r>
              <a:rPr lang="en-US" altLang="ja-JP" sz="2400" i="1">
                <a:ea typeface="ヒラギノ明朝 Pro W3" charset="-128"/>
                <a:cs typeface="ヒラギノ明朝 Pro W3" charset="-128"/>
              </a:rPr>
              <a:t>scène descriptive</a:t>
            </a:r>
            <a:r>
              <a:rPr lang="en-US" altLang="ja-JP" sz="2400">
                <a:ea typeface="ヒラギノ明朝 Pro W3" charset="-128"/>
                <a:cs typeface="ヒラギノ明朝 Pro W3" charset="-128"/>
              </a:rPr>
              <a:t> of 45 lines</a:t>
            </a:r>
          </a:p>
          <a:p>
            <a:pPr eaLnBrk="1" hangingPunct="1">
              <a:lnSpc>
                <a:spcPct val="190000"/>
              </a:lnSpc>
            </a:pPr>
            <a:r>
              <a:rPr lang="en-US" sz="2400"/>
              <a:t>Activity 4: discussion of key elements of a “Gavaldesque” short story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title"/>
          </p:nvPr>
        </p:nvSpPr>
        <p:spPr>
          <a:xfrm>
            <a:off x="314325" y="0"/>
            <a:ext cx="7772400" cy="1143000"/>
          </a:xfrm>
        </p:spPr>
        <p:txBody>
          <a:bodyPr/>
          <a:lstStyle/>
          <a:p>
            <a:pPr eaLnBrk="1" hangingPunct="1"/>
            <a:r>
              <a:rPr lang="en-US" smtClean="0"/>
              <a:t>Overview</a:t>
            </a:r>
          </a:p>
        </p:txBody>
      </p:sp>
      <p:sp>
        <p:nvSpPr>
          <p:cNvPr id="15363" name="Content Placeholder 2"/>
          <p:cNvSpPr>
            <a:spLocks noGrp="1"/>
          </p:cNvSpPr>
          <p:nvPr>
            <p:ph sz="quarter" idx="1"/>
          </p:nvPr>
        </p:nvSpPr>
        <p:spPr>
          <a:xfrm>
            <a:off x="914400" y="1447800"/>
            <a:ext cx="7772400" cy="5410200"/>
          </a:xfrm>
        </p:spPr>
        <p:txBody>
          <a:bodyPr/>
          <a:lstStyle/>
          <a:p>
            <a:pPr eaLnBrk="1" hangingPunct="1"/>
            <a:r>
              <a:rPr lang="en-US" sz="2400" smtClean="0"/>
              <a:t>Rationale: Integrating linguistic and cultural-literary content in undergraduate FL courses</a:t>
            </a:r>
          </a:p>
          <a:p>
            <a:pPr eaLnBrk="1" hangingPunct="1"/>
            <a:endParaRPr lang="en-US" sz="2400" smtClean="0"/>
          </a:p>
          <a:p>
            <a:pPr eaLnBrk="1" hangingPunct="1"/>
            <a:r>
              <a:rPr lang="en-US" sz="2400" smtClean="0"/>
              <a:t>Characteristics of “bridge” courses</a:t>
            </a:r>
          </a:p>
          <a:p>
            <a:pPr eaLnBrk="1" hangingPunct="1"/>
            <a:endParaRPr lang="en-US" sz="2400" smtClean="0"/>
          </a:p>
          <a:p>
            <a:pPr eaLnBrk="1" hangingPunct="1"/>
            <a:r>
              <a:rPr lang="en-US" sz="2400" smtClean="0"/>
              <a:t>Example 1: A multiliteracies approach to “Advanced Stylistics &amp; Composition”</a:t>
            </a:r>
          </a:p>
          <a:p>
            <a:pPr eaLnBrk="1" hangingPunct="1">
              <a:buFont typeface="Wingdings 2" charset="2"/>
              <a:buNone/>
            </a:pPr>
            <a:endParaRPr lang="en-US" sz="2400" smtClean="0"/>
          </a:p>
          <a:p>
            <a:pPr eaLnBrk="1" hangingPunct="1"/>
            <a:r>
              <a:rPr lang="en-US" sz="2400" smtClean="0"/>
              <a:t>Example 2: A discourse-based approach to “Modern Stories about Paris”</a:t>
            </a:r>
          </a:p>
          <a:p>
            <a:pPr eaLnBrk="1" hangingPunct="1"/>
            <a:endParaRPr lang="en-US" sz="2400" smtClean="0"/>
          </a:p>
          <a:p>
            <a:pPr eaLnBrk="1" hangingPunct="1"/>
            <a:r>
              <a:rPr lang="en-US" sz="2400" smtClean="0"/>
              <a:t>Questions &amp; Discussion</a:t>
            </a:r>
          </a:p>
          <a:p>
            <a:pPr eaLnBrk="1" hangingPunct="1"/>
            <a:endParaRPr lang="en-US" sz="2400" smtClean="0"/>
          </a:p>
          <a:p>
            <a:pPr lvl="1" eaLnBrk="1" hangingPunct="1">
              <a:buFont typeface="Wingdings 2" charset="2"/>
              <a:buNone/>
            </a:pPr>
            <a:endParaRPr lang="en-US" sz="22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0" y="0"/>
            <a:ext cx="9144000" cy="850900"/>
          </a:xfrm>
        </p:spPr>
        <p:txBody>
          <a:bodyPr/>
          <a:lstStyle/>
          <a:p>
            <a:pPr eaLnBrk="1" hangingPunct="1"/>
            <a:r>
              <a:rPr lang="en-US" sz="3400" b="1" dirty="0"/>
              <a:t>Step 4: Creating a new text--pre writing activities</a:t>
            </a:r>
            <a:endParaRPr lang="en-US" dirty="0"/>
          </a:p>
        </p:txBody>
      </p:sp>
      <p:sp>
        <p:nvSpPr>
          <p:cNvPr id="51203" name="Rectangle 3"/>
          <p:cNvSpPr>
            <a:spLocks noGrp="1" noChangeArrowheads="1"/>
          </p:cNvSpPr>
          <p:nvPr>
            <p:ph type="body" idx="1"/>
          </p:nvPr>
        </p:nvSpPr>
        <p:spPr>
          <a:xfrm>
            <a:off x="0" y="1219200"/>
            <a:ext cx="9144000" cy="5638800"/>
          </a:xfrm>
        </p:spPr>
        <p:txBody>
          <a:bodyPr/>
          <a:lstStyle/>
          <a:p>
            <a:pPr lvl="2" eaLnBrk="1" hangingPunct="1">
              <a:lnSpc>
                <a:spcPct val="80000"/>
              </a:lnSpc>
              <a:buFontTx/>
              <a:buNone/>
            </a:pPr>
            <a:endParaRPr lang="en-US" sz="1800"/>
          </a:p>
          <a:p>
            <a:pPr eaLnBrk="1" hangingPunct="1">
              <a:lnSpc>
                <a:spcPct val="180000"/>
              </a:lnSpc>
            </a:pPr>
            <a:r>
              <a:rPr lang="en-US" sz="2400"/>
              <a:t>Activity 1 (at home): pre-writing--idea map</a:t>
            </a:r>
          </a:p>
          <a:p>
            <a:pPr lvl="1" eaLnBrk="1" hangingPunct="1">
              <a:lnSpc>
                <a:spcPct val="180000"/>
              </a:lnSpc>
            </a:pPr>
            <a:r>
              <a:rPr lang="en-US"/>
              <a:t>content only</a:t>
            </a:r>
          </a:p>
          <a:p>
            <a:pPr eaLnBrk="1" hangingPunct="1">
              <a:lnSpc>
                <a:spcPct val="180000"/>
              </a:lnSpc>
            </a:pPr>
            <a:r>
              <a:rPr lang="en-US" sz="2400"/>
              <a:t>Activity 2: </a:t>
            </a:r>
            <a:r>
              <a:rPr lang="en-US" altLang="ja-JP" sz="2400">
                <a:ea typeface="ヒラギノ明朝 Pro W3" charset="-128"/>
                <a:cs typeface="ヒラギノ明朝 Pro W3" charset="-128"/>
              </a:rPr>
              <a:t>exchange of ideas, suggestions (S &lt;-&gt; S, S &lt;-&gt; Ss)</a:t>
            </a:r>
          </a:p>
          <a:p>
            <a:pPr eaLnBrk="1" hangingPunct="1">
              <a:lnSpc>
                <a:spcPct val="180000"/>
              </a:lnSpc>
            </a:pPr>
            <a:r>
              <a:rPr lang="en-US" altLang="ja-JP" sz="2400">
                <a:ea typeface="ヒラギノ明朝 Pro W3" charset="-128"/>
                <a:cs typeface="ヒラギノ明朝 Pro W3" charset="-128"/>
              </a:rPr>
              <a:t>Activity 3: continued elaboration of idea map (individual)</a:t>
            </a:r>
          </a:p>
          <a:p>
            <a:pPr lvl="1" eaLnBrk="1" hangingPunct="1">
              <a:lnSpc>
                <a:spcPct val="180000"/>
              </a:lnSpc>
            </a:pPr>
            <a:r>
              <a:rPr lang="en-US" altLang="ja-JP">
                <a:ea typeface="ヒラギノ明朝 Pro W3" charset="-128"/>
                <a:cs typeface="ヒラギノ明朝 Pro W3" charset="-128"/>
              </a:rPr>
              <a:t>content + linguistic / stylistic elements</a:t>
            </a:r>
          </a:p>
          <a:p>
            <a:pPr eaLnBrk="1" hangingPunct="1">
              <a:lnSpc>
                <a:spcPct val="180000"/>
              </a:lnSpc>
            </a:pPr>
            <a:r>
              <a:rPr lang="en-US" sz="2400"/>
              <a:t>Activity 4: writing the first paragraph, version 1.0 + 2.0 (individual then</a:t>
            </a:r>
            <a:r>
              <a:rPr lang="en-US" sz="2400" smtClean="0"/>
              <a:t> </a:t>
            </a:r>
          </a:p>
          <a:p>
            <a:pPr eaLnBrk="1" hangingPunct="1">
              <a:lnSpc>
                <a:spcPct val="180000"/>
              </a:lnSpc>
              <a:buFont typeface="Wingdings 2" charset="2"/>
              <a:buNone/>
            </a:pPr>
            <a:r>
              <a:rPr lang="en-US" sz="2400" smtClean="0"/>
              <a:t>    S </a:t>
            </a:r>
            <a:r>
              <a:rPr lang="en-US" sz="2400"/>
              <a:t>&lt;-&gt;S)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0" y="-1"/>
            <a:ext cx="9144000" cy="1161545"/>
          </a:xfrm>
        </p:spPr>
        <p:txBody>
          <a:bodyPr/>
          <a:lstStyle/>
          <a:p>
            <a:pPr eaLnBrk="1" hangingPunct="1"/>
            <a:r>
              <a:rPr lang="en-US" sz="3600" b="1" dirty="0"/>
              <a:t>Step 4: </a:t>
            </a:r>
            <a:r>
              <a:rPr lang="en-US" sz="3600" b="1" dirty="0" smtClean="0"/>
              <a:t>Drafting (transformed practice) </a:t>
            </a:r>
            <a:r>
              <a:rPr lang="en-US" sz="3600" b="1" dirty="0"/>
              <a:t>&amp; peer review</a:t>
            </a:r>
            <a:endParaRPr lang="en-US" sz="3600" dirty="0"/>
          </a:p>
        </p:txBody>
      </p:sp>
      <p:sp>
        <p:nvSpPr>
          <p:cNvPr id="53251" name="Rectangle 3"/>
          <p:cNvSpPr>
            <a:spLocks noGrp="1" noChangeArrowheads="1"/>
          </p:cNvSpPr>
          <p:nvPr>
            <p:ph type="body" idx="1"/>
          </p:nvPr>
        </p:nvSpPr>
        <p:spPr>
          <a:xfrm>
            <a:off x="0" y="762000"/>
            <a:ext cx="9144000" cy="5257800"/>
          </a:xfrm>
        </p:spPr>
        <p:txBody>
          <a:bodyPr/>
          <a:lstStyle/>
          <a:p>
            <a:pPr eaLnBrk="1" hangingPunct="1">
              <a:lnSpc>
                <a:spcPct val="190000"/>
              </a:lnSpc>
            </a:pPr>
            <a:r>
              <a:rPr lang="en-US" sz="2300"/>
              <a:t>Draft of text (at home)</a:t>
            </a:r>
          </a:p>
          <a:p>
            <a:pPr eaLnBrk="1" hangingPunct="1">
              <a:lnSpc>
                <a:spcPct val="190000"/>
              </a:lnSpc>
            </a:pPr>
            <a:r>
              <a:rPr lang="en-US" sz="2300"/>
              <a:t>Activity 1a: Partnered peer review -- preparation</a:t>
            </a:r>
          </a:p>
          <a:p>
            <a:pPr lvl="1" eaLnBrk="1" hangingPunct="1">
              <a:lnSpc>
                <a:spcPct val="130000"/>
              </a:lnSpc>
            </a:pPr>
            <a:r>
              <a:rPr lang="en-US" altLang="ja-JP" sz="2300">
                <a:ea typeface="ヒラギノ明朝 Pro W3" charset="-128"/>
                <a:cs typeface="ヒラギノ明朝 Pro W3" charset="-128"/>
              </a:rPr>
              <a:t>each partner completes a self-evaluation of his draft including a list of difficulties encountered and two questions he/she would like his partner to address</a:t>
            </a:r>
          </a:p>
          <a:p>
            <a:pPr lvl="1" eaLnBrk="1" hangingPunct="1">
              <a:lnSpc>
                <a:spcPct val="130000"/>
              </a:lnSpc>
            </a:pPr>
            <a:r>
              <a:rPr lang="en-US" altLang="ja-JP" sz="2300">
                <a:ea typeface="ヒラギノ明朝 Pro W3" charset="-128"/>
                <a:cs typeface="ヒラギノ明朝 Pro W3" charset="-128"/>
              </a:rPr>
              <a:t>each person circles the section of the text they like the most and underlines the section they dislike the most</a:t>
            </a:r>
          </a:p>
          <a:p>
            <a:pPr lvl="1" eaLnBrk="1" hangingPunct="1">
              <a:lnSpc>
                <a:spcPct val="130000"/>
              </a:lnSpc>
            </a:pPr>
            <a:r>
              <a:rPr lang="en-US" altLang="ja-JP" sz="2300">
                <a:ea typeface="ヒラギノ明朝 Pro W3" charset="-128"/>
                <a:cs typeface="ヒラギノ明朝 Pro W3" charset="-128"/>
              </a:rPr>
              <a:t>they then read &amp; evaluate their partner’s text using a similar form</a:t>
            </a:r>
          </a:p>
          <a:p>
            <a:pPr eaLnBrk="1" hangingPunct="1">
              <a:lnSpc>
                <a:spcPct val="160000"/>
              </a:lnSpc>
            </a:pPr>
            <a:r>
              <a:rPr lang="en-US" sz="2300"/>
              <a:t>Activity 1b: Partnered peer review -- exchange of ideas</a:t>
            </a:r>
          </a:p>
          <a:p>
            <a:pPr eaLnBrk="1" hangingPunct="1">
              <a:lnSpc>
                <a:spcPct val="160000"/>
              </a:lnSpc>
            </a:pPr>
            <a:r>
              <a:rPr lang="en-US" sz="2300"/>
              <a:t>Activity 2: Round table- sharing problems, questions, ideas in groups of 4-6</a:t>
            </a:r>
            <a:endParaRPr lang="en-US" altLang="ja-JP" sz="2300">
              <a:ea typeface="ヒラギノ明朝 Pro W3" charset="-128"/>
              <a:cs typeface="ヒラギノ明朝 Pro W3" charset="-12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0" y="0"/>
            <a:ext cx="9144000" cy="762000"/>
          </a:xfrm>
        </p:spPr>
        <p:txBody>
          <a:bodyPr/>
          <a:lstStyle/>
          <a:p>
            <a:pPr eaLnBrk="1" hangingPunct="1"/>
            <a:r>
              <a:rPr lang="en-US" sz="3600" b="1"/>
              <a:t>Step 4: Conferencing, revising, presenting</a:t>
            </a:r>
            <a:endParaRPr lang="en-US" sz="3600"/>
          </a:p>
        </p:txBody>
      </p:sp>
      <p:sp>
        <p:nvSpPr>
          <p:cNvPr id="55299" name="Rectangle 3"/>
          <p:cNvSpPr>
            <a:spLocks noGrp="1" noChangeArrowheads="1"/>
          </p:cNvSpPr>
          <p:nvPr>
            <p:ph type="body" idx="1"/>
          </p:nvPr>
        </p:nvSpPr>
        <p:spPr>
          <a:xfrm>
            <a:off x="0" y="990600"/>
            <a:ext cx="9144000" cy="5638800"/>
          </a:xfrm>
        </p:spPr>
        <p:txBody>
          <a:bodyPr/>
          <a:lstStyle/>
          <a:p>
            <a:pPr eaLnBrk="1" hangingPunct="1">
              <a:lnSpc>
                <a:spcPct val="190000"/>
              </a:lnSpc>
            </a:pPr>
            <a:r>
              <a:rPr lang="en-US" sz="2400"/>
              <a:t>Individual conferences with the professor</a:t>
            </a:r>
          </a:p>
          <a:p>
            <a:pPr eaLnBrk="1" hangingPunct="1">
              <a:lnSpc>
                <a:spcPct val="190000"/>
              </a:lnSpc>
            </a:pPr>
            <a:r>
              <a:rPr lang="en-US" altLang="ja-JP" sz="2400">
                <a:ea typeface="ヒラギノ明朝 Pro W3" charset="-128"/>
                <a:cs typeface="ヒラギノ明朝 Pro W3" charset="-128"/>
              </a:rPr>
              <a:t>Revision and refinement of the first draft</a:t>
            </a:r>
          </a:p>
          <a:p>
            <a:pPr eaLnBrk="1" hangingPunct="1">
              <a:lnSpc>
                <a:spcPct val="190000"/>
              </a:lnSpc>
            </a:pPr>
            <a:r>
              <a:rPr lang="en-US" altLang="ja-JP" sz="2400">
                <a:ea typeface="ヒラギノ明朝 Pro W3" charset="-128"/>
                <a:cs typeface="ヒラギノ明朝 Pro W3" charset="-128"/>
              </a:rPr>
              <a:t>Peer review session 2 (are all the essential elements included?)</a:t>
            </a:r>
          </a:p>
          <a:p>
            <a:pPr eaLnBrk="1" hangingPunct="1">
              <a:lnSpc>
                <a:spcPct val="190000"/>
              </a:lnSpc>
            </a:pPr>
            <a:r>
              <a:rPr lang="en-US" altLang="ja-JP" sz="2400">
                <a:ea typeface="ヒラギノ明朝 Pro W3" charset="-128"/>
                <a:cs typeface="ヒラギノ明朝 Pro W3" charset="-128"/>
              </a:rPr>
              <a:t>Round table </a:t>
            </a:r>
          </a:p>
          <a:p>
            <a:pPr lvl="1" eaLnBrk="1" hangingPunct="1">
              <a:lnSpc>
                <a:spcPct val="190000"/>
              </a:lnSpc>
            </a:pPr>
            <a:r>
              <a:rPr lang="en-US" altLang="ja-JP">
                <a:ea typeface="ヒラギノ明朝 Pro W3" charset="-128"/>
                <a:cs typeface="ヒラギノ明朝 Pro W3" charset="-128"/>
              </a:rPr>
              <a:t>Each student presents an excerpt of his or her text</a:t>
            </a:r>
          </a:p>
          <a:p>
            <a:pPr lvl="1" eaLnBrk="1" hangingPunct="1">
              <a:lnSpc>
                <a:spcPct val="190000"/>
              </a:lnSpc>
            </a:pPr>
            <a:r>
              <a:rPr lang="en-US" altLang="ja-JP">
                <a:ea typeface="ヒラギノ明朝 Pro W3" charset="-128"/>
                <a:cs typeface="ヒラギノ明朝 Pro W3" charset="-128"/>
              </a:rPr>
              <a:t>Students make comments on their colleagues’ texts &amp; how they have developed over the course of the module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0" y="0"/>
            <a:ext cx="9144000" cy="762000"/>
          </a:xfrm>
        </p:spPr>
        <p:txBody>
          <a:bodyPr/>
          <a:lstStyle/>
          <a:p>
            <a:pPr eaLnBrk="1" hangingPunct="1"/>
            <a:r>
              <a:rPr lang="en-US" sz="3400" b="1" dirty="0" smtClean="0"/>
              <a:t>Summary – Example course 1</a:t>
            </a:r>
            <a:endParaRPr lang="en-US" dirty="0" smtClean="0"/>
          </a:p>
        </p:txBody>
      </p:sp>
      <p:sp>
        <p:nvSpPr>
          <p:cNvPr id="57347" name="Rectangle 3"/>
          <p:cNvSpPr>
            <a:spLocks noGrp="1" noChangeArrowheads="1"/>
          </p:cNvSpPr>
          <p:nvPr>
            <p:ph type="body" idx="1"/>
          </p:nvPr>
        </p:nvSpPr>
        <p:spPr>
          <a:xfrm>
            <a:off x="0" y="1282700"/>
            <a:ext cx="9144000" cy="5118100"/>
          </a:xfrm>
        </p:spPr>
        <p:txBody>
          <a:bodyPr/>
          <a:lstStyle/>
          <a:p>
            <a:pPr marL="609600" indent="-609600" eaLnBrk="1" hangingPunct="1">
              <a:lnSpc>
                <a:spcPct val="140000"/>
              </a:lnSpc>
              <a:buFontTx/>
              <a:buNone/>
            </a:pPr>
            <a:r>
              <a:rPr lang="en-US" sz="2400" dirty="0" smtClean="0"/>
              <a:t>Outcomes:</a:t>
            </a:r>
          </a:p>
          <a:p>
            <a:pPr marL="609600" indent="-609600" eaLnBrk="1" hangingPunct="1">
              <a:lnSpc>
                <a:spcPct val="140000"/>
              </a:lnSpc>
              <a:buFontTx/>
              <a:buAutoNum type="arabicPeriod"/>
            </a:pPr>
            <a:r>
              <a:rPr lang="en-US" sz="2400" dirty="0" smtClean="0"/>
              <a:t>New understandings </a:t>
            </a:r>
            <a:r>
              <a:rPr lang="en-US" sz="2400" dirty="0"/>
              <a:t>of form-meaning connections, i.e., why certain Available Designs are used in certain</a:t>
            </a:r>
            <a:r>
              <a:rPr lang="en-US" sz="2400" dirty="0" smtClean="0"/>
              <a:t> textual genres</a:t>
            </a:r>
            <a:endParaRPr lang="en-US" sz="2400" dirty="0"/>
          </a:p>
          <a:p>
            <a:pPr marL="609600" indent="-609600" eaLnBrk="1" hangingPunct="1">
              <a:lnSpc>
                <a:spcPct val="140000"/>
              </a:lnSpc>
              <a:buFontTx/>
              <a:buAutoNum type="arabicPeriod"/>
            </a:pPr>
            <a:r>
              <a:rPr lang="en-US" sz="2400" dirty="0"/>
              <a:t>Learning to function as a discourse community &amp; to mutually support each other in the writing &amp; revising process--they weren’t writing only for the professor</a:t>
            </a:r>
          </a:p>
          <a:p>
            <a:pPr marL="609600" indent="-609600" eaLnBrk="1" hangingPunct="1">
              <a:lnSpc>
                <a:spcPct val="140000"/>
              </a:lnSpc>
              <a:buFontTx/>
              <a:buAutoNum type="arabicPeriod"/>
            </a:pPr>
            <a:r>
              <a:rPr lang="en-US" sz="2400" dirty="0"/>
              <a:t>Playing with language and further developing their own </a:t>
            </a:r>
            <a:r>
              <a:rPr lang="en-US" sz="2400" dirty="0" err="1"/>
              <a:t>writerly</a:t>
            </a:r>
            <a:r>
              <a:rPr lang="en-US" sz="2400" dirty="0"/>
              <a:t> voices through learning new Available Designs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Title 1"/>
          <p:cNvSpPr>
            <a:spLocks noGrp="1"/>
          </p:cNvSpPr>
          <p:nvPr>
            <p:ph type="title"/>
          </p:nvPr>
        </p:nvSpPr>
        <p:spPr>
          <a:xfrm>
            <a:off x="203200" y="274638"/>
            <a:ext cx="8483600" cy="1008062"/>
          </a:xfrm>
        </p:spPr>
        <p:txBody>
          <a:bodyPr/>
          <a:lstStyle/>
          <a:p>
            <a:pPr eaLnBrk="1" hangingPunct="1"/>
            <a:r>
              <a:rPr lang="en-US" sz="3600" smtClean="0"/>
              <a:t>Example 2: A discourse grammar approach to “Modern Stories of Paris”</a:t>
            </a:r>
          </a:p>
        </p:txBody>
      </p:sp>
      <p:sp>
        <p:nvSpPr>
          <p:cNvPr id="59395" name="Content Placeholder 2"/>
          <p:cNvSpPr>
            <a:spLocks noGrp="1"/>
          </p:cNvSpPr>
          <p:nvPr>
            <p:ph sz="quarter" idx="1"/>
          </p:nvPr>
        </p:nvSpPr>
        <p:spPr/>
        <p:txBody>
          <a:bodyPr/>
          <a:lstStyle/>
          <a:p>
            <a:pPr eaLnBrk="1" hangingPunct="1">
              <a:buFont typeface="Wingdings 2" charset="2"/>
              <a:buNone/>
            </a:pPr>
            <a:r>
              <a:rPr lang="en-US" smtClean="0"/>
              <a:t>Bridge course – Harvard makes a sharp distinction between language and literature courses</a:t>
            </a:r>
          </a:p>
          <a:p>
            <a:pPr eaLnBrk="1" hangingPunct="1">
              <a:buFont typeface="Wingdings 2" charset="2"/>
              <a:buNone/>
            </a:pPr>
            <a:endParaRPr lang="en-US" smtClean="0"/>
          </a:p>
          <a:p>
            <a:pPr eaLnBrk="1" hangingPunct="1">
              <a:buFont typeface="Wingdings 2" charset="2"/>
              <a:buNone/>
            </a:pPr>
            <a:r>
              <a:rPr lang="en-US" smtClean="0"/>
              <a:t>Complaints of literature professors:</a:t>
            </a:r>
          </a:p>
          <a:p>
            <a:pPr eaLnBrk="1" hangingPunct="1"/>
            <a:r>
              <a:rPr lang="en-US" smtClean="0"/>
              <a:t>students are weak in grammar</a:t>
            </a:r>
          </a:p>
          <a:p>
            <a:pPr eaLnBrk="1" hangingPunct="1"/>
            <a:r>
              <a:rPr lang="en-US" smtClean="0"/>
              <a:t>students do not write well </a:t>
            </a:r>
          </a:p>
          <a:p>
            <a:pPr eaLnBrk="1" hangingPunct="1">
              <a:buFont typeface="Wingdings 2" charset="2"/>
              <a:buNone/>
            </a:pPr>
            <a:endParaRPr lang="en-US" smtClean="0"/>
          </a:p>
          <a:p>
            <a:pPr eaLnBrk="1" hangingPunct="1">
              <a:buFont typeface="Wingdings 2" charset="2"/>
              <a:buNone/>
            </a:pPr>
            <a:r>
              <a:rPr lang="en-US" smtClean="0"/>
              <a:t>Goal of this course:  improve students’ </a:t>
            </a:r>
            <a:r>
              <a:rPr lang="en-US" i="1" smtClean="0"/>
              <a:t>discourse competence</a:t>
            </a: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Title 1"/>
          <p:cNvSpPr>
            <a:spLocks noGrp="1"/>
          </p:cNvSpPr>
          <p:nvPr>
            <p:ph type="title"/>
          </p:nvPr>
        </p:nvSpPr>
        <p:spPr>
          <a:xfrm>
            <a:off x="180975" y="274638"/>
            <a:ext cx="8505825" cy="1636712"/>
          </a:xfrm>
        </p:spPr>
        <p:txBody>
          <a:bodyPr/>
          <a:lstStyle/>
          <a:p>
            <a:pPr eaLnBrk="1" hangingPunct="1"/>
            <a:r>
              <a:rPr lang="en-US" sz="3600" smtClean="0"/>
              <a:t>Communicative Competence </a:t>
            </a:r>
            <a:br>
              <a:rPr lang="en-US" sz="3600" smtClean="0"/>
            </a:br>
            <a:r>
              <a:rPr lang="en-US" sz="3600" smtClean="0"/>
              <a:t>(Canale and Swain, 1980)</a:t>
            </a:r>
            <a:br>
              <a:rPr lang="en-US" sz="3600" smtClean="0"/>
            </a:br>
            <a:endParaRPr lang="en-US" sz="3600" smtClean="0"/>
          </a:p>
        </p:txBody>
      </p:sp>
      <p:sp>
        <p:nvSpPr>
          <p:cNvPr id="60419" name="Content Placeholder 2"/>
          <p:cNvSpPr>
            <a:spLocks noGrp="1"/>
          </p:cNvSpPr>
          <p:nvPr>
            <p:ph sz="quarter" idx="1"/>
          </p:nvPr>
        </p:nvSpPr>
        <p:spPr>
          <a:xfrm>
            <a:off x="180975" y="1447800"/>
            <a:ext cx="8791575" cy="5195888"/>
          </a:xfrm>
        </p:spPr>
        <p:txBody>
          <a:bodyPr/>
          <a:lstStyle/>
          <a:p>
            <a:pPr eaLnBrk="1" hangingPunct="1">
              <a:lnSpc>
                <a:spcPct val="80000"/>
              </a:lnSpc>
            </a:pPr>
            <a:r>
              <a:rPr lang="en-US" sz="2400" smtClean="0"/>
              <a:t>Grammatical competence</a:t>
            </a:r>
          </a:p>
          <a:p>
            <a:pPr eaLnBrk="1" hangingPunct="1">
              <a:lnSpc>
                <a:spcPct val="80000"/>
              </a:lnSpc>
              <a:buFont typeface="Wingdings 2" charset="2"/>
              <a:buNone/>
            </a:pPr>
            <a:r>
              <a:rPr lang="en-US" sz="2400" smtClean="0"/>
              <a:t> </a:t>
            </a:r>
          </a:p>
          <a:p>
            <a:pPr eaLnBrk="1" hangingPunct="1">
              <a:lnSpc>
                <a:spcPct val="80000"/>
              </a:lnSpc>
            </a:pPr>
            <a:r>
              <a:rPr lang="en-US" sz="2400" smtClean="0"/>
              <a:t>Sociolinguistic competence</a:t>
            </a:r>
          </a:p>
          <a:p>
            <a:pPr eaLnBrk="1" hangingPunct="1">
              <a:lnSpc>
                <a:spcPct val="80000"/>
              </a:lnSpc>
              <a:buFont typeface="Wingdings 2" charset="2"/>
              <a:buNone/>
            </a:pPr>
            <a:r>
              <a:rPr lang="en-US" sz="2400" smtClean="0"/>
              <a:t> </a:t>
            </a:r>
          </a:p>
          <a:p>
            <a:pPr eaLnBrk="1" hangingPunct="1">
              <a:lnSpc>
                <a:spcPct val="80000"/>
              </a:lnSpc>
            </a:pPr>
            <a:r>
              <a:rPr lang="en-US" sz="2400" smtClean="0"/>
              <a:t>Strategic competence</a:t>
            </a:r>
          </a:p>
          <a:p>
            <a:pPr eaLnBrk="1" hangingPunct="1">
              <a:lnSpc>
                <a:spcPct val="80000"/>
              </a:lnSpc>
              <a:buFont typeface="Wingdings 2" charset="2"/>
              <a:buNone/>
            </a:pPr>
            <a:r>
              <a:rPr lang="en-US" sz="2400" smtClean="0"/>
              <a:t> </a:t>
            </a:r>
          </a:p>
          <a:p>
            <a:pPr eaLnBrk="1" hangingPunct="1">
              <a:lnSpc>
                <a:spcPct val="80000"/>
              </a:lnSpc>
            </a:pPr>
            <a:r>
              <a:rPr lang="en-US" sz="2400" smtClean="0"/>
              <a:t>Discourse competence:  the mastery of combining grammatical forms and meanings to achieve a unified spoken or written text in different genres.</a:t>
            </a:r>
          </a:p>
          <a:p>
            <a:pPr eaLnBrk="1" hangingPunct="1">
              <a:lnSpc>
                <a:spcPct val="80000"/>
              </a:lnSpc>
              <a:buFont typeface="Wingdings 2" charset="2"/>
              <a:buNone/>
            </a:pPr>
            <a:endParaRPr lang="en-US" sz="2400" smtClean="0"/>
          </a:p>
          <a:p>
            <a:pPr eaLnBrk="1" hangingPunct="1">
              <a:lnSpc>
                <a:spcPct val="80000"/>
              </a:lnSpc>
              <a:buFont typeface="Wingdings 2" charset="2"/>
              <a:buNone/>
            </a:pPr>
            <a:r>
              <a:rPr lang="en-US" sz="2400" smtClean="0"/>
              <a:t>   “Using a language entails the ability both to interpret and produce discourse in context in spoken and written communicative interaction, which is why we assign such a central role to discourse in our discussion of frameworks that should inform language teaching.”  (Celce-Murcia and Olshtain, 2000, p. 4)  </a:t>
            </a:r>
          </a:p>
          <a:p>
            <a:pPr eaLnBrk="1" hangingPunct="1">
              <a:lnSpc>
                <a:spcPct val="80000"/>
              </a:lnSpc>
              <a:buFont typeface="Wingdings 2" charset="2"/>
              <a:buNone/>
            </a:pPr>
            <a:endParaRPr lang="en-US" sz="2400" smtClean="0"/>
          </a:p>
          <a:p>
            <a:pPr eaLnBrk="1" hangingPunct="1">
              <a:lnSpc>
                <a:spcPct val="80000"/>
              </a:lnSpc>
            </a:pPr>
            <a:endParaRPr lang="en-US" sz="2400" smtClean="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Title 1"/>
          <p:cNvSpPr>
            <a:spLocks noGrp="1"/>
          </p:cNvSpPr>
          <p:nvPr>
            <p:ph type="title"/>
          </p:nvPr>
        </p:nvSpPr>
        <p:spPr>
          <a:xfrm>
            <a:off x="455613" y="274638"/>
            <a:ext cx="8231187" cy="800100"/>
          </a:xfrm>
        </p:spPr>
        <p:txBody>
          <a:bodyPr/>
          <a:lstStyle/>
          <a:p>
            <a:pPr eaLnBrk="1" hangingPunct="1"/>
            <a:r>
              <a:rPr lang="en-US" sz="3600" smtClean="0"/>
              <a:t>How do we teach discourse competence?</a:t>
            </a:r>
          </a:p>
        </p:txBody>
      </p:sp>
      <p:sp>
        <p:nvSpPr>
          <p:cNvPr id="61443" name="Content Placeholder 2"/>
          <p:cNvSpPr>
            <a:spLocks noGrp="1"/>
          </p:cNvSpPr>
          <p:nvPr>
            <p:ph sz="quarter" idx="1"/>
          </p:nvPr>
        </p:nvSpPr>
        <p:spPr/>
        <p:txBody>
          <a:bodyPr/>
          <a:lstStyle/>
          <a:p>
            <a:pPr eaLnBrk="1" hangingPunct="1">
              <a:buSzPct val="100000"/>
              <a:buFont typeface="Arial" charset="0"/>
              <a:buChar char="•"/>
            </a:pPr>
            <a:r>
              <a:rPr lang="en-US" smtClean="0"/>
              <a:t>Providing models</a:t>
            </a:r>
          </a:p>
          <a:p>
            <a:pPr eaLnBrk="1" hangingPunct="1">
              <a:buSzPct val="100000"/>
              <a:buFont typeface="Arial" charset="0"/>
              <a:buChar char="•"/>
            </a:pPr>
            <a:r>
              <a:rPr lang="en-US" smtClean="0"/>
              <a:t>Analyzing various types of discourse (students working as researchers)</a:t>
            </a:r>
          </a:p>
          <a:p>
            <a:pPr eaLnBrk="1" hangingPunct="1">
              <a:buSzPct val="100000"/>
              <a:buFont typeface="Wingdings 2" charset="2"/>
              <a:buNone/>
            </a:pPr>
            <a:r>
              <a:rPr lang="en-US" smtClean="0"/>
              <a:t>Particularly, we focus on:</a:t>
            </a:r>
          </a:p>
          <a:p>
            <a:pPr eaLnBrk="1" hangingPunct="1">
              <a:buSzPct val="100000"/>
              <a:buFont typeface="Arial" charset="0"/>
              <a:buChar char="•"/>
            </a:pPr>
            <a:r>
              <a:rPr lang="en-US" smtClean="0"/>
              <a:t>spoken vs. written French</a:t>
            </a:r>
          </a:p>
          <a:p>
            <a:pPr eaLnBrk="1" hangingPunct="1">
              <a:buSzPct val="100000"/>
              <a:buFont typeface="Arial" charset="0"/>
              <a:buChar char="•"/>
            </a:pPr>
            <a:r>
              <a:rPr lang="en-US" smtClean="0"/>
              <a:t>linguistic register – formal vs. informal; different genres</a:t>
            </a:r>
          </a:p>
          <a:p>
            <a:pPr eaLnBrk="1" hangingPunct="1">
              <a:buSzPct val="100000"/>
              <a:buFont typeface="Arial" charset="0"/>
              <a:buChar char="•"/>
            </a:pPr>
            <a:r>
              <a:rPr lang="en-US" smtClean="0"/>
              <a:t>discourse </a:t>
            </a:r>
            <a:r>
              <a:rPr lang="en-US" i="1" smtClean="0"/>
              <a:t>grammar </a:t>
            </a:r>
            <a:r>
              <a:rPr lang="en-US" smtClean="0"/>
              <a:t>in general: narration, tense and aspect, word-order constructions, stylistics</a:t>
            </a:r>
          </a:p>
          <a:p>
            <a:pPr eaLnBrk="1" hangingPunct="1">
              <a:buFont typeface="Wingdings 2" charset="2"/>
              <a:buNone/>
            </a:pP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Title 1"/>
          <p:cNvSpPr>
            <a:spLocks noGrp="1"/>
          </p:cNvSpPr>
          <p:nvPr>
            <p:ph type="title"/>
          </p:nvPr>
        </p:nvSpPr>
        <p:spPr>
          <a:xfrm>
            <a:off x="271463" y="274638"/>
            <a:ext cx="8415337" cy="854075"/>
          </a:xfrm>
        </p:spPr>
        <p:txBody>
          <a:bodyPr/>
          <a:lstStyle/>
          <a:p>
            <a:pPr eaLnBrk="1" hangingPunct="1"/>
            <a:r>
              <a:rPr lang="en-US" smtClean="0"/>
              <a:t>Why Paris? </a:t>
            </a:r>
          </a:p>
        </p:txBody>
      </p:sp>
      <p:sp>
        <p:nvSpPr>
          <p:cNvPr id="62467" name="Content Placeholder 2"/>
          <p:cNvSpPr>
            <a:spLocks noGrp="1"/>
          </p:cNvSpPr>
          <p:nvPr>
            <p:ph sz="quarter" idx="1"/>
          </p:nvPr>
        </p:nvSpPr>
        <p:spPr>
          <a:xfrm>
            <a:off x="0" y="1447800"/>
            <a:ext cx="5065713" cy="4572000"/>
          </a:xfrm>
        </p:spPr>
        <p:txBody>
          <a:bodyPr/>
          <a:lstStyle/>
          <a:p>
            <a:pPr eaLnBrk="1" hangingPunct="1">
              <a:buFont typeface="Wingdings 2" charset="2"/>
              <a:buNone/>
            </a:pPr>
            <a:r>
              <a:rPr lang="en-US" smtClean="0"/>
              <a:t>Aren’t French courses too Paris-focused</a:t>
            </a:r>
          </a:p>
          <a:p>
            <a:pPr eaLnBrk="1" hangingPunct="1">
              <a:buFont typeface="Wingdings 2" charset="2"/>
              <a:buNone/>
            </a:pPr>
            <a:r>
              <a:rPr lang="en-US" smtClean="0"/>
              <a:t>to begin with?</a:t>
            </a:r>
          </a:p>
          <a:p>
            <a:pPr eaLnBrk="1" hangingPunct="1"/>
            <a:r>
              <a:rPr lang="en-US" smtClean="0"/>
              <a:t>Link between Paris and the ownership of the French language</a:t>
            </a:r>
          </a:p>
          <a:p>
            <a:pPr eaLnBrk="1" hangingPunct="1"/>
            <a:r>
              <a:rPr lang="en-US" smtClean="0"/>
              <a:t>influence of the “other”</a:t>
            </a:r>
          </a:p>
          <a:p>
            <a:pPr eaLnBrk="1" hangingPunct="1"/>
            <a:r>
              <a:rPr lang="en-US" smtClean="0"/>
              <a:t>resistance to change</a:t>
            </a:r>
          </a:p>
          <a:p>
            <a:pPr eaLnBrk="1" hangingPunct="1"/>
            <a:r>
              <a:rPr lang="en-US" smtClean="0"/>
              <a:t>variety (of neighborhoods, of speakers)</a:t>
            </a:r>
          </a:p>
          <a:p>
            <a:pPr eaLnBrk="1" hangingPunct="1"/>
            <a:r>
              <a:rPr lang="en-US" smtClean="0"/>
              <a:t>stereotype of the beautiful city, the beautiful language</a:t>
            </a:r>
          </a:p>
          <a:p>
            <a:pPr eaLnBrk="1" hangingPunct="1"/>
            <a:endParaRPr lang="en-US" smtClean="0"/>
          </a:p>
        </p:txBody>
      </p:sp>
      <p:pic>
        <p:nvPicPr>
          <p:cNvPr id="62468" name="Picture 6" descr="51ecv84Ir7L._SS500_.jpg"/>
          <p:cNvPicPr>
            <a:picLocks noChangeAspect="1"/>
          </p:cNvPicPr>
          <p:nvPr/>
        </p:nvPicPr>
        <p:blipFill>
          <a:blip r:embed="rId2"/>
          <a:srcRect/>
          <a:stretch>
            <a:fillRect/>
          </a:stretch>
        </p:blipFill>
        <p:spPr bwMode="auto">
          <a:xfrm>
            <a:off x="5065713" y="460375"/>
            <a:ext cx="4000500" cy="5559425"/>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Title 1"/>
          <p:cNvSpPr>
            <a:spLocks noGrp="1"/>
          </p:cNvSpPr>
          <p:nvPr>
            <p:ph type="title"/>
          </p:nvPr>
        </p:nvSpPr>
        <p:spPr>
          <a:xfrm>
            <a:off x="630238" y="274638"/>
            <a:ext cx="8056562" cy="1143000"/>
          </a:xfrm>
        </p:spPr>
        <p:txBody>
          <a:bodyPr/>
          <a:lstStyle/>
          <a:p>
            <a:pPr eaLnBrk="1" hangingPunct="1"/>
            <a:r>
              <a:rPr lang="en-US" sz="3600" b="1" smtClean="0"/>
              <a:t>Course objective  </a:t>
            </a:r>
            <a:r>
              <a:rPr lang="en-US" sz="3600" smtClean="0"/>
              <a:t/>
            </a:r>
            <a:br>
              <a:rPr lang="en-US" sz="3600" smtClean="0"/>
            </a:br>
            <a:endParaRPr lang="en-US" sz="3600" smtClean="0"/>
          </a:p>
        </p:txBody>
      </p:sp>
      <p:sp>
        <p:nvSpPr>
          <p:cNvPr id="63491" name="Content Placeholder 2"/>
          <p:cNvSpPr>
            <a:spLocks noGrp="1"/>
          </p:cNvSpPr>
          <p:nvPr>
            <p:ph sz="quarter" idx="1"/>
          </p:nvPr>
        </p:nvSpPr>
        <p:spPr>
          <a:xfrm>
            <a:off x="401638" y="1447800"/>
            <a:ext cx="8285162" cy="4572000"/>
          </a:xfrm>
        </p:spPr>
        <p:txBody>
          <a:bodyPr/>
          <a:lstStyle/>
          <a:p>
            <a:pPr eaLnBrk="1" hangingPunct="1">
              <a:buFont typeface="Wingdings 2" charset="2"/>
              <a:buNone/>
            </a:pPr>
            <a:r>
              <a:rPr lang="en-US" smtClean="0"/>
              <a:t>    This course examines modern narratives set in Paris. We will explore writers’ and filmmakers’ (among other) perceptions of Paris and analyze the different ways in which the Parisian experience is presented. By reading and viewing stories about Paris, you will gain insights into methods of narration and become aware of various perspectives. You will also develop your own ability to summarize, narrate, interpret, critique, and substantiate arguments at an advanced level.</a:t>
            </a:r>
          </a:p>
          <a:p>
            <a:pPr eaLnBrk="1" hangingPunct="1"/>
            <a:endParaRPr lang="en-US" smtClean="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pPr eaLnBrk="1" hangingPunct="1"/>
            <a:r>
              <a:rPr lang="en-US" sz="3600" b="1" smtClean="0"/>
              <a:t>Course work</a:t>
            </a:r>
            <a:r>
              <a:rPr lang="en-US" sz="3600" smtClean="0"/>
              <a:t/>
            </a:r>
            <a:br>
              <a:rPr lang="en-US" sz="3600" smtClean="0"/>
            </a:br>
            <a:endParaRPr lang="en-US" sz="3600" smtClean="0"/>
          </a:p>
        </p:txBody>
      </p:sp>
      <p:sp>
        <p:nvSpPr>
          <p:cNvPr id="65539" name="Content Placeholder 2"/>
          <p:cNvSpPr>
            <a:spLocks noGrp="1"/>
          </p:cNvSpPr>
          <p:nvPr>
            <p:ph sz="quarter" idx="1"/>
          </p:nvPr>
        </p:nvSpPr>
        <p:spPr/>
        <p:txBody>
          <a:bodyPr/>
          <a:lstStyle/>
          <a:p>
            <a:pPr eaLnBrk="1" hangingPunct="1"/>
            <a:r>
              <a:rPr lang="en-US" smtClean="0"/>
              <a:t>in-depth reading of assigned texts/viewing of film clips</a:t>
            </a:r>
          </a:p>
          <a:p>
            <a:pPr eaLnBrk="1" hangingPunct="1"/>
            <a:r>
              <a:rPr lang="en-US" smtClean="0"/>
              <a:t>analyses of texts for their communicative purpose as well as their discursive features</a:t>
            </a:r>
          </a:p>
          <a:p>
            <a:pPr eaLnBrk="1" hangingPunct="1"/>
            <a:r>
              <a:rPr lang="en-US" smtClean="0"/>
              <a:t>a review of difficult grammar points</a:t>
            </a:r>
          </a:p>
          <a:p>
            <a:pPr eaLnBrk="1" hangingPunct="1"/>
            <a:r>
              <a:rPr lang="en-US" smtClean="0"/>
              <a:t>participation in class discussions and an oral presentation</a:t>
            </a:r>
          </a:p>
          <a:p>
            <a:pPr eaLnBrk="1" hangingPunct="1"/>
            <a:r>
              <a:rPr lang="en-US" smtClean="0"/>
              <a:t>production of specific written genres based on model texts read and discussed in class </a:t>
            </a:r>
          </a:p>
          <a:p>
            <a:pPr eaLnBrk="1" hangingPunct="1">
              <a:buFont typeface="Wingdings 2" charset="2"/>
              <a:buNone/>
            </a:pPr>
            <a:r>
              <a:rPr lang="en-US" smtClean="0"/>
              <a:t> </a:t>
            </a:r>
          </a:p>
          <a:p>
            <a:pPr eaLnBrk="1" hangingPunct="1"/>
            <a:endParaRPr 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217488" y="0"/>
            <a:ext cx="8683625" cy="1009650"/>
          </a:xfrm>
        </p:spPr>
        <p:txBody>
          <a:bodyPr/>
          <a:lstStyle/>
          <a:p>
            <a:pPr eaLnBrk="1" hangingPunct="1"/>
            <a:r>
              <a:rPr lang="en-US" sz="3600" smtClean="0"/>
              <a:t>Rationale: Integrating language &amp; content </a:t>
            </a:r>
          </a:p>
        </p:txBody>
      </p:sp>
      <p:sp>
        <p:nvSpPr>
          <p:cNvPr id="16387" name="Content Placeholder 2"/>
          <p:cNvSpPr>
            <a:spLocks noGrp="1"/>
          </p:cNvSpPr>
          <p:nvPr>
            <p:ph sz="quarter" idx="1"/>
          </p:nvPr>
        </p:nvSpPr>
        <p:spPr>
          <a:xfrm>
            <a:off x="358775" y="1736725"/>
            <a:ext cx="8328025" cy="4787900"/>
          </a:xfrm>
        </p:spPr>
        <p:txBody>
          <a:bodyPr/>
          <a:lstStyle/>
          <a:p>
            <a:pPr marL="457200" indent="-457200" eaLnBrk="1" hangingPunct="1">
              <a:spcBef>
                <a:spcPct val="20000"/>
              </a:spcBef>
              <a:buFont typeface="Wingdings 2" charset="2"/>
              <a:buNone/>
            </a:pPr>
            <a:r>
              <a:rPr lang="en-US" sz="2400" smtClean="0"/>
              <a:t>“The language literature dichotomy has been institutionalized in</a:t>
            </a:r>
          </a:p>
          <a:p>
            <a:pPr marL="457200" indent="-457200" eaLnBrk="1" hangingPunct="1">
              <a:spcBef>
                <a:spcPct val="20000"/>
              </a:spcBef>
              <a:buFont typeface="Wingdings 2" charset="2"/>
              <a:buNone/>
            </a:pPr>
            <a:r>
              <a:rPr lang="en-US" sz="2400" smtClean="0"/>
              <a:t>departments of foreign languages and literatures at North American</a:t>
            </a:r>
          </a:p>
          <a:p>
            <a:pPr marL="457200" indent="-457200" eaLnBrk="1" hangingPunct="1">
              <a:spcBef>
                <a:spcPct val="20000"/>
              </a:spcBef>
              <a:buFont typeface="Wingdings 2" charset="2"/>
              <a:buNone/>
            </a:pPr>
            <a:r>
              <a:rPr lang="en-US" sz="2400" smtClean="0"/>
              <a:t>universities ... [t]eaching language is consistently viewed as a less</a:t>
            </a:r>
          </a:p>
          <a:p>
            <a:pPr marL="457200" indent="-457200" eaLnBrk="1" hangingPunct="1">
              <a:spcBef>
                <a:spcPct val="20000"/>
              </a:spcBef>
              <a:buFont typeface="Wingdings 2" charset="2"/>
              <a:buNone/>
            </a:pPr>
            <a:r>
              <a:rPr lang="en-US" sz="2400" smtClean="0"/>
              <a:t>sophisticated, hence less difficult task than teaching literature”</a:t>
            </a:r>
          </a:p>
          <a:p>
            <a:pPr marL="457200" indent="-457200" eaLnBrk="1" hangingPunct="1">
              <a:spcBef>
                <a:spcPct val="20000"/>
              </a:spcBef>
              <a:buFont typeface="Wingdings 2" charset="2"/>
              <a:buNone/>
            </a:pPr>
            <a:r>
              <a:rPr lang="en-US" sz="2400" smtClean="0"/>
              <a:t>(Kramsch, 1993, p. 7)</a:t>
            </a:r>
          </a:p>
          <a:p>
            <a:pPr marL="457200" indent="-457200" eaLnBrk="1" hangingPunct="1">
              <a:spcBef>
                <a:spcPct val="20000"/>
              </a:spcBef>
              <a:buFont typeface="Wingdings 2" charset="2"/>
              <a:buNone/>
            </a:pPr>
            <a:endParaRPr lang="en-US" sz="2400" smtClean="0"/>
          </a:p>
          <a:p>
            <a:pPr marL="457200" indent="-457200" eaLnBrk="1" hangingPunct="1">
              <a:lnSpc>
                <a:spcPct val="90000"/>
              </a:lnSpc>
              <a:spcBef>
                <a:spcPct val="20000"/>
              </a:spcBef>
              <a:buFont typeface="Wingdings 2" charset="2"/>
              <a:buNone/>
            </a:pPr>
            <a:r>
              <a:rPr lang="en-US" sz="2400" smtClean="0"/>
              <a:t>“Replacing the two-tiered language-literature structure with a</a:t>
            </a:r>
          </a:p>
          <a:p>
            <a:pPr marL="457200" indent="-457200" eaLnBrk="1" hangingPunct="1">
              <a:lnSpc>
                <a:spcPct val="90000"/>
              </a:lnSpc>
              <a:spcBef>
                <a:spcPct val="20000"/>
              </a:spcBef>
              <a:buFont typeface="Wingdings 2" charset="2"/>
              <a:buNone/>
            </a:pPr>
            <a:r>
              <a:rPr lang="en-US" sz="2400" smtClean="0"/>
              <a:t>broader and more coherent curriculum in which language, culture,</a:t>
            </a:r>
          </a:p>
          <a:p>
            <a:pPr marL="457200" indent="-457200" eaLnBrk="1" hangingPunct="1">
              <a:lnSpc>
                <a:spcPct val="90000"/>
              </a:lnSpc>
              <a:spcBef>
                <a:spcPct val="20000"/>
              </a:spcBef>
              <a:buFont typeface="Wingdings 2" charset="2"/>
              <a:buNone/>
            </a:pPr>
            <a:r>
              <a:rPr lang="en-US" sz="2400" smtClean="0"/>
              <a:t>and literature are taught as a continuous whole ... will reinvigorate</a:t>
            </a:r>
          </a:p>
          <a:p>
            <a:pPr marL="457200" indent="-457200" eaLnBrk="1" hangingPunct="1">
              <a:lnSpc>
                <a:spcPct val="90000"/>
              </a:lnSpc>
              <a:spcBef>
                <a:spcPct val="20000"/>
              </a:spcBef>
              <a:buFont typeface="Wingdings 2" charset="2"/>
              <a:buNone/>
            </a:pPr>
            <a:r>
              <a:rPr lang="en-US" sz="2400" smtClean="0"/>
              <a:t>language departments as valuable academic units central to the</a:t>
            </a:r>
          </a:p>
          <a:p>
            <a:pPr marL="457200" indent="-457200" eaLnBrk="1" hangingPunct="1">
              <a:lnSpc>
                <a:spcPct val="90000"/>
              </a:lnSpc>
              <a:spcBef>
                <a:spcPct val="20000"/>
              </a:spcBef>
              <a:buFont typeface="Wingdings 2" charset="2"/>
              <a:buNone/>
            </a:pPr>
            <a:r>
              <a:rPr lang="en-US" sz="2400" smtClean="0"/>
              <a:t>humanities and to the missions of higher education” (MLA, 2007)</a:t>
            </a:r>
          </a:p>
          <a:p>
            <a:pPr marL="457200" indent="-457200" eaLnBrk="1" hangingPunct="1">
              <a:buFont typeface="Wingdings 2" charset="2"/>
              <a:buNone/>
            </a:pPr>
            <a:endParaRPr lang="en-US"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pPr eaLnBrk="1" hangingPunct="1"/>
            <a:r>
              <a:rPr lang="en-US" sz="3600" b="1" smtClean="0"/>
              <a:t>Required texts</a:t>
            </a:r>
            <a:r>
              <a:rPr lang="en-US" sz="3600" smtClean="0"/>
              <a:t/>
            </a:r>
            <a:br>
              <a:rPr lang="en-US" sz="3600" smtClean="0"/>
            </a:br>
            <a:endParaRPr lang="en-US" sz="3600" smtClean="0"/>
          </a:p>
        </p:txBody>
      </p:sp>
      <p:sp>
        <p:nvSpPr>
          <p:cNvPr id="66563" name="Content Placeholder 2"/>
          <p:cNvSpPr>
            <a:spLocks noGrp="1"/>
          </p:cNvSpPr>
          <p:nvPr>
            <p:ph sz="quarter" idx="1"/>
          </p:nvPr>
        </p:nvSpPr>
        <p:spPr/>
        <p:txBody>
          <a:bodyPr/>
          <a:lstStyle/>
          <a:p>
            <a:pPr eaLnBrk="1" hangingPunct="1"/>
            <a:r>
              <a:rPr lang="en-US" smtClean="0"/>
              <a:t>Ernaux , Annie.  </a:t>
            </a:r>
            <a:r>
              <a:rPr lang="en-US" i="1" smtClean="0"/>
              <a:t>Journal du dehors</a:t>
            </a:r>
            <a:r>
              <a:rPr lang="en-US" smtClean="0"/>
              <a:t>.  (Folio)</a:t>
            </a:r>
          </a:p>
          <a:p>
            <a:pPr eaLnBrk="1" hangingPunct="1"/>
            <a:r>
              <a:rPr lang="en-US" smtClean="0"/>
              <a:t>Guène, Faïza.  </a:t>
            </a:r>
            <a:r>
              <a:rPr lang="en-US" i="1" smtClean="0"/>
              <a:t>Kiffe kiffe demain</a:t>
            </a:r>
            <a:r>
              <a:rPr lang="en-US" smtClean="0"/>
              <a:t>.  (Livre de poche)</a:t>
            </a:r>
          </a:p>
          <a:p>
            <a:pPr eaLnBrk="1" hangingPunct="1"/>
            <a:r>
              <a:rPr lang="en-US" smtClean="0"/>
              <a:t>Queneau, Raymond.  </a:t>
            </a:r>
            <a:r>
              <a:rPr lang="en-US" i="1" smtClean="0"/>
              <a:t>Exercices de style</a:t>
            </a:r>
            <a:r>
              <a:rPr lang="en-US" smtClean="0"/>
              <a:t>.  (Folio)</a:t>
            </a:r>
          </a:p>
          <a:p>
            <a:pPr eaLnBrk="1" hangingPunct="1"/>
            <a:r>
              <a:rPr lang="en-US" smtClean="0"/>
              <a:t>Coursepack and web readings</a:t>
            </a:r>
          </a:p>
          <a:p>
            <a:pPr eaLnBrk="1" hangingPunct="1"/>
            <a:endParaRPr lang="en-US" smtClean="0"/>
          </a:p>
          <a:p>
            <a:pPr eaLnBrk="1" hangingPunct="1">
              <a:buFont typeface="Wingdings 2" charset="2"/>
              <a:buNone/>
            </a:pPr>
            <a:r>
              <a:rPr lang="en-US" smtClean="0"/>
              <a:t>FILMS</a:t>
            </a:r>
          </a:p>
          <a:p>
            <a:pPr eaLnBrk="1" hangingPunct="1"/>
            <a:r>
              <a:rPr lang="en-US" i="1" smtClean="0"/>
              <a:t>Paris je t’aime</a:t>
            </a:r>
          </a:p>
          <a:p>
            <a:pPr eaLnBrk="1" hangingPunct="1"/>
            <a:r>
              <a:rPr lang="en-US" i="1" smtClean="0"/>
              <a:t>Paris</a:t>
            </a:r>
          </a:p>
          <a:p>
            <a:pPr eaLnBrk="1" hangingPunct="1"/>
            <a:r>
              <a:rPr lang="en-US" i="1" smtClean="0"/>
              <a:t>L’esquive</a:t>
            </a: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pPr eaLnBrk="1" hangingPunct="1"/>
            <a:r>
              <a:rPr lang="en-US" i="1" smtClean="0"/>
              <a:t>Exercices de style</a:t>
            </a:r>
          </a:p>
        </p:txBody>
      </p:sp>
      <p:sp>
        <p:nvSpPr>
          <p:cNvPr id="67587" name="Content Placeholder 2"/>
          <p:cNvSpPr>
            <a:spLocks noGrp="1"/>
          </p:cNvSpPr>
          <p:nvPr>
            <p:ph sz="quarter" idx="1"/>
          </p:nvPr>
        </p:nvSpPr>
        <p:spPr>
          <a:xfrm>
            <a:off x="914400" y="1417638"/>
            <a:ext cx="7772400" cy="4572000"/>
          </a:xfrm>
        </p:spPr>
        <p:txBody>
          <a:bodyPr/>
          <a:lstStyle/>
          <a:p>
            <a:pPr eaLnBrk="1" hangingPunct="1">
              <a:buFontTx/>
              <a:buNone/>
            </a:pPr>
            <a:endParaRPr lang="en-US" smtClean="0"/>
          </a:p>
          <a:p>
            <a:pPr eaLnBrk="1" hangingPunct="1">
              <a:buFontTx/>
              <a:buNone/>
            </a:pPr>
            <a:r>
              <a:rPr lang="en-US" sz="4000" b="1" smtClean="0"/>
              <a:t>3 registers</a:t>
            </a:r>
            <a:endParaRPr lang="en-US" smtClean="0"/>
          </a:p>
          <a:p>
            <a:pPr eaLnBrk="1" hangingPunct="1">
              <a:buSzPct val="100000"/>
              <a:buFont typeface="Arial" charset="0"/>
              <a:buChar char="•"/>
            </a:pPr>
            <a:r>
              <a:rPr lang="en-US" b="1" smtClean="0"/>
              <a:t>RI:  </a:t>
            </a:r>
            <a:r>
              <a:rPr lang="en-US" smtClean="0"/>
              <a:t>spoken French</a:t>
            </a:r>
            <a:endParaRPr lang="en-US" altLang="ja-JP" smtClean="0">
              <a:ea typeface="ヒラギノ明朝 Pro W3" charset="-128"/>
              <a:cs typeface="ヒラギノ明朝 Pro W3" charset="-128"/>
            </a:endParaRPr>
          </a:p>
          <a:p>
            <a:pPr eaLnBrk="1" hangingPunct="1">
              <a:buSzPct val="100000"/>
              <a:buFont typeface="Arial" charset="0"/>
              <a:buChar char="•"/>
            </a:pPr>
            <a:r>
              <a:rPr lang="en-US" altLang="ja-JP" b="1" smtClean="0">
                <a:ea typeface="ヒラギノ明朝 Pro W3" charset="-128"/>
                <a:cs typeface="ヒラギノ明朝 Pro W3" charset="-128"/>
              </a:rPr>
              <a:t>R2:  </a:t>
            </a:r>
            <a:r>
              <a:rPr lang="en-US" altLang="ja-JP" smtClean="0">
                <a:ea typeface="ヒラギノ明朝 Pro W3" charset="-128"/>
                <a:cs typeface="ヒラギノ明朝 Pro W3" charset="-128"/>
              </a:rPr>
              <a:t>standard French</a:t>
            </a:r>
          </a:p>
          <a:p>
            <a:pPr eaLnBrk="1" hangingPunct="1">
              <a:buSzPct val="100000"/>
              <a:buFont typeface="Arial" charset="0"/>
              <a:buChar char="•"/>
            </a:pPr>
            <a:r>
              <a:rPr lang="en-US" altLang="ja-JP" b="1" smtClean="0">
                <a:ea typeface="ヒラギノ明朝 Pro W3" charset="-128"/>
                <a:cs typeface="ヒラギノ明朝 Pro W3" charset="-128"/>
              </a:rPr>
              <a:t>R3:  </a:t>
            </a:r>
            <a:r>
              <a:rPr lang="en-US" altLang="ja-JP" smtClean="0">
                <a:ea typeface="ヒラギノ明朝 Pro W3" charset="-128"/>
                <a:cs typeface="ヒラギノ明朝 Pro W3" charset="-128"/>
              </a:rPr>
              <a:t>formal French</a:t>
            </a:r>
          </a:p>
          <a:p>
            <a:pPr eaLnBrk="1" hangingPunct="1">
              <a:buSzPct val="100000"/>
              <a:buFont typeface="Wingdings 2" charset="2"/>
              <a:buNone/>
            </a:pPr>
            <a:endParaRPr lang="en-US" smtClean="0"/>
          </a:p>
          <a:p>
            <a:pPr eaLnBrk="1" hangingPunct="1">
              <a:buSzPct val="100000"/>
              <a:buFont typeface="Wingdings 2" charset="2"/>
              <a:buNone/>
            </a:pPr>
            <a:r>
              <a:rPr lang="en-US" smtClean="0"/>
              <a:t>Before reading the </a:t>
            </a:r>
            <a:r>
              <a:rPr lang="en-US" i="1" smtClean="0"/>
              <a:t>exercices</a:t>
            </a:r>
            <a:r>
              <a:rPr lang="en-US" smtClean="0"/>
              <a:t>, students study differences between</a:t>
            </a:r>
          </a:p>
          <a:p>
            <a:pPr eaLnBrk="1" hangingPunct="1">
              <a:buSzPct val="100000"/>
              <a:buFont typeface="Wingdings 2" charset="2"/>
              <a:buNone/>
            </a:pPr>
            <a:r>
              <a:rPr lang="en-US" smtClean="0"/>
              <a:t>the three registers, studying a chapter and analyzing data from</a:t>
            </a:r>
          </a:p>
          <a:p>
            <a:pPr eaLnBrk="1" hangingPunct="1">
              <a:buSzPct val="100000"/>
              <a:buFont typeface="Wingdings 2" charset="2"/>
              <a:buNone/>
            </a:pPr>
            <a:r>
              <a:rPr lang="en-US" i="1" smtClean="0"/>
              <a:t>Using French</a:t>
            </a:r>
            <a:r>
              <a:rPr lang="en-US" smtClean="0"/>
              <a:t>, by Batchelor and Offord. </a:t>
            </a:r>
          </a:p>
          <a:p>
            <a:pPr eaLnBrk="1" hangingPunct="1">
              <a:buFont typeface="Wingdings 2" charset="2"/>
              <a:buNone/>
            </a:pP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509588" y="274638"/>
            <a:ext cx="8177212" cy="822325"/>
          </a:xfrm>
        </p:spPr>
        <p:txBody>
          <a:bodyPr/>
          <a:lstStyle/>
          <a:p>
            <a:pPr eaLnBrk="1" hangingPunct="1"/>
            <a:r>
              <a:rPr lang="en-US" i="1"/>
              <a:t>Exercices de style</a:t>
            </a:r>
          </a:p>
        </p:txBody>
      </p:sp>
      <p:sp>
        <p:nvSpPr>
          <p:cNvPr id="68611" name="Rectangle 3"/>
          <p:cNvSpPr>
            <a:spLocks noGrp="1" noChangeArrowheads="1"/>
          </p:cNvSpPr>
          <p:nvPr>
            <p:ph type="body" idx="1"/>
          </p:nvPr>
        </p:nvSpPr>
        <p:spPr>
          <a:xfrm>
            <a:off x="509588" y="1447800"/>
            <a:ext cx="8177212" cy="4572000"/>
          </a:xfrm>
        </p:spPr>
        <p:txBody>
          <a:bodyPr/>
          <a:lstStyle/>
          <a:p>
            <a:pPr marL="609600" indent="-609600" eaLnBrk="1" hangingPunct="1">
              <a:buFontTx/>
              <a:buNone/>
            </a:pPr>
            <a:endParaRPr lang="en-US" smtClean="0"/>
          </a:p>
          <a:p>
            <a:pPr marL="609600" indent="-609600" eaLnBrk="1" hangingPunct="1">
              <a:buFontTx/>
              <a:buNone/>
            </a:pPr>
            <a:r>
              <a:rPr lang="en-US" smtClean="0"/>
              <a:t>Questions to consider for each reading:</a:t>
            </a:r>
          </a:p>
          <a:p>
            <a:pPr marL="609600" indent="-609600" eaLnBrk="1" hangingPunct="1">
              <a:buFontTx/>
              <a:buNone/>
            </a:pPr>
            <a:r>
              <a:rPr lang="en-US" smtClean="0"/>
              <a:t>1.  What register is used(R1, R2, R3)?  How do you know?  What are the linguistic features that you have found?</a:t>
            </a:r>
          </a:p>
          <a:p>
            <a:pPr marL="609600" indent="-609600" eaLnBrk="1" hangingPunct="1">
              <a:buFont typeface="Wingdings 2" charset="2"/>
              <a:buNone/>
            </a:pPr>
            <a:r>
              <a:rPr lang="en-US" smtClean="0"/>
              <a:t>2.  Who is speaking?  Who is the narrator?  What is his/her point of view?  Is s/he objective?  What other emotions are revealed?</a:t>
            </a:r>
          </a:p>
          <a:p>
            <a:pPr marL="609600" indent="-609600" eaLnBrk="1" hangingPunct="1">
              <a:buFont typeface="Wingdings 2" charset="2"/>
              <a:buNone/>
            </a:pPr>
            <a:r>
              <a:rPr lang="en-US" altLang="ja-JP" smtClean="0">
                <a:ea typeface="ヒラギノ明朝 Pro W3" charset="-128"/>
                <a:cs typeface="ヒラギノ明朝 Pro W3" charset="-128"/>
              </a:rPr>
              <a:t>3.  What does the style that is used tell us about each narrator?</a:t>
            </a: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pPr eaLnBrk="1" hangingPunct="1"/>
            <a:r>
              <a:rPr lang="en-US" sz="3600" smtClean="0"/>
              <a:t>Using </a:t>
            </a:r>
            <a:r>
              <a:rPr lang="en-US" sz="3600" i="1" smtClean="0"/>
              <a:t>Exercices de style </a:t>
            </a:r>
            <a:r>
              <a:rPr lang="en-US" sz="3600" smtClean="0"/>
              <a:t>and </a:t>
            </a:r>
            <a:r>
              <a:rPr lang="en-US" sz="3600" i="1" smtClean="0"/>
              <a:t>Paris je t’aime</a:t>
            </a:r>
            <a:r>
              <a:rPr lang="en-US" sz="3600" smtClean="0"/>
              <a:t> to practice linguistic register</a:t>
            </a:r>
          </a:p>
        </p:txBody>
      </p:sp>
      <p:sp>
        <p:nvSpPr>
          <p:cNvPr id="70659" name="Content Placeholder 2"/>
          <p:cNvSpPr>
            <a:spLocks noGrp="1"/>
          </p:cNvSpPr>
          <p:nvPr>
            <p:ph sz="quarter" idx="1"/>
          </p:nvPr>
        </p:nvSpPr>
        <p:spPr/>
        <p:txBody>
          <a:bodyPr/>
          <a:lstStyle/>
          <a:p>
            <a:pPr eaLnBrk="1" hangingPunct="1"/>
            <a:r>
              <a:rPr lang="en-US" smtClean="0"/>
              <a:t>Watch the scene “14</a:t>
            </a:r>
            <a:r>
              <a:rPr lang="en-US" baseline="30000" smtClean="0"/>
              <a:t>th</a:t>
            </a:r>
            <a:r>
              <a:rPr lang="en-US" smtClean="0"/>
              <a:t> arrondissement” from </a:t>
            </a:r>
            <a:r>
              <a:rPr lang="en-US" i="1" smtClean="0"/>
              <a:t>Paris je t’aime</a:t>
            </a:r>
            <a:r>
              <a:rPr lang="en-US" smtClean="0"/>
              <a:t>, and write a summary of it three times, using 3 of the styles that you have seen in </a:t>
            </a:r>
            <a:r>
              <a:rPr lang="en-US" i="1" smtClean="0"/>
              <a:t>Exercices de style</a:t>
            </a:r>
          </a:p>
        </p:txBody>
      </p:sp>
      <p:pic>
        <p:nvPicPr>
          <p:cNvPr id="70660" name="Picture 3" descr="045276_36.jpg"/>
          <p:cNvPicPr>
            <a:picLocks noChangeAspect="1"/>
          </p:cNvPicPr>
          <p:nvPr/>
        </p:nvPicPr>
        <p:blipFill>
          <a:blip r:embed="rId3"/>
          <a:srcRect/>
          <a:stretch>
            <a:fillRect/>
          </a:stretch>
        </p:blipFill>
        <p:spPr bwMode="auto">
          <a:xfrm>
            <a:off x="2484438" y="3209925"/>
            <a:ext cx="4064000" cy="30480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pPr eaLnBrk="1" hangingPunct="1"/>
            <a:r>
              <a:rPr lang="en-US" sz="3600" smtClean="0"/>
              <a:t>Using </a:t>
            </a:r>
            <a:r>
              <a:rPr lang="en-US" sz="3600" i="1" smtClean="0"/>
              <a:t>Paris je t’aime </a:t>
            </a:r>
            <a:r>
              <a:rPr lang="en-US" sz="3600" smtClean="0"/>
              <a:t>for context to practice narration</a:t>
            </a:r>
          </a:p>
        </p:txBody>
      </p:sp>
      <p:sp>
        <p:nvSpPr>
          <p:cNvPr id="72707" name="Content Placeholder 4"/>
          <p:cNvSpPr>
            <a:spLocks noGrp="1"/>
          </p:cNvSpPr>
          <p:nvPr>
            <p:ph sz="quarter" idx="1"/>
          </p:nvPr>
        </p:nvSpPr>
        <p:spPr/>
        <p:txBody>
          <a:bodyPr/>
          <a:lstStyle/>
          <a:p>
            <a:pPr eaLnBrk="1" hangingPunct="1"/>
            <a:r>
              <a:rPr lang="en-US" smtClean="0"/>
              <a:t>In class, we watched the clip “Faubourg Saint Denis” from </a:t>
            </a:r>
            <a:r>
              <a:rPr lang="en-US" i="1" smtClean="0"/>
              <a:t>Paris je t’aime</a:t>
            </a:r>
            <a:r>
              <a:rPr lang="en-US" smtClean="0"/>
              <a:t>.  In your composition, you will imagine and describe what happened </a:t>
            </a:r>
            <a:r>
              <a:rPr lang="en-US" i="1" smtClean="0"/>
              <a:t>after </a:t>
            </a:r>
            <a:r>
              <a:rPr lang="en-US" smtClean="0"/>
              <a:t>this scene.  Use the guidelines provided to organize your writing.   </a:t>
            </a:r>
          </a:p>
          <a:p>
            <a:pPr eaLnBrk="1" hangingPunct="1">
              <a:buFont typeface="Wingdings 2" charset="2"/>
              <a:buNone/>
            </a:pPr>
            <a:endParaRPr lang="en-US" smtClean="0"/>
          </a:p>
        </p:txBody>
      </p:sp>
      <p:pic>
        <p:nvPicPr>
          <p:cNvPr id="72708" name="Picture 7" descr="5272849_324f8ca4bb.jpg"/>
          <p:cNvPicPr>
            <a:picLocks noChangeAspect="1"/>
          </p:cNvPicPr>
          <p:nvPr/>
        </p:nvPicPr>
        <p:blipFill>
          <a:blip r:embed="rId2"/>
          <a:srcRect/>
          <a:stretch>
            <a:fillRect/>
          </a:stretch>
        </p:blipFill>
        <p:spPr bwMode="auto">
          <a:xfrm>
            <a:off x="2190750" y="3824288"/>
            <a:ext cx="4762500" cy="2676525"/>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Title 1"/>
          <p:cNvSpPr>
            <a:spLocks noGrp="1"/>
          </p:cNvSpPr>
          <p:nvPr>
            <p:ph type="title"/>
          </p:nvPr>
        </p:nvSpPr>
        <p:spPr>
          <a:xfrm>
            <a:off x="368300" y="0"/>
            <a:ext cx="8032750" cy="768350"/>
          </a:xfrm>
        </p:spPr>
        <p:txBody>
          <a:bodyPr/>
          <a:lstStyle/>
          <a:p>
            <a:pPr eaLnBrk="1" hangingPunct="1"/>
            <a:r>
              <a:rPr lang="en-US" sz="3200" smtClean="0"/>
              <a:t>I.  Before writing</a:t>
            </a:r>
          </a:p>
        </p:txBody>
      </p:sp>
      <p:sp>
        <p:nvSpPr>
          <p:cNvPr id="73731" name="Content Placeholder 2"/>
          <p:cNvSpPr>
            <a:spLocks noGrp="1"/>
          </p:cNvSpPr>
          <p:nvPr>
            <p:ph sz="quarter" idx="1"/>
          </p:nvPr>
        </p:nvSpPr>
        <p:spPr>
          <a:xfrm>
            <a:off x="0" y="768350"/>
            <a:ext cx="8902700" cy="4783138"/>
          </a:xfrm>
        </p:spPr>
        <p:txBody>
          <a:bodyPr/>
          <a:lstStyle/>
          <a:p>
            <a:pPr eaLnBrk="1" hangingPunct="1"/>
            <a:r>
              <a:rPr lang="en-US" sz="2400" b="1" i="1" dirty="0" smtClean="0"/>
              <a:t>Point </a:t>
            </a:r>
            <a:r>
              <a:rPr lang="en-US" sz="2400" b="1" i="1" dirty="0" smtClean="0"/>
              <a:t>of view</a:t>
            </a:r>
            <a:endParaRPr lang="en-US" sz="2400" b="1" dirty="0" smtClean="0"/>
          </a:p>
          <a:p>
            <a:pPr eaLnBrk="1" hangingPunct="1">
              <a:buFont typeface="Wingdings 2" charset="2"/>
              <a:buNone/>
            </a:pPr>
            <a:r>
              <a:rPr lang="en-US" sz="2400" dirty="0" smtClean="0"/>
              <a:t>	Decide who is going to tell the story:</a:t>
            </a:r>
          </a:p>
          <a:p>
            <a:pPr eaLnBrk="1" hangingPunct="1">
              <a:buFont typeface="Wingdings 2" charset="2"/>
              <a:buNone/>
            </a:pPr>
            <a:r>
              <a:rPr lang="en-US" sz="2400" dirty="0" smtClean="0"/>
              <a:t>	one of the characters from the scene (Francine or Thomas)?</a:t>
            </a:r>
          </a:p>
          <a:p>
            <a:pPr eaLnBrk="1" hangingPunct="1">
              <a:buFont typeface="Wingdings 2" charset="2"/>
              <a:buNone/>
            </a:pPr>
            <a:r>
              <a:rPr lang="en-US" sz="2400" dirty="0" smtClean="0"/>
              <a:t>	someone else? </a:t>
            </a:r>
            <a:endParaRPr lang="en-US" sz="2400" dirty="0" smtClean="0"/>
          </a:p>
          <a:p>
            <a:pPr eaLnBrk="1" hangingPunct="1"/>
            <a:r>
              <a:rPr lang="en-US" sz="2400" b="1" i="1" dirty="0" smtClean="0"/>
              <a:t>Perspective</a:t>
            </a:r>
            <a:endParaRPr lang="en-US" sz="2400" b="1" i="1" dirty="0" smtClean="0"/>
          </a:p>
          <a:p>
            <a:pPr eaLnBrk="1" hangingPunct="1">
              <a:buFont typeface="Wingdings 2" charset="2"/>
              <a:buNone/>
            </a:pPr>
            <a:r>
              <a:rPr lang="en-US" sz="2400" dirty="0" smtClean="0"/>
              <a:t>	Decide which emotions will dominate:  regret?  bitterness?  relief?  hope?  interest?</a:t>
            </a:r>
            <a:r>
              <a:rPr lang="en-US" sz="2400" b="1" dirty="0" smtClean="0"/>
              <a:t> </a:t>
            </a:r>
            <a:endParaRPr lang="en-US" sz="2400" dirty="0" smtClean="0"/>
          </a:p>
          <a:p>
            <a:pPr eaLnBrk="1" hangingPunct="1"/>
            <a:r>
              <a:rPr lang="en-US" sz="2400" b="1" i="1" dirty="0" smtClean="0"/>
              <a:t>Metaphors</a:t>
            </a:r>
            <a:r>
              <a:rPr lang="en-US" sz="2400" b="1" i="1" dirty="0" smtClean="0"/>
              <a:t>?</a:t>
            </a:r>
            <a:endParaRPr lang="en-US" sz="2400" b="1" dirty="0" smtClean="0"/>
          </a:p>
          <a:p>
            <a:pPr eaLnBrk="1" hangingPunct="1">
              <a:buFont typeface="Wingdings 2" charset="2"/>
              <a:buNone/>
            </a:pPr>
            <a:r>
              <a:rPr lang="en-US" sz="2400" dirty="0" smtClean="0"/>
              <a:t>	Can you think of any metaphors to integrate into the story?</a:t>
            </a:r>
            <a:endParaRPr lang="en-US" sz="2400" dirty="0" smtClean="0"/>
          </a:p>
          <a:p>
            <a:pPr eaLnBrk="1" hangingPunct="1"/>
            <a:r>
              <a:rPr lang="en-US" sz="2400" b="1" i="1" dirty="0" smtClean="0"/>
              <a:t>Theme</a:t>
            </a:r>
            <a:endParaRPr lang="en-US" sz="2400" b="1" i="1" dirty="0" smtClean="0"/>
          </a:p>
          <a:p>
            <a:pPr eaLnBrk="1" hangingPunct="1">
              <a:buFont typeface="Wingdings 2" charset="2"/>
              <a:buNone/>
            </a:pPr>
            <a:r>
              <a:rPr lang="en-US" sz="2400" dirty="0" smtClean="0"/>
              <a:t>	What lesson do you want to share with your reader?  What will they learn?  What is the theme of your composition?</a:t>
            </a:r>
            <a:endParaRPr lang="en-US" sz="2400" dirty="0" smtClean="0"/>
          </a:p>
          <a:p>
            <a:pPr eaLnBrk="1" hangingPunct="1"/>
            <a:r>
              <a:rPr lang="en-US" sz="2400" b="1" i="1" dirty="0" smtClean="0"/>
              <a:t>Title   </a:t>
            </a:r>
            <a:endParaRPr lang="en-US" sz="2400" b="1" dirty="0" smtClean="0"/>
          </a:p>
          <a:p>
            <a:pPr eaLnBrk="1" hangingPunct="1">
              <a:buFont typeface="Wingdings 2" charset="2"/>
              <a:buNone/>
            </a:pPr>
            <a:r>
              <a:rPr lang="en-US" sz="2400" dirty="0" smtClean="0"/>
              <a:t>     Make sure to come up with a creative title for your story.</a:t>
            </a:r>
          </a:p>
          <a:p>
            <a:pPr eaLnBrk="1" hangingPunct="1"/>
            <a:endParaRPr lang="en-US" sz="2400"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Title 1"/>
          <p:cNvSpPr>
            <a:spLocks noGrp="1"/>
          </p:cNvSpPr>
          <p:nvPr>
            <p:ph type="title"/>
          </p:nvPr>
        </p:nvSpPr>
        <p:spPr>
          <a:xfrm>
            <a:off x="334963" y="0"/>
            <a:ext cx="8016875" cy="966788"/>
          </a:xfrm>
        </p:spPr>
        <p:txBody>
          <a:bodyPr/>
          <a:lstStyle/>
          <a:p>
            <a:pPr eaLnBrk="1" hangingPunct="1"/>
            <a:r>
              <a:rPr lang="en-US" smtClean="0"/>
              <a:t>II.  Organization</a:t>
            </a:r>
          </a:p>
        </p:txBody>
      </p:sp>
      <p:sp>
        <p:nvSpPr>
          <p:cNvPr id="74755" name="Content Placeholder 2"/>
          <p:cNvSpPr>
            <a:spLocks noGrp="1"/>
          </p:cNvSpPr>
          <p:nvPr>
            <p:ph sz="quarter" idx="1"/>
          </p:nvPr>
        </p:nvSpPr>
        <p:spPr>
          <a:xfrm>
            <a:off x="334963" y="1143000"/>
            <a:ext cx="8809037" cy="5210175"/>
          </a:xfrm>
        </p:spPr>
        <p:txBody>
          <a:bodyPr/>
          <a:lstStyle/>
          <a:p>
            <a:pPr eaLnBrk="1" hangingPunct="1">
              <a:lnSpc>
                <a:spcPct val="80000"/>
              </a:lnSpc>
              <a:buFont typeface="Wingdings 2" charset="2"/>
              <a:buNone/>
            </a:pPr>
            <a:r>
              <a:rPr lang="en-US" sz="2200" b="1" i="1" dirty="0" smtClean="0"/>
              <a:t>Remember what we have learned about </a:t>
            </a:r>
            <a:r>
              <a:rPr lang="en-US" sz="2200" b="1" dirty="0" smtClean="0"/>
              <a:t>narratives in the chapter from Katz and Blyth.</a:t>
            </a:r>
          </a:p>
          <a:p>
            <a:pPr eaLnBrk="1" hangingPunct="1">
              <a:lnSpc>
                <a:spcPct val="80000"/>
              </a:lnSpc>
              <a:buFont typeface="Wingdings 2" charset="2"/>
              <a:buNone/>
            </a:pPr>
            <a:r>
              <a:rPr lang="en-US" sz="2200" b="1" i="1" dirty="0" smtClean="0"/>
              <a:t>Prince:</a:t>
            </a:r>
            <a:endParaRPr lang="en-US" sz="2200" dirty="0" smtClean="0"/>
          </a:p>
          <a:p>
            <a:pPr eaLnBrk="1" hangingPunct="1">
              <a:lnSpc>
                <a:spcPct val="80000"/>
              </a:lnSpc>
            </a:pPr>
            <a:r>
              <a:rPr lang="en-US" sz="2200" i="1" dirty="0" smtClean="0"/>
              <a:t>events must have clearly defined beginnings and ends, and they must be non-trivial, specific, and relevant to humans;</a:t>
            </a:r>
            <a:endParaRPr lang="en-US" sz="2200" dirty="0" smtClean="0"/>
          </a:p>
          <a:p>
            <a:pPr eaLnBrk="1" hangingPunct="1">
              <a:lnSpc>
                <a:spcPct val="80000"/>
              </a:lnSpc>
            </a:pPr>
            <a:r>
              <a:rPr lang="en-US" sz="2200" i="1" dirty="0" smtClean="0"/>
              <a:t>there must be conflict between two opposites or adversaries;</a:t>
            </a:r>
            <a:endParaRPr lang="en-US" sz="2200" dirty="0" smtClean="0"/>
          </a:p>
          <a:p>
            <a:pPr eaLnBrk="1" hangingPunct="1">
              <a:lnSpc>
                <a:spcPct val="80000"/>
              </a:lnSpc>
            </a:pPr>
            <a:r>
              <a:rPr lang="en-US" sz="2200" i="1" dirty="0" smtClean="0"/>
              <a:t>there must be a discernible beginning, a middle, and an end;</a:t>
            </a:r>
            <a:endParaRPr lang="en-US" sz="2200" dirty="0" smtClean="0"/>
          </a:p>
          <a:p>
            <a:pPr eaLnBrk="1" hangingPunct="1">
              <a:lnSpc>
                <a:spcPct val="80000"/>
              </a:lnSpc>
            </a:pPr>
            <a:r>
              <a:rPr lang="en-US" sz="2200" i="1" dirty="0" smtClean="0"/>
              <a:t>the audience must recognize the text as a narrative.  (Prince 1982, 1991)</a:t>
            </a:r>
            <a:endParaRPr lang="en-US" sz="2200" dirty="0" smtClean="0"/>
          </a:p>
          <a:p>
            <a:pPr eaLnBrk="1" hangingPunct="1">
              <a:lnSpc>
                <a:spcPct val="80000"/>
              </a:lnSpc>
              <a:buFont typeface="Wingdings 2" charset="2"/>
              <a:buNone/>
            </a:pPr>
            <a:r>
              <a:rPr lang="en-US" sz="2200" b="1" i="1" dirty="0" smtClean="0"/>
              <a:t>Fleischman:</a:t>
            </a:r>
            <a:endParaRPr lang="en-US" sz="2200" dirty="0" smtClean="0"/>
          </a:p>
          <a:p>
            <a:pPr eaLnBrk="1" hangingPunct="1">
              <a:lnSpc>
                <a:spcPct val="80000"/>
              </a:lnSpc>
            </a:pPr>
            <a:r>
              <a:rPr lang="en-US" sz="2200" i="1" dirty="0" smtClean="0"/>
              <a:t>Abstract</a:t>
            </a:r>
            <a:r>
              <a:rPr lang="en-US" sz="2200" i="1" dirty="0" smtClean="0"/>
              <a:t>:  what will this be about?</a:t>
            </a:r>
            <a:endParaRPr lang="en-US" sz="2200" dirty="0" smtClean="0"/>
          </a:p>
          <a:p>
            <a:pPr eaLnBrk="1" hangingPunct="1">
              <a:lnSpc>
                <a:spcPct val="80000"/>
              </a:lnSpc>
            </a:pPr>
            <a:r>
              <a:rPr lang="en-US" sz="2200" i="1" dirty="0" smtClean="0"/>
              <a:t>Orientation</a:t>
            </a:r>
            <a:r>
              <a:rPr lang="en-US" sz="2200" i="1" dirty="0" smtClean="0"/>
              <a:t>: who, what, when, where?</a:t>
            </a:r>
            <a:endParaRPr lang="en-US" sz="2200" dirty="0" smtClean="0"/>
          </a:p>
          <a:p>
            <a:pPr eaLnBrk="1" hangingPunct="1">
              <a:lnSpc>
                <a:spcPct val="80000"/>
              </a:lnSpc>
            </a:pPr>
            <a:r>
              <a:rPr lang="en-US" sz="2200" i="1" dirty="0" smtClean="0"/>
              <a:t>Complicating </a:t>
            </a:r>
            <a:r>
              <a:rPr lang="en-US" sz="2200" i="1" dirty="0" smtClean="0"/>
              <a:t>Action: what happened?</a:t>
            </a:r>
            <a:endParaRPr lang="en-US" sz="2200" dirty="0" smtClean="0"/>
          </a:p>
          <a:p>
            <a:pPr eaLnBrk="1" hangingPunct="1">
              <a:lnSpc>
                <a:spcPct val="80000"/>
              </a:lnSpc>
            </a:pPr>
            <a:r>
              <a:rPr lang="en-US" sz="2200" i="1" dirty="0" smtClean="0"/>
              <a:t>Narrator </a:t>
            </a:r>
            <a:r>
              <a:rPr lang="en-US" sz="2200" i="1" dirty="0" smtClean="0"/>
              <a:t>Evaluation of Events: so what?</a:t>
            </a:r>
            <a:endParaRPr lang="en-US" sz="2200" dirty="0" smtClean="0"/>
          </a:p>
          <a:p>
            <a:pPr eaLnBrk="1" hangingPunct="1">
              <a:lnSpc>
                <a:spcPct val="80000"/>
              </a:lnSpc>
            </a:pPr>
            <a:r>
              <a:rPr lang="en-US" sz="2200" i="1" dirty="0" smtClean="0"/>
              <a:t>Resolution</a:t>
            </a:r>
            <a:r>
              <a:rPr lang="en-US" sz="2200" i="1" dirty="0" smtClean="0"/>
              <a:t>: what finally happened?</a:t>
            </a:r>
            <a:endParaRPr lang="en-US" sz="2200" dirty="0" smtClean="0"/>
          </a:p>
          <a:p>
            <a:pPr eaLnBrk="1" hangingPunct="1">
              <a:lnSpc>
                <a:spcPct val="80000"/>
              </a:lnSpc>
            </a:pPr>
            <a:r>
              <a:rPr lang="en-US" sz="2200" i="1" dirty="0" smtClean="0"/>
              <a:t>Coda</a:t>
            </a:r>
            <a:r>
              <a:rPr lang="en-US" sz="2200" i="1" dirty="0" smtClean="0"/>
              <a:t>: what is the relation to the present context?</a:t>
            </a:r>
            <a:endParaRPr lang="en-US" sz="2200" dirty="0" smtClean="0"/>
          </a:p>
          <a:p>
            <a:pPr eaLnBrk="1" hangingPunct="1">
              <a:lnSpc>
                <a:spcPct val="80000"/>
              </a:lnSpc>
            </a:pPr>
            <a:endParaRPr lang="en-US" sz="2000"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Title 1"/>
          <p:cNvSpPr>
            <a:spLocks noGrp="1"/>
          </p:cNvSpPr>
          <p:nvPr>
            <p:ph type="title"/>
          </p:nvPr>
        </p:nvSpPr>
        <p:spPr>
          <a:xfrm>
            <a:off x="760413" y="274638"/>
            <a:ext cx="7926387" cy="952500"/>
          </a:xfrm>
        </p:spPr>
        <p:txBody>
          <a:bodyPr/>
          <a:lstStyle/>
          <a:p>
            <a:pPr eaLnBrk="1" hangingPunct="1"/>
            <a:r>
              <a:rPr lang="en-US" smtClean="0"/>
              <a:t>Format</a:t>
            </a:r>
          </a:p>
        </p:txBody>
      </p:sp>
      <p:sp>
        <p:nvSpPr>
          <p:cNvPr id="75779" name="Content Placeholder 2"/>
          <p:cNvSpPr>
            <a:spLocks noGrp="1"/>
          </p:cNvSpPr>
          <p:nvPr>
            <p:ph sz="quarter" idx="1"/>
          </p:nvPr>
        </p:nvSpPr>
        <p:spPr/>
        <p:txBody>
          <a:bodyPr/>
          <a:lstStyle/>
          <a:p>
            <a:pPr eaLnBrk="1" hangingPunct="1">
              <a:buNone/>
            </a:pPr>
            <a:r>
              <a:rPr lang="en-US" b="1" dirty="0" smtClean="0"/>
              <a:t>1.  An introductory sentence to attract the interest of of your reader: </a:t>
            </a:r>
            <a:r>
              <a:rPr lang="en-US" dirty="0" smtClean="0"/>
              <a:t>What’s it about?  Why should we be interested in reading it?</a:t>
            </a:r>
          </a:p>
          <a:p>
            <a:pPr eaLnBrk="1" hangingPunct="1">
              <a:buNone/>
            </a:pPr>
            <a:r>
              <a:rPr lang="en-US" b="1" dirty="0" smtClean="0"/>
              <a:t>2.  The scene</a:t>
            </a:r>
            <a:r>
              <a:rPr lang="en-US" dirty="0" smtClean="0"/>
              <a:t>:  Where did it take place?  When?</a:t>
            </a:r>
          </a:p>
          <a:p>
            <a:pPr eaLnBrk="1" hangingPunct="1">
              <a:buNone/>
            </a:pPr>
            <a:r>
              <a:rPr lang="en-US" b="1" dirty="0" smtClean="0"/>
              <a:t>3.  The plot:  </a:t>
            </a:r>
            <a:r>
              <a:rPr lang="en-US" dirty="0" smtClean="0"/>
              <a:t>What happened?</a:t>
            </a:r>
          </a:p>
          <a:p>
            <a:pPr eaLnBrk="1" hangingPunct="1">
              <a:buNone/>
            </a:pPr>
            <a:r>
              <a:rPr lang="en-US" b="1" dirty="0" smtClean="0"/>
              <a:t>4.  Evaluation of the narrator:  </a:t>
            </a:r>
            <a:r>
              <a:rPr lang="en-US" dirty="0" smtClean="0"/>
              <a:t>How does the narrator feel about what is going on?</a:t>
            </a:r>
          </a:p>
          <a:p>
            <a:pPr eaLnBrk="1" hangingPunct="1">
              <a:buNone/>
            </a:pPr>
            <a:r>
              <a:rPr lang="en-US" b="1" dirty="0" smtClean="0"/>
              <a:t>5.  Dénouement/result:  </a:t>
            </a:r>
            <a:r>
              <a:rPr lang="en-US" dirty="0" smtClean="0"/>
              <a:t>What is the relationship with the present?  What has one learned?</a:t>
            </a:r>
          </a:p>
          <a:p>
            <a:pPr eaLnBrk="1" hangingPunct="1">
              <a:buFont typeface="Wingdings 2" charset="2"/>
              <a:buNone/>
            </a:pPr>
            <a:r>
              <a:rPr lang="en-US" dirty="0" smtClean="0"/>
              <a:t>NOTE:  BE SURE TO WRITE IN THE </a:t>
            </a:r>
            <a:r>
              <a:rPr lang="en-US" b="1" dirty="0" smtClean="0"/>
              <a:t>PAST</a:t>
            </a: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Title 1"/>
          <p:cNvSpPr>
            <a:spLocks noGrp="1"/>
          </p:cNvSpPr>
          <p:nvPr>
            <p:ph type="title"/>
          </p:nvPr>
        </p:nvSpPr>
        <p:spPr>
          <a:xfrm>
            <a:off x="727075" y="274638"/>
            <a:ext cx="7959725" cy="973137"/>
          </a:xfrm>
        </p:spPr>
        <p:txBody>
          <a:bodyPr/>
          <a:lstStyle/>
          <a:p>
            <a:pPr eaLnBrk="1" hangingPunct="1"/>
            <a:r>
              <a:rPr lang="en-US" sz="3600" smtClean="0"/>
              <a:t>Other possible assignments/activities:</a:t>
            </a:r>
          </a:p>
        </p:txBody>
      </p:sp>
      <p:sp>
        <p:nvSpPr>
          <p:cNvPr id="76803" name="Content Placeholder 2"/>
          <p:cNvSpPr>
            <a:spLocks noGrp="1"/>
          </p:cNvSpPr>
          <p:nvPr>
            <p:ph sz="quarter" idx="1"/>
          </p:nvPr>
        </p:nvSpPr>
        <p:spPr/>
        <p:txBody>
          <a:bodyPr/>
          <a:lstStyle/>
          <a:p>
            <a:pPr eaLnBrk="1" hangingPunct="1"/>
            <a:r>
              <a:rPr lang="en-US" smtClean="0"/>
              <a:t>A </a:t>
            </a:r>
            <a:r>
              <a:rPr lang="en-US" i="1" smtClean="0"/>
              <a:t>compte rendu </a:t>
            </a:r>
            <a:r>
              <a:rPr lang="en-US" smtClean="0"/>
              <a:t>(a review of a movie or a book)</a:t>
            </a:r>
          </a:p>
          <a:p>
            <a:pPr eaLnBrk="1" hangingPunct="1"/>
            <a:r>
              <a:rPr lang="en-US" smtClean="0"/>
              <a:t>A letter to the editor</a:t>
            </a:r>
          </a:p>
          <a:p>
            <a:pPr eaLnBrk="1" hangingPunct="1"/>
            <a:r>
              <a:rPr lang="en-US" smtClean="0"/>
              <a:t>A newspaper article</a:t>
            </a:r>
          </a:p>
          <a:p>
            <a:pPr eaLnBrk="1" hangingPunct="1"/>
            <a:r>
              <a:rPr lang="en-US" smtClean="0"/>
              <a:t>A transcription of spoken French</a:t>
            </a:r>
          </a:p>
          <a:p>
            <a:pPr eaLnBrk="1" hangingPunct="1"/>
            <a:r>
              <a:rPr lang="en-US" smtClean="0"/>
              <a:t>Presentation of a song (with a Parisian perspective) – analysis of language (register, etc.)</a:t>
            </a:r>
          </a:p>
          <a:p>
            <a:pPr eaLnBrk="1" hangingPunct="1"/>
            <a:r>
              <a:rPr lang="en-US" smtClean="0"/>
              <a:t>Final paper:  an analytical paper that discusses the main themes of the course</a:t>
            </a:r>
          </a:p>
          <a:p>
            <a:pPr eaLnBrk="1" hangingPunct="1"/>
            <a:endParaRPr lang="en-US" smtClean="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Title 1"/>
          <p:cNvSpPr>
            <a:spLocks noGrp="1"/>
          </p:cNvSpPr>
          <p:nvPr>
            <p:ph type="title"/>
          </p:nvPr>
        </p:nvSpPr>
        <p:spPr>
          <a:xfrm>
            <a:off x="358775" y="230188"/>
            <a:ext cx="8328025" cy="990600"/>
          </a:xfrm>
        </p:spPr>
        <p:txBody>
          <a:bodyPr/>
          <a:lstStyle/>
          <a:p>
            <a:pPr eaLnBrk="1" hangingPunct="1"/>
            <a:r>
              <a:rPr lang="en-US" sz="2900" dirty="0" smtClean="0"/>
              <a:t>How are these courses different from typical 3</a:t>
            </a:r>
            <a:r>
              <a:rPr lang="en-US" sz="2900" baseline="30000" dirty="0" smtClean="0"/>
              <a:t>rd</a:t>
            </a:r>
            <a:r>
              <a:rPr lang="en-US" sz="2900" dirty="0" smtClean="0"/>
              <a:t> or 4</a:t>
            </a:r>
            <a:r>
              <a:rPr lang="en-US" sz="2900" baseline="30000" dirty="0" smtClean="0"/>
              <a:t>th</a:t>
            </a:r>
            <a:r>
              <a:rPr lang="en-US" sz="2900" dirty="0" smtClean="0"/>
              <a:t> year language courses?</a:t>
            </a:r>
          </a:p>
        </p:txBody>
      </p:sp>
      <p:sp>
        <p:nvSpPr>
          <p:cNvPr id="77827" name="Content Placeholder 2"/>
          <p:cNvSpPr>
            <a:spLocks noGrp="1"/>
          </p:cNvSpPr>
          <p:nvPr>
            <p:ph sz="quarter" idx="1"/>
          </p:nvPr>
        </p:nvSpPr>
        <p:spPr>
          <a:xfrm>
            <a:off x="358775" y="1447800"/>
            <a:ext cx="8328025" cy="4572000"/>
          </a:xfrm>
        </p:spPr>
        <p:txBody>
          <a:bodyPr/>
          <a:lstStyle/>
          <a:p>
            <a:pPr eaLnBrk="1" hangingPunct="1"/>
            <a:r>
              <a:rPr lang="en-US" dirty="0" smtClean="0"/>
              <a:t>Genre-based: Language and culture are intertwined through textual models</a:t>
            </a:r>
          </a:p>
          <a:p>
            <a:pPr eaLnBrk="1" hangingPunct="1"/>
            <a:r>
              <a:rPr lang="en-US" dirty="0" smtClean="0"/>
              <a:t>Students work as researchers through sequences of </a:t>
            </a:r>
            <a:r>
              <a:rPr lang="en-US" dirty="0" err="1" smtClean="0"/>
              <a:t>scaffolded</a:t>
            </a:r>
            <a:r>
              <a:rPr lang="en-US" dirty="0" smtClean="0"/>
              <a:t> analysis of texts</a:t>
            </a:r>
          </a:p>
          <a:p>
            <a:pPr eaLnBrk="1" hangingPunct="1"/>
            <a:r>
              <a:rPr lang="en-US" dirty="0" smtClean="0"/>
              <a:t>Linguistically focused, but at the discourse level</a:t>
            </a:r>
          </a:p>
          <a:p>
            <a:pPr eaLnBrk="1" hangingPunct="1"/>
            <a:r>
              <a:rPr lang="en-US" dirty="0" smtClean="0"/>
              <a:t>Grammar is taught as discourse, not in the usual grammar review format</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0"/>
            <a:ext cx="9144000" cy="1009650"/>
          </a:xfrm>
        </p:spPr>
        <p:txBody>
          <a:bodyPr/>
          <a:lstStyle/>
          <a:p>
            <a:pPr eaLnBrk="1" hangingPunct="1"/>
            <a:r>
              <a:rPr lang="en-US" sz="3600" smtClean="0"/>
              <a:t>The challenge: Integrating language &amp; content </a:t>
            </a:r>
          </a:p>
        </p:txBody>
      </p:sp>
      <p:sp>
        <p:nvSpPr>
          <p:cNvPr id="17411" name="Content Placeholder 2"/>
          <p:cNvSpPr>
            <a:spLocks noGrp="1"/>
          </p:cNvSpPr>
          <p:nvPr>
            <p:ph sz="quarter" idx="1"/>
          </p:nvPr>
        </p:nvSpPr>
        <p:spPr>
          <a:xfrm>
            <a:off x="358775" y="1736725"/>
            <a:ext cx="8328025" cy="4787900"/>
          </a:xfrm>
        </p:spPr>
        <p:txBody>
          <a:bodyPr/>
          <a:lstStyle/>
          <a:p>
            <a:pPr marL="457200" indent="-457200" eaLnBrk="1" hangingPunct="1">
              <a:spcBef>
                <a:spcPct val="20000"/>
              </a:spcBef>
              <a:buFont typeface="Wingdings 2" charset="2"/>
              <a:buNone/>
            </a:pPr>
            <a:r>
              <a:rPr lang="en-US" sz="2400" smtClean="0"/>
              <a:t>“At the lower level, instruction typically consists of an introduction to the</a:t>
            </a:r>
          </a:p>
          <a:p>
            <a:pPr marL="457200" indent="-457200" eaLnBrk="1" hangingPunct="1">
              <a:spcBef>
                <a:spcPct val="20000"/>
              </a:spcBef>
              <a:buFont typeface="Wingdings 2" charset="2"/>
              <a:buNone/>
            </a:pPr>
            <a:r>
              <a:rPr lang="en-US" sz="2400" smtClean="0"/>
              <a:t>grammatical canon within a communicatively oriented framework in the</a:t>
            </a:r>
          </a:p>
          <a:p>
            <a:pPr marL="457200" indent="-457200" eaLnBrk="1" hangingPunct="1">
              <a:spcBef>
                <a:spcPct val="20000"/>
              </a:spcBef>
              <a:buFont typeface="Wingdings 2" charset="2"/>
              <a:buNone/>
            </a:pPr>
            <a:r>
              <a:rPr lang="en-US" sz="2400" smtClean="0"/>
              <a:t>first year and then a thorough review and slight expansion of the canon</a:t>
            </a:r>
          </a:p>
          <a:p>
            <a:pPr marL="457200" indent="-457200" eaLnBrk="1" hangingPunct="1">
              <a:spcBef>
                <a:spcPct val="20000"/>
              </a:spcBef>
              <a:buFont typeface="Wingdings 2" charset="2"/>
              <a:buNone/>
            </a:pPr>
            <a:r>
              <a:rPr lang="en-US" sz="2400" smtClean="0"/>
              <a:t>within a more textual- and theme-oriented second-year course ... In</a:t>
            </a:r>
          </a:p>
          <a:p>
            <a:pPr marL="457200" indent="-457200" eaLnBrk="1" hangingPunct="1">
              <a:spcBef>
                <a:spcPct val="20000"/>
              </a:spcBef>
              <a:buFont typeface="Wingdings 2" charset="2"/>
              <a:buNone/>
            </a:pPr>
            <a:r>
              <a:rPr lang="en-US" sz="2400" smtClean="0"/>
              <a:t>contrast to the lower level and its explicit focus on formal instruction, the</a:t>
            </a:r>
          </a:p>
          <a:p>
            <a:pPr marL="457200" indent="-457200" eaLnBrk="1" hangingPunct="1">
              <a:spcBef>
                <a:spcPct val="20000"/>
              </a:spcBef>
              <a:buFont typeface="Wingdings 2" charset="2"/>
              <a:buNone/>
            </a:pPr>
            <a:r>
              <a:rPr lang="en-US" sz="2400" smtClean="0"/>
              <a:t>upper level in most FL departments makes a pronounced shift toward</a:t>
            </a:r>
          </a:p>
          <a:p>
            <a:pPr marL="457200" indent="-457200" eaLnBrk="1" hangingPunct="1">
              <a:spcBef>
                <a:spcPct val="20000"/>
              </a:spcBef>
              <a:buFont typeface="Wingdings 2" charset="2"/>
              <a:buNone/>
            </a:pPr>
            <a:r>
              <a:rPr lang="en-US" sz="2400" smtClean="0"/>
              <a:t>toward courses with specific content foci but without any substantive or</a:t>
            </a:r>
          </a:p>
          <a:p>
            <a:pPr marL="457200" indent="-457200" eaLnBrk="1" hangingPunct="1">
              <a:spcBef>
                <a:spcPct val="20000"/>
              </a:spcBef>
              <a:buFont typeface="Wingdings 2" charset="2"/>
              <a:buNone/>
            </a:pPr>
            <a:r>
              <a:rPr lang="en-US" sz="2400" smtClean="0"/>
              <a:t>systematic attention to learners’ language acquisition” (Maxim, 2008, p.</a:t>
            </a:r>
          </a:p>
          <a:p>
            <a:pPr marL="457200" indent="-457200" eaLnBrk="1" hangingPunct="1">
              <a:spcBef>
                <a:spcPct val="20000"/>
              </a:spcBef>
              <a:buFont typeface="Wingdings 2" charset="2"/>
              <a:buNone/>
            </a:pPr>
            <a:r>
              <a:rPr lang="en-US" sz="2400" smtClean="0"/>
              <a:t>172)</a:t>
            </a:r>
            <a:endParaRPr lang="en-US"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Title 1"/>
          <p:cNvSpPr>
            <a:spLocks noGrp="1"/>
          </p:cNvSpPr>
          <p:nvPr>
            <p:ph type="title"/>
          </p:nvPr>
        </p:nvSpPr>
        <p:spPr>
          <a:xfrm>
            <a:off x="325438" y="0"/>
            <a:ext cx="7772400" cy="944563"/>
          </a:xfrm>
        </p:spPr>
        <p:txBody>
          <a:bodyPr/>
          <a:lstStyle/>
          <a:p>
            <a:pPr eaLnBrk="1" hangingPunct="1"/>
            <a:r>
              <a:rPr lang="en-US" sz="3600" smtClean="0"/>
              <a:t>Discussion questions</a:t>
            </a:r>
          </a:p>
        </p:txBody>
      </p:sp>
      <p:sp>
        <p:nvSpPr>
          <p:cNvPr id="78851" name="Content Placeholder 2"/>
          <p:cNvSpPr>
            <a:spLocks noGrp="1"/>
          </p:cNvSpPr>
          <p:nvPr>
            <p:ph sz="quarter" idx="1"/>
          </p:nvPr>
        </p:nvSpPr>
        <p:spPr>
          <a:xfrm>
            <a:off x="325438" y="1447800"/>
            <a:ext cx="8564562" cy="4572000"/>
          </a:xfrm>
        </p:spPr>
        <p:txBody>
          <a:bodyPr/>
          <a:lstStyle/>
          <a:p>
            <a:pPr eaLnBrk="1" hangingPunct="1"/>
            <a:r>
              <a:rPr lang="en-US" smtClean="0"/>
              <a:t>Is the “bridge” metaphor really the most appropriate one to capture what needs to be accomplished to integrate language and content in the undergraduate FL curriculum? If not, should we come up with something else?  </a:t>
            </a:r>
          </a:p>
          <a:p>
            <a:pPr eaLnBrk="1" hangingPunct="1"/>
            <a:r>
              <a:rPr lang="en-US" smtClean="0"/>
              <a:t>What types of objectives should bridge courses include to build students’ confidence and motivation and encourage them to continue “over the bridge”?</a:t>
            </a:r>
          </a:p>
          <a:p>
            <a:pPr eaLnBrk="1" hangingPunct="1"/>
            <a:r>
              <a:rPr lang="en-US" smtClean="0"/>
              <a:t>How do we promote better collaboration between language and literature faculty? Can efforts to integrative language and content be expanded beyond bridge courses? How? </a:t>
            </a:r>
          </a:p>
          <a:p>
            <a:pPr eaLnBrk="1" hangingPunct="1"/>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a:xfrm>
            <a:off x="282231" y="274638"/>
            <a:ext cx="8404569" cy="800062"/>
          </a:xfrm>
        </p:spPr>
        <p:txBody>
          <a:bodyPr/>
          <a:lstStyle/>
          <a:p>
            <a:pPr eaLnBrk="1" hangingPunct="1"/>
            <a:r>
              <a:rPr lang="en-US" dirty="0" smtClean="0"/>
              <a:t>Characteristics of “bridge” courses</a:t>
            </a:r>
            <a:endParaRPr lang="en-US" b="1" dirty="0" smtClean="0"/>
          </a:p>
        </p:txBody>
      </p:sp>
      <p:sp>
        <p:nvSpPr>
          <p:cNvPr id="18435" name="Content Placeholder 2"/>
          <p:cNvSpPr>
            <a:spLocks noGrp="1"/>
          </p:cNvSpPr>
          <p:nvPr>
            <p:ph sz="quarter" idx="1"/>
          </p:nvPr>
        </p:nvSpPr>
        <p:spPr/>
        <p:txBody>
          <a:bodyPr/>
          <a:lstStyle/>
          <a:p>
            <a:pPr eaLnBrk="1" hangingPunct="1"/>
            <a:r>
              <a:rPr lang="en-US" smtClean="0"/>
              <a:t>Vary depending on the setting</a:t>
            </a:r>
          </a:p>
          <a:p>
            <a:pPr eaLnBrk="1" hangingPunct="1"/>
            <a:r>
              <a:rPr lang="en-US" smtClean="0"/>
              <a:t>Not only in language programs:  computer science, nursing, etc.</a:t>
            </a:r>
          </a:p>
          <a:p>
            <a:pPr eaLnBrk="1" hangingPunct="1"/>
            <a:r>
              <a:rPr lang="en-US" smtClean="0"/>
              <a:t>Creating transitions</a:t>
            </a:r>
          </a:p>
          <a:p>
            <a:pPr eaLnBrk="1" hangingPunct="1"/>
            <a:r>
              <a:rPr lang="en-US" smtClean="0"/>
              <a:t>Filling in the gaps</a:t>
            </a:r>
          </a:p>
          <a:p>
            <a:pPr eaLnBrk="1" hangingPunct="1"/>
            <a:r>
              <a:rPr lang="en-US" smtClean="0"/>
              <a:t>Preparing for more advanced work</a:t>
            </a:r>
          </a:p>
          <a:p>
            <a:pPr eaLnBrk="1" hangingPunct="1"/>
            <a:r>
              <a:rPr lang="en-US" smtClean="0"/>
              <a:t>Moving on to the other side</a:t>
            </a:r>
          </a:p>
          <a:p>
            <a:pPr eaLnBrk="1" hangingPunct="1"/>
            <a:r>
              <a:rPr lang="en-US" smtClean="0"/>
              <a:t>Metaphor after metaphor...</a:t>
            </a:r>
          </a:p>
          <a:p>
            <a:pPr eaLnBrk="1" hangingPunct="1">
              <a:buFont typeface="Wingdings 2" charset="2"/>
              <a:buNone/>
            </a:pPr>
            <a:endParaRPr lang="en-US" smtClean="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a:xfrm>
            <a:off x="347663" y="274638"/>
            <a:ext cx="8520112" cy="919162"/>
          </a:xfrm>
        </p:spPr>
        <p:txBody>
          <a:bodyPr/>
          <a:lstStyle/>
          <a:p>
            <a:pPr eaLnBrk="1" hangingPunct="1"/>
            <a:r>
              <a:rPr lang="en-US" sz="3600" smtClean="0"/>
              <a:t>Metaphors we don’t usually use...</a:t>
            </a:r>
          </a:p>
        </p:txBody>
      </p:sp>
      <p:pic>
        <p:nvPicPr>
          <p:cNvPr id="19459" name="Content Placeholder 3" descr="jumping_bridge.jpg"/>
          <p:cNvPicPr>
            <a:picLocks noGrp="1" noChangeAspect="1"/>
          </p:cNvPicPr>
          <p:nvPr>
            <p:ph sz="quarter" idx="1"/>
          </p:nvPr>
        </p:nvPicPr>
        <p:blipFill>
          <a:blip r:embed="rId2"/>
          <a:srcRect/>
          <a:stretch>
            <a:fillRect/>
          </a:stretch>
        </p:blipFill>
        <p:spPr>
          <a:xfrm>
            <a:off x="0" y="1447800"/>
            <a:ext cx="5233988" cy="3925888"/>
          </a:xfrm>
        </p:spPr>
      </p:pic>
      <p:pic>
        <p:nvPicPr>
          <p:cNvPr id="19460" name="Picture 4" descr="de_l_autre_cote_.jpg"/>
          <p:cNvPicPr>
            <a:picLocks noChangeAspect="1"/>
          </p:cNvPicPr>
          <p:nvPr/>
        </p:nvPicPr>
        <p:blipFill>
          <a:blip r:embed="rId3"/>
          <a:srcRect/>
          <a:stretch>
            <a:fillRect/>
          </a:stretch>
        </p:blipFill>
        <p:spPr bwMode="auto">
          <a:xfrm>
            <a:off x="5146675" y="1395413"/>
            <a:ext cx="3997325" cy="3978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a:xfrm>
            <a:off x="282231" y="274638"/>
            <a:ext cx="8579194" cy="930329"/>
          </a:xfrm>
        </p:spPr>
        <p:txBody>
          <a:bodyPr/>
          <a:lstStyle/>
          <a:p>
            <a:pPr eaLnBrk="1" hangingPunct="1"/>
            <a:r>
              <a:rPr lang="en-US" sz="3600" dirty="0" smtClean="0"/>
              <a:t>Bridge language courses at Harvard: coming up with goals</a:t>
            </a:r>
            <a:r>
              <a:rPr lang="en-US" sz="3600" dirty="0" smtClean="0"/>
              <a:t> </a:t>
            </a:r>
            <a:r>
              <a:rPr lang="en-US" sz="3600" dirty="0" smtClean="0"/>
              <a:t>&amp;</a:t>
            </a:r>
            <a:r>
              <a:rPr lang="en-US" sz="3600" dirty="0" smtClean="0"/>
              <a:t> </a:t>
            </a:r>
            <a:r>
              <a:rPr lang="en-US" sz="3600" dirty="0" smtClean="0"/>
              <a:t>criteria</a:t>
            </a:r>
          </a:p>
        </p:txBody>
      </p:sp>
      <p:sp>
        <p:nvSpPr>
          <p:cNvPr id="20483" name="Content Placeholder 2"/>
          <p:cNvSpPr>
            <a:spLocks noGrp="1"/>
          </p:cNvSpPr>
          <p:nvPr>
            <p:ph sz="quarter" idx="1"/>
          </p:nvPr>
        </p:nvSpPr>
        <p:spPr>
          <a:xfrm>
            <a:off x="282232" y="1469512"/>
            <a:ext cx="8579194" cy="5097463"/>
          </a:xfrm>
        </p:spPr>
        <p:txBody>
          <a:bodyPr/>
          <a:lstStyle/>
          <a:p>
            <a:pPr eaLnBrk="1" hangingPunct="1">
              <a:lnSpc>
                <a:spcPct val="80000"/>
              </a:lnSpc>
              <a:buFont typeface="Wingdings 2" charset="2"/>
              <a:buNone/>
            </a:pPr>
            <a:r>
              <a:rPr lang="en-US" sz="2200" b="1" dirty="0" smtClean="0"/>
              <a:t>General goals for “bridge” courses:</a:t>
            </a:r>
            <a:endParaRPr lang="en-US" sz="2200" dirty="0" smtClean="0"/>
          </a:p>
          <a:p>
            <a:pPr eaLnBrk="1" hangingPunct="1">
              <a:lnSpc>
                <a:spcPct val="80000"/>
              </a:lnSpc>
            </a:pPr>
            <a:r>
              <a:rPr lang="en-US" sz="2200" dirty="0" smtClean="0"/>
              <a:t>prepare students for upper-level disciplinary courses in social science and the humanities that are taught in the target language  (the exact disciplines may vary according to language, based on student interests and research needs)</a:t>
            </a:r>
          </a:p>
          <a:p>
            <a:pPr eaLnBrk="1" hangingPunct="1">
              <a:lnSpc>
                <a:spcPct val="80000"/>
              </a:lnSpc>
            </a:pPr>
            <a:r>
              <a:rPr lang="en-US" sz="2200" dirty="0" smtClean="0"/>
              <a:t>encourage students to continue their language study</a:t>
            </a:r>
          </a:p>
          <a:p>
            <a:pPr eaLnBrk="1" hangingPunct="1">
              <a:lnSpc>
                <a:spcPct val="80000"/>
              </a:lnSpc>
            </a:pPr>
            <a:r>
              <a:rPr lang="en-US" sz="2200" dirty="0" smtClean="0"/>
              <a:t>reflect findings in the field of applied linguistics in terms of methodology and content</a:t>
            </a:r>
          </a:p>
          <a:p>
            <a:pPr eaLnBrk="1" hangingPunct="1">
              <a:lnSpc>
                <a:spcPct val="80000"/>
              </a:lnSpc>
              <a:buFont typeface="Wingdings 2" charset="2"/>
              <a:buNone/>
            </a:pPr>
            <a:r>
              <a:rPr lang="en-US" sz="2200" dirty="0" smtClean="0"/>
              <a:t> </a:t>
            </a:r>
          </a:p>
          <a:p>
            <a:pPr eaLnBrk="1" hangingPunct="1">
              <a:lnSpc>
                <a:spcPct val="80000"/>
              </a:lnSpc>
              <a:buFont typeface="Wingdings 2" charset="2"/>
              <a:buNone/>
            </a:pPr>
            <a:r>
              <a:rPr lang="en-US" sz="2200" b="1" dirty="0" smtClean="0"/>
              <a:t>General criteria for bridge courses:</a:t>
            </a:r>
            <a:endParaRPr lang="en-US" sz="2200" dirty="0" smtClean="0"/>
          </a:p>
          <a:p>
            <a:pPr eaLnBrk="1" hangingPunct="1">
              <a:lnSpc>
                <a:spcPct val="80000"/>
              </a:lnSpc>
              <a:buFont typeface="Wingdings 2" charset="2"/>
              <a:buNone/>
            </a:pPr>
            <a:r>
              <a:rPr lang="en-US" sz="2200" dirty="0" smtClean="0"/>
              <a:t>Bridge courses at Harvard should ... </a:t>
            </a:r>
          </a:p>
          <a:p>
            <a:pPr eaLnBrk="1" hangingPunct="1">
              <a:lnSpc>
                <a:spcPct val="80000"/>
              </a:lnSpc>
            </a:pPr>
            <a:r>
              <a:rPr lang="en-US" sz="2200" dirty="0" smtClean="0"/>
              <a:t>contain a significant writing component and focus on literacy</a:t>
            </a:r>
          </a:p>
          <a:p>
            <a:pPr eaLnBrk="1" hangingPunct="1">
              <a:lnSpc>
                <a:spcPct val="80000"/>
              </a:lnSpc>
            </a:pPr>
            <a:r>
              <a:rPr lang="en-US" sz="2200" dirty="0" smtClean="0"/>
              <a:t>in principle focus on the disciplinary content, with the target language used as a medium of instruction, as opposed to the language skills being targeted as an end in themselves</a:t>
            </a:r>
          </a:p>
          <a:p>
            <a:pPr eaLnBrk="1" hangingPunct="1">
              <a:lnSpc>
                <a:spcPct val="80000"/>
              </a:lnSpc>
            </a:pPr>
            <a:r>
              <a:rPr lang="en-US" sz="2200" dirty="0" smtClean="0"/>
              <a:t>be taught by faculty members, not TAs, except if the latter are under the close supervision of a faculty member</a:t>
            </a:r>
          </a:p>
          <a:p>
            <a:pPr eaLnBrk="1" hangingPunct="1">
              <a:lnSpc>
                <a:spcPct val="80000"/>
              </a:lnSpc>
            </a:pPr>
            <a:endParaRPr lang="en-US" sz="20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le 1"/>
          <p:cNvSpPr>
            <a:spLocks noGrp="1"/>
          </p:cNvSpPr>
          <p:nvPr>
            <p:ph type="title"/>
          </p:nvPr>
        </p:nvSpPr>
        <p:spPr>
          <a:xfrm>
            <a:off x="163513" y="274638"/>
            <a:ext cx="8980487" cy="876300"/>
          </a:xfrm>
        </p:spPr>
        <p:txBody>
          <a:bodyPr/>
          <a:lstStyle/>
          <a:p>
            <a:pPr eaLnBrk="1" hangingPunct="1"/>
            <a:r>
              <a:rPr lang="en-US" sz="3200" smtClean="0"/>
              <a:t>Example 1: A multiliteracies approach to “Advanced Stylistics &amp; Composition”</a:t>
            </a:r>
          </a:p>
        </p:txBody>
      </p:sp>
      <p:sp>
        <p:nvSpPr>
          <p:cNvPr id="21507" name="Content Placeholder 2"/>
          <p:cNvSpPr>
            <a:spLocks noGrp="1"/>
          </p:cNvSpPr>
          <p:nvPr>
            <p:ph sz="quarter" idx="1"/>
          </p:nvPr>
        </p:nvSpPr>
        <p:spPr>
          <a:xfrm>
            <a:off x="0" y="1447800"/>
            <a:ext cx="8847138" cy="4572000"/>
          </a:xfrm>
        </p:spPr>
        <p:txBody>
          <a:bodyPr/>
          <a:lstStyle/>
          <a:p>
            <a:pPr eaLnBrk="1" hangingPunct="1">
              <a:buFont typeface="Wingdings 2" charset="2"/>
              <a:buNone/>
            </a:pPr>
            <a:r>
              <a:rPr lang="en-US" sz="2400" dirty="0" smtClean="0"/>
              <a:t>What does a </a:t>
            </a:r>
            <a:r>
              <a:rPr lang="en-US" sz="2400" dirty="0" err="1" smtClean="0"/>
              <a:t>multiliteracies</a:t>
            </a:r>
            <a:r>
              <a:rPr lang="en-US" sz="2400" dirty="0" smtClean="0"/>
              <a:t> approach entail?</a:t>
            </a:r>
          </a:p>
          <a:p>
            <a:pPr eaLnBrk="1" hangingPunct="1"/>
            <a:r>
              <a:rPr lang="en-US" sz="2400" dirty="0" smtClean="0"/>
              <a:t>Recognizing the limitations of CLT for collegiate FL learners</a:t>
            </a:r>
          </a:p>
          <a:p>
            <a:pPr eaLnBrk="1" hangingPunct="1"/>
            <a:r>
              <a:rPr lang="en-US" sz="2400" dirty="0" smtClean="0"/>
              <a:t>Developing a curriculum anchored in texts: enveloping the textual within the communicative</a:t>
            </a:r>
          </a:p>
          <a:p>
            <a:pPr eaLnBrk="1" hangingPunct="1"/>
            <a:r>
              <a:rPr lang="en-US" sz="2400" dirty="0" smtClean="0"/>
              <a:t>Viewing reading &amp; writing as both individual &amp; social communicative acts</a:t>
            </a:r>
          </a:p>
          <a:p>
            <a:pPr eaLnBrk="1" hangingPunct="1"/>
            <a:r>
              <a:rPr lang="en-US" sz="2400" dirty="0" smtClean="0"/>
              <a:t>Sensitizing learners to ...</a:t>
            </a:r>
          </a:p>
          <a:p>
            <a:pPr lvl="1" eaLnBrk="1" hangingPunct="1"/>
            <a:r>
              <a:rPr lang="en-US" dirty="0" smtClean="0"/>
              <a:t>the situated nature of language use</a:t>
            </a:r>
          </a:p>
          <a:p>
            <a:pPr lvl="1" eaLnBrk="1" hangingPunct="1"/>
            <a:r>
              <a:rPr lang="en-US" dirty="0" smtClean="0"/>
              <a:t>the context surrounding the production &amp; interpretation of a text</a:t>
            </a:r>
          </a:p>
          <a:p>
            <a:pPr lvl="1" eaLnBrk="1" hangingPunct="1"/>
            <a:r>
              <a:rPr lang="en-US" dirty="0" smtClean="0"/>
              <a:t>the various linguistic &amp; schematic resources (both L1 and FL) needed to make meaning in the FL &amp; do so in contextually appropriate </a:t>
            </a:r>
            <a:r>
              <a:rPr lang="en-US" dirty="0" smtClean="0"/>
              <a:t>ways</a:t>
            </a:r>
          </a:p>
          <a:p>
            <a:pPr lvl="1" eaLnBrk="1" hangingPunct="1"/>
            <a:endParaRPr lang="en-US" sz="2200" dirty="0" smtClean="0"/>
          </a:p>
          <a:p>
            <a:pPr lvl="1" eaLnBrk="1" hangingPunct="1">
              <a:buFont typeface="Wingdings 2" charset="2"/>
              <a:buNone/>
            </a:pPr>
            <a:r>
              <a:rPr lang="en-US" sz="2200" dirty="0" smtClean="0"/>
              <a:t>                                                             </a:t>
            </a:r>
            <a:r>
              <a:rPr lang="en-US" sz="2200" dirty="0" smtClean="0"/>
              <a:t>            (</a:t>
            </a:r>
            <a:r>
              <a:rPr lang="en-US" sz="2200" dirty="0" smtClean="0"/>
              <a:t>Kern, 2000; </a:t>
            </a:r>
            <a:r>
              <a:rPr lang="en-US" sz="2200" dirty="0" err="1" smtClean="0"/>
              <a:t>Swaffar</a:t>
            </a:r>
            <a:r>
              <a:rPr lang="en-US" sz="2200" dirty="0" smtClean="0"/>
              <a:t> &amp; </a:t>
            </a:r>
            <a:r>
              <a:rPr lang="en-US" sz="2200" dirty="0" err="1" smtClean="0"/>
              <a:t>Arens</a:t>
            </a:r>
            <a:r>
              <a:rPr lang="en-US" sz="2200" dirty="0" smtClean="0"/>
              <a:t>, 2005) </a:t>
            </a:r>
          </a:p>
          <a:p>
            <a:pPr eaLnBrk="1" hangingPunct="1">
              <a:buFont typeface="Wingdings 2" charset="2"/>
              <a:buNone/>
            </a:pPr>
            <a:endParaRPr lang="en-US" sz="2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le 1"/>
          <p:cNvSpPr>
            <a:spLocks noGrp="1"/>
          </p:cNvSpPr>
          <p:nvPr>
            <p:ph type="title"/>
          </p:nvPr>
        </p:nvSpPr>
        <p:spPr>
          <a:xfrm>
            <a:off x="715963" y="0"/>
            <a:ext cx="7970837" cy="842963"/>
          </a:xfrm>
        </p:spPr>
        <p:txBody>
          <a:bodyPr/>
          <a:lstStyle/>
          <a:p>
            <a:pPr eaLnBrk="1" hangingPunct="1"/>
            <a:r>
              <a:rPr lang="en-US" sz="3600" smtClean="0"/>
              <a:t>Principles of literacy</a:t>
            </a:r>
          </a:p>
        </p:txBody>
      </p:sp>
      <p:sp>
        <p:nvSpPr>
          <p:cNvPr id="22531" name="Content Placeholder 2"/>
          <p:cNvSpPr>
            <a:spLocks noGrp="1"/>
          </p:cNvSpPr>
          <p:nvPr>
            <p:ph sz="quarter" idx="1"/>
          </p:nvPr>
        </p:nvSpPr>
        <p:spPr/>
        <p:txBody>
          <a:bodyPr/>
          <a:lstStyle/>
          <a:p>
            <a:pPr eaLnBrk="1" hangingPunct="1">
              <a:lnSpc>
                <a:spcPct val="90000"/>
              </a:lnSpc>
              <a:buFont typeface="Wingdings 2" charset="2"/>
              <a:buNone/>
            </a:pPr>
            <a:r>
              <a:rPr lang="en-US" smtClean="0">
                <a:solidFill>
                  <a:schemeClr val="accent1"/>
                </a:solidFill>
              </a:rPr>
              <a:t>conventions</a:t>
            </a:r>
            <a:r>
              <a:rPr lang="en-US" smtClean="0"/>
              <a:t>				collaboration</a:t>
            </a:r>
          </a:p>
          <a:p>
            <a:pPr eaLnBrk="1" hangingPunct="1">
              <a:lnSpc>
                <a:spcPct val="90000"/>
              </a:lnSpc>
              <a:buFont typeface="Wingdings 2" charset="2"/>
              <a:buNone/>
            </a:pPr>
            <a:endParaRPr lang="en-US" smtClean="0"/>
          </a:p>
          <a:p>
            <a:pPr eaLnBrk="1" hangingPunct="1">
              <a:lnSpc>
                <a:spcPct val="90000"/>
              </a:lnSpc>
              <a:buFont typeface="Wingdings 2" charset="2"/>
              <a:buNone/>
            </a:pPr>
            <a:r>
              <a:rPr lang="en-US" smtClean="0"/>
              <a:t>cultural knowledge			</a:t>
            </a:r>
            <a:r>
              <a:rPr lang="en-US" smtClean="0">
                <a:solidFill>
                  <a:srgbClr val="D34817"/>
                </a:solidFill>
              </a:rPr>
              <a:t>interpretation</a:t>
            </a:r>
          </a:p>
          <a:p>
            <a:pPr eaLnBrk="1" hangingPunct="1">
              <a:lnSpc>
                <a:spcPct val="90000"/>
              </a:lnSpc>
              <a:buFont typeface="Wingdings 2" charset="2"/>
              <a:buNone/>
            </a:pPr>
            <a:endParaRPr lang="en-US" smtClean="0"/>
          </a:p>
          <a:p>
            <a:pPr eaLnBrk="1" hangingPunct="1">
              <a:lnSpc>
                <a:spcPct val="90000"/>
              </a:lnSpc>
              <a:buFont typeface="Wingdings 2" charset="2"/>
              <a:buNone/>
            </a:pPr>
            <a:r>
              <a:rPr lang="en-US" smtClean="0"/>
              <a:t>language use				problem solving</a:t>
            </a:r>
          </a:p>
          <a:p>
            <a:pPr eaLnBrk="1" hangingPunct="1">
              <a:lnSpc>
                <a:spcPct val="90000"/>
              </a:lnSpc>
              <a:buFont typeface="Wingdings 2" charset="2"/>
              <a:buNone/>
            </a:pPr>
            <a:endParaRPr lang="en-US" smtClean="0"/>
          </a:p>
          <a:p>
            <a:pPr eaLnBrk="1" hangingPunct="1">
              <a:lnSpc>
                <a:spcPct val="90000"/>
              </a:lnSpc>
              <a:buFont typeface="Wingdings 2" charset="2"/>
              <a:buNone/>
            </a:pPr>
            <a:r>
              <a:rPr lang="en-US" smtClean="0">
                <a:solidFill>
                  <a:srgbClr val="D34817"/>
                </a:solidFill>
              </a:rPr>
              <a:t>reflection &amp; self reflection</a:t>
            </a:r>
          </a:p>
          <a:p>
            <a:pPr eaLnBrk="1" hangingPunct="1">
              <a:lnSpc>
                <a:spcPct val="90000"/>
              </a:lnSpc>
              <a:buFont typeface="Wingdings 2" charset="2"/>
              <a:buNone/>
            </a:pPr>
            <a:endParaRPr lang="en-US" smtClean="0"/>
          </a:p>
          <a:p>
            <a:pPr eaLnBrk="1" hangingPunct="1">
              <a:lnSpc>
                <a:spcPct val="90000"/>
              </a:lnSpc>
              <a:buFont typeface="Wingdings 2" charset="2"/>
              <a:buNone/>
            </a:pPr>
            <a:endParaRPr lang="en-US" smtClean="0"/>
          </a:p>
          <a:p>
            <a:pPr eaLnBrk="1" hangingPunct="1">
              <a:lnSpc>
                <a:spcPct val="90000"/>
              </a:lnSpc>
              <a:buFont typeface="Wingdings 2" charset="2"/>
              <a:buNone/>
            </a:pPr>
            <a:r>
              <a:rPr lang="en-US" smtClean="0"/>
              <a:t>                                                                                  Kern (2000)</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ＭＳ ゴシック"/>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ヒラギノ明朝 Pro W3"/>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Equity.thmx</Template>
  <TotalTime>2001</TotalTime>
  <Words>3489</Words>
  <Application>Microsoft Macintosh PowerPoint</Application>
  <PresentationFormat>On-screen Show (4:3)</PresentationFormat>
  <Paragraphs>363</Paragraphs>
  <Slides>40</Slides>
  <Notes>16</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40</vt:i4>
      </vt:variant>
    </vt:vector>
  </HeadingPairs>
  <TitlesOfParts>
    <vt:vector size="42" baseType="lpstr">
      <vt:lpstr>Equity</vt:lpstr>
      <vt:lpstr>Document</vt:lpstr>
      <vt:lpstr>Theme-based bridge courses: A gateway to advanced linguistic proficiency</vt:lpstr>
      <vt:lpstr>Overview</vt:lpstr>
      <vt:lpstr>Rationale: Integrating language &amp; content </vt:lpstr>
      <vt:lpstr>The challenge: Integrating language &amp; content </vt:lpstr>
      <vt:lpstr>Characteristics of “bridge” courses</vt:lpstr>
      <vt:lpstr>Metaphors we don’t usually use...</vt:lpstr>
      <vt:lpstr>Bridge language courses at Harvard: coming up with goals &amp; criteria</vt:lpstr>
      <vt:lpstr>Example 1: A multiliteracies approach to “Advanced Stylistics &amp; Composition”</vt:lpstr>
      <vt:lpstr>Principles of literacy</vt:lpstr>
      <vt:lpstr>Integrating linguistic modalities in a multiliteracies approach</vt:lpstr>
      <vt:lpstr>Available designs</vt:lpstr>
      <vt:lpstr>A framework for literacy-based teaching</vt:lpstr>
      <vt:lpstr>The course:  Advanced stylistics &amp; composition</vt:lpstr>
      <vt:lpstr>The course: goals &amp; objectives (1)</vt:lpstr>
      <vt:lpstr>The course: objectives (2)</vt:lpstr>
      <vt:lpstr>Sample module organization</vt:lpstr>
      <vt:lpstr>Step 1: Introduction to the genre &amp; author—critical framing</vt:lpstr>
      <vt:lpstr>Step 2: Immersion in genre through textual comparison—situated practice</vt:lpstr>
      <vt:lpstr>Step 3: Development of a metalanguage for meaning design-overt instruction</vt:lpstr>
      <vt:lpstr>Step 4: Creating a new text--pre writing activities</vt:lpstr>
      <vt:lpstr>Step 4: Drafting (transformed practice) &amp; peer review</vt:lpstr>
      <vt:lpstr>Step 4: Conferencing, revising, presenting</vt:lpstr>
      <vt:lpstr>Summary – Example course 1</vt:lpstr>
      <vt:lpstr>Example 2: A discourse grammar approach to “Modern Stories of Paris”</vt:lpstr>
      <vt:lpstr>Communicative Competence  (Canale and Swain, 1980) </vt:lpstr>
      <vt:lpstr>How do we teach discourse competence?</vt:lpstr>
      <vt:lpstr>Why Paris? </vt:lpstr>
      <vt:lpstr>Course objective   </vt:lpstr>
      <vt:lpstr>Course work </vt:lpstr>
      <vt:lpstr>Required texts </vt:lpstr>
      <vt:lpstr>Exercices de style</vt:lpstr>
      <vt:lpstr>Exercices de style</vt:lpstr>
      <vt:lpstr>Using Exercices de style and Paris je t’aime to practice linguistic register</vt:lpstr>
      <vt:lpstr>Using Paris je t’aime for context to practice narration</vt:lpstr>
      <vt:lpstr>I.  Before writing</vt:lpstr>
      <vt:lpstr>II.  Organization</vt:lpstr>
      <vt:lpstr>Format</vt:lpstr>
      <vt:lpstr>Other possible assignments/activities:</vt:lpstr>
      <vt:lpstr>How are these courses different from typical 3rd or 4th year language courses?</vt:lpstr>
      <vt:lpstr>Discussion questions</vt:lpstr>
    </vt:vector>
  </TitlesOfParts>
  <Company>University of Miami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Theme-based bridge courses: A gateway to advanced linguistic proficiency</dc:title>
  <dc:creator>Heather Allen</dc:creator>
  <cp:lastModifiedBy>Heather Allen</cp:lastModifiedBy>
  <cp:revision>97</cp:revision>
  <cp:lastPrinted>2010-11-17T19:11:09Z</cp:lastPrinted>
  <dcterms:created xsi:type="dcterms:W3CDTF">2010-11-17T14:20:49Z</dcterms:created>
  <dcterms:modified xsi:type="dcterms:W3CDTF">2010-11-17T19:17:02Z</dcterms:modified>
</cp:coreProperties>
</file>