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lsx" ContentType="application/vnd.openxmlformats-officedocument.spreadsheetml.shee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27.xml" ContentType="application/vnd.openxmlformats-officedocument.presentationml.slide+xml"/>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charts/chart2.xml" ContentType="application/vnd.openxmlformats-officedocument.drawingml.chart+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s/slide24.xml" ContentType="application/vnd.openxmlformats-officedocument.presentationml.slide+xml"/>
  <Override PartName="/ppt/charts/chart1.xml" ContentType="application/vnd.openxmlformats-officedocument.drawingml.chart+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196" r:id="rId1"/>
  </p:sldMasterIdLst>
  <p:notesMasterIdLst>
    <p:notesMasterId r:id="rId34"/>
  </p:notesMasterIdLst>
  <p:sldIdLst>
    <p:sldId id="256" r:id="rId2"/>
    <p:sldId id="259" r:id="rId3"/>
    <p:sldId id="272" r:id="rId4"/>
    <p:sldId id="260" r:id="rId5"/>
    <p:sldId id="261" r:id="rId6"/>
    <p:sldId id="258" r:id="rId7"/>
    <p:sldId id="257" r:id="rId8"/>
    <p:sldId id="262" r:id="rId9"/>
    <p:sldId id="276" r:id="rId10"/>
    <p:sldId id="264" r:id="rId11"/>
    <p:sldId id="265" r:id="rId12"/>
    <p:sldId id="267" r:id="rId13"/>
    <p:sldId id="269" r:id="rId14"/>
    <p:sldId id="268" r:id="rId15"/>
    <p:sldId id="275" r:id="rId16"/>
    <p:sldId id="271" r:id="rId17"/>
    <p:sldId id="278" r:id="rId18"/>
    <p:sldId id="274" r:id="rId19"/>
    <p:sldId id="273" r:id="rId20"/>
    <p:sldId id="277" r:id="rId21"/>
    <p:sldId id="270" r:id="rId22"/>
    <p:sldId id="279" r:id="rId23"/>
    <p:sldId id="266" r:id="rId24"/>
    <p:sldId id="280" r:id="rId25"/>
    <p:sldId id="282" r:id="rId26"/>
    <p:sldId id="281" r:id="rId27"/>
    <p:sldId id="283" r:id="rId28"/>
    <p:sldId id="284" r:id="rId29"/>
    <p:sldId id="286" r:id="rId30"/>
    <p:sldId id="289" r:id="rId31"/>
    <p:sldId id="288" r:id="rId32"/>
    <p:sldId id="28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100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bar"/>
        <c:grouping val="clustered"/>
        <c:ser>
          <c:idx val="0"/>
          <c:order val="0"/>
          <c:tx>
            <c:strRef>
              <c:f>Sheet1!$B$1</c:f>
              <c:strCache>
                <c:ptCount val="1"/>
                <c:pt idx="0">
                  <c:v>Column1</c:v>
                </c:pt>
              </c:strCache>
            </c:strRef>
          </c:tx>
          <c:dLbls>
            <c:showVal val="1"/>
          </c:dLbls>
          <c:cat>
            <c:strRef>
              <c:f>Sheet1!$A$2:$A$7</c:f>
              <c:strCache>
                <c:ptCount val="6"/>
                <c:pt idx="0">
                  <c:v>Arts/Humanities</c:v>
                </c:pt>
                <c:pt idx="1">
                  <c:v>Social Sciences</c:v>
                </c:pt>
                <c:pt idx="2">
                  <c:v>Business</c:v>
                </c:pt>
                <c:pt idx="3">
                  <c:v>Sciences</c:v>
                </c:pt>
                <c:pt idx="4">
                  <c:v>Foreign Languages</c:v>
                </c:pt>
                <c:pt idx="5">
                  <c:v>Math/Engineering</c:v>
                </c:pt>
              </c:strCache>
            </c:strRef>
          </c:cat>
          <c:val>
            <c:numRef>
              <c:f>Sheet1!$B$2:$B$7</c:f>
              <c:numCache>
                <c:formatCode>0.00%</c:formatCode>
                <c:ptCount val="6"/>
                <c:pt idx="0">
                  <c:v>0.217</c:v>
                </c:pt>
                <c:pt idx="1">
                  <c:v>0.215</c:v>
                </c:pt>
                <c:pt idx="2">
                  <c:v>0.202</c:v>
                </c:pt>
                <c:pt idx="3">
                  <c:v>0.117</c:v>
                </c:pt>
                <c:pt idx="4">
                  <c:v>0.062</c:v>
                </c:pt>
                <c:pt idx="5">
                  <c:v>0.047</c:v>
                </c:pt>
              </c:numCache>
            </c:numRef>
          </c:val>
        </c:ser>
        <c:ser>
          <c:idx val="1"/>
          <c:order val="1"/>
          <c:tx>
            <c:strRef>
              <c:f>Sheet1!$C$1</c:f>
              <c:strCache>
                <c:ptCount val="1"/>
                <c:pt idx="0">
                  <c:v>Column2</c:v>
                </c:pt>
              </c:strCache>
            </c:strRef>
          </c:tx>
          <c:dLbls>
            <c:delete val="1"/>
          </c:dLbls>
          <c:cat>
            <c:strRef>
              <c:f>Sheet1!$A$2:$A$7</c:f>
              <c:strCache>
                <c:ptCount val="6"/>
                <c:pt idx="0">
                  <c:v>Arts/Humanities</c:v>
                </c:pt>
                <c:pt idx="1">
                  <c:v>Social Sciences</c:v>
                </c:pt>
                <c:pt idx="2">
                  <c:v>Business</c:v>
                </c:pt>
                <c:pt idx="3">
                  <c:v>Sciences</c:v>
                </c:pt>
                <c:pt idx="4">
                  <c:v>Foreign Languages</c:v>
                </c:pt>
                <c:pt idx="5">
                  <c:v>Math/Engineering</c:v>
                </c:pt>
              </c:strCache>
            </c:strRef>
          </c:cat>
          <c:val>
            <c:numRef>
              <c:f>Sheet1!$C$2:$C$7</c:f>
              <c:numCache>
                <c:formatCode>General</c:formatCode>
                <c:ptCount val="6"/>
                <c:pt idx="0">
                  <c:v>0.0</c:v>
                </c:pt>
                <c:pt idx="1">
                  <c:v>0.0</c:v>
                </c:pt>
                <c:pt idx="2">
                  <c:v>0.0</c:v>
                </c:pt>
              </c:numCache>
            </c:numRef>
          </c:val>
        </c:ser>
        <c:dLbls>
          <c:showVal val="1"/>
        </c:dLbls>
        <c:axId val="490638728"/>
        <c:axId val="531829256"/>
      </c:barChart>
      <c:catAx>
        <c:axId val="490638728"/>
        <c:scaling>
          <c:orientation val="minMax"/>
        </c:scaling>
        <c:axPos val="l"/>
        <c:tickLblPos val="nextTo"/>
        <c:crossAx val="531829256"/>
        <c:crosses val="autoZero"/>
        <c:auto val="1"/>
        <c:lblAlgn val="ctr"/>
        <c:lblOffset val="100"/>
      </c:catAx>
      <c:valAx>
        <c:axId val="531829256"/>
        <c:scaling>
          <c:orientation val="minMax"/>
        </c:scaling>
        <c:delete val="1"/>
        <c:axPos val="b"/>
        <c:majorGridlines/>
        <c:numFmt formatCode="0.00%" sourceLinked="1"/>
        <c:tickLblPos val="nextTo"/>
        <c:crossAx val="490638728"/>
        <c:crosses val="autoZero"/>
        <c:crossBetween val="between"/>
      </c:valAx>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lineChart>
        <c:grouping val="standard"/>
        <c:ser>
          <c:idx val="0"/>
          <c:order val="0"/>
          <c:tx>
            <c:strRef>
              <c:f>Sheet1!$B$1</c:f>
              <c:strCache>
                <c:ptCount val="1"/>
                <c:pt idx="0">
                  <c:v>Short-Term</c:v>
                </c:pt>
              </c:strCache>
            </c:strRef>
          </c:tx>
          <c:cat>
            <c:numRef>
              <c:f>Sheet1!$A$2:$A$5</c:f>
              <c:numCache>
                <c:formatCode>General</c:formatCode>
                <c:ptCount val="4"/>
                <c:pt idx="0">
                  <c:v>1999.0</c:v>
                </c:pt>
                <c:pt idx="1">
                  <c:v>2002.0</c:v>
                </c:pt>
                <c:pt idx="2">
                  <c:v>2005.0</c:v>
                </c:pt>
                <c:pt idx="3">
                  <c:v>2008.0</c:v>
                </c:pt>
              </c:numCache>
            </c:numRef>
          </c:cat>
          <c:val>
            <c:numRef>
              <c:f>Sheet1!$B$2:$B$5</c:f>
              <c:numCache>
                <c:formatCode>General</c:formatCode>
                <c:ptCount val="4"/>
                <c:pt idx="0">
                  <c:v>55.9</c:v>
                </c:pt>
                <c:pt idx="1">
                  <c:v>48.7</c:v>
                </c:pt>
                <c:pt idx="2">
                  <c:v>51.2</c:v>
                </c:pt>
                <c:pt idx="3">
                  <c:v>56.3</c:v>
                </c:pt>
              </c:numCache>
            </c:numRef>
          </c:val>
        </c:ser>
        <c:ser>
          <c:idx val="1"/>
          <c:order val="1"/>
          <c:tx>
            <c:strRef>
              <c:f>Sheet1!$C$1</c:f>
              <c:strCache>
                <c:ptCount val="1"/>
                <c:pt idx="0">
                  <c:v>Mid-Length</c:v>
                </c:pt>
              </c:strCache>
            </c:strRef>
          </c:tx>
          <c:cat>
            <c:numRef>
              <c:f>Sheet1!$A$2:$A$5</c:f>
              <c:numCache>
                <c:formatCode>General</c:formatCode>
                <c:ptCount val="4"/>
                <c:pt idx="0">
                  <c:v>1999.0</c:v>
                </c:pt>
                <c:pt idx="1">
                  <c:v>2002.0</c:v>
                </c:pt>
                <c:pt idx="2">
                  <c:v>2005.0</c:v>
                </c:pt>
                <c:pt idx="3">
                  <c:v>2008.0</c:v>
                </c:pt>
              </c:numCache>
            </c:numRef>
          </c:cat>
          <c:val>
            <c:numRef>
              <c:f>Sheet1!$C$2:$C$5</c:f>
              <c:numCache>
                <c:formatCode>General</c:formatCode>
                <c:ptCount val="4"/>
                <c:pt idx="0">
                  <c:v>44.5</c:v>
                </c:pt>
                <c:pt idx="1">
                  <c:v>43.4</c:v>
                </c:pt>
                <c:pt idx="2">
                  <c:v>42.1</c:v>
                </c:pt>
                <c:pt idx="3">
                  <c:v>39.5</c:v>
                </c:pt>
              </c:numCache>
            </c:numRef>
          </c:val>
        </c:ser>
        <c:ser>
          <c:idx val="2"/>
          <c:order val="2"/>
          <c:tx>
            <c:strRef>
              <c:f>Sheet1!$D$1</c:f>
              <c:strCache>
                <c:ptCount val="1"/>
                <c:pt idx="0">
                  <c:v>Long-Term</c:v>
                </c:pt>
              </c:strCache>
            </c:strRef>
          </c:tx>
          <c:cat>
            <c:numRef>
              <c:f>Sheet1!$A$2:$A$5</c:f>
              <c:numCache>
                <c:formatCode>General</c:formatCode>
                <c:ptCount val="4"/>
                <c:pt idx="0">
                  <c:v>1999.0</c:v>
                </c:pt>
                <c:pt idx="1">
                  <c:v>2002.0</c:v>
                </c:pt>
                <c:pt idx="2">
                  <c:v>2005.0</c:v>
                </c:pt>
                <c:pt idx="3">
                  <c:v>2008.0</c:v>
                </c:pt>
              </c:numCache>
            </c:numRef>
          </c:cat>
          <c:val>
            <c:numRef>
              <c:f>Sheet1!$D$2:$D$5</c:f>
              <c:numCache>
                <c:formatCode>General</c:formatCode>
                <c:ptCount val="4"/>
                <c:pt idx="0">
                  <c:v>8.8</c:v>
                </c:pt>
                <c:pt idx="1">
                  <c:v>8.3</c:v>
                </c:pt>
                <c:pt idx="2">
                  <c:v>6.2</c:v>
                </c:pt>
                <c:pt idx="3">
                  <c:v>4.2</c:v>
                </c:pt>
              </c:numCache>
            </c:numRef>
          </c:val>
        </c:ser>
        <c:marker val="1"/>
        <c:axId val="596106792"/>
        <c:axId val="72784744"/>
      </c:lineChart>
      <c:catAx>
        <c:axId val="596106792"/>
        <c:scaling>
          <c:orientation val="minMax"/>
        </c:scaling>
        <c:axPos val="b"/>
        <c:numFmt formatCode="General" sourceLinked="1"/>
        <c:tickLblPos val="nextTo"/>
        <c:crossAx val="72784744"/>
        <c:crosses val="autoZero"/>
        <c:auto val="1"/>
        <c:lblAlgn val="ctr"/>
        <c:lblOffset val="100"/>
      </c:catAx>
      <c:valAx>
        <c:axId val="72784744"/>
        <c:scaling>
          <c:orientation val="minMax"/>
        </c:scaling>
        <c:axPos val="l"/>
        <c:majorGridlines/>
        <c:numFmt formatCode="General" sourceLinked="1"/>
        <c:tickLblPos val="nextTo"/>
        <c:crossAx val="596106792"/>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29EF0A-B5BB-2A43-B6A4-639F4D81E17F}" type="datetimeFigureOut">
              <a:rPr lang="en-US" smtClean="0"/>
              <a:pPr/>
              <a:t>11/19/10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6161D0-C1CD-FB4E-85BD-061F1B76F0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forgive me for repeating</a:t>
            </a:r>
            <a:r>
              <a:rPr lang="en-US" baseline="0" dirty="0" smtClean="0"/>
              <a:t> briefly some of the information in Parts I and II from this morning. And thank you for being here this afternoon if you attended this morning’s plenary panel!</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studies</a:t>
            </a:r>
            <a:r>
              <a:rPr lang="en-US" baseline="0" dirty="0" smtClean="0"/>
              <a:t> comparing language gain by students in </a:t>
            </a:r>
            <a:r>
              <a:rPr lang="en-US" baseline="0" dirty="0" err="1" smtClean="0"/>
              <a:t>homestay</a:t>
            </a:r>
            <a:r>
              <a:rPr lang="en-US" baseline="0" dirty="0" smtClean="0"/>
              <a:t> vs. residence hall</a:t>
            </a:r>
          </a:p>
          <a:p>
            <a:r>
              <a:rPr lang="en-US" baseline="0" dirty="0" smtClean="0"/>
              <a:t>motivation to use the language versus the “compatriot island” – students socializing in their L1</a:t>
            </a:r>
          </a:p>
          <a:p>
            <a:r>
              <a:rPr lang="en-US" baseline="0" dirty="0" smtClean="0"/>
              <a:t>-the role of QUALITATIVE research since the mid 1990s</a:t>
            </a:r>
          </a:p>
          <a:p>
            <a:r>
              <a:rPr lang="en-US" dirty="0" err="1" smtClean="0"/>
              <a:t>Isabelli</a:t>
            </a:r>
            <a:r>
              <a:rPr lang="en-US" dirty="0" smtClean="0"/>
              <a:t>-Garcia: </a:t>
            </a:r>
            <a:r>
              <a:rPr lang="en-US" sz="1200" kern="1200" dirty="0" smtClean="0">
                <a:solidFill>
                  <a:schemeClr val="tx1"/>
                </a:solidFill>
                <a:latin typeface="+mn-lt"/>
                <a:ea typeface="+mn-ea"/>
                <a:cs typeface="+mn-cs"/>
              </a:rPr>
              <a:t>the unwillingness to interact and create social networks with the speakers of the host culture stemmed from</a:t>
            </a:r>
          </a:p>
          <a:p>
            <a:r>
              <a:rPr lang="en-US" sz="1200" kern="1200" dirty="0" smtClean="0">
                <a:solidFill>
                  <a:schemeClr val="tx1"/>
                </a:solidFill>
                <a:latin typeface="+mn-lt"/>
                <a:ea typeface="+mn-ea"/>
                <a:cs typeface="+mn-cs"/>
              </a:rPr>
              <a:t>motivational and attitudinal deficits maintained by the learner (2006)</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Davidson:</a:t>
            </a:r>
            <a:r>
              <a:rPr lang="en-US" baseline="0" dirty="0" smtClean="0"/>
              <a:t> development of linguistic and cultural proficiency is “extremely unlikely” to occur (MLJ Editorial 2007)</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err="1" smtClean="0"/>
              <a:t>Mancheno</a:t>
            </a:r>
            <a:r>
              <a:rPr lang="en-US" baseline="0" dirty="0" smtClean="0"/>
              <a:t> dissertation 2008: </a:t>
            </a:r>
            <a:r>
              <a:rPr lang="en-US" sz="1200" kern="1200" dirty="0" smtClean="0">
                <a:solidFill>
                  <a:schemeClr val="tx1"/>
                </a:solidFill>
                <a:latin typeface="+mn-lt"/>
                <a:ea typeface="+mn-ea"/>
                <a:cs typeface="+mn-cs"/>
              </a:rPr>
              <a:t>significant differences in proficiency development did not emerge between AH and SA learners of Spanish until the third and fourth month of the program  [N=18 AH, 16 SA]</a:t>
            </a:r>
            <a:endParaRPr lang="en-US" baseline="0" dirty="0" smtClean="0"/>
          </a:p>
          <a:p>
            <a:r>
              <a:rPr lang="en-US" baseline="0" dirty="0" smtClean="0"/>
              <a:t>Research design flaws: One cell design / Lack of control group to compare against SA group / assessment instruments such as OPI / need for replication studies</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 bring these issues up because the</a:t>
            </a:r>
            <a:r>
              <a:rPr lang="en-US" sz="1200" kern="1200" baseline="0" dirty="0" smtClean="0">
                <a:solidFill>
                  <a:schemeClr val="tx1"/>
                </a:solidFill>
                <a:latin typeface="+mn-lt"/>
                <a:ea typeface="+mn-ea"/>
                <a:cs typeface="+mn-cs"/>
              </a:rPr>
              <a:t> Communities goal area includes language use both within and beyond the school setting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Alice encountered a set of different interaction norms in the French university –no contact with professor, isolated from French students&amp;</a:t>
            </a:r>
            <a:r>
              <a:rPr lang="en-US" sz="1200" kern="1200" baseline="0" dirty="0" smtClean="0">
                <a:solidFill>
                  <a:schemeClr val="tx1"/>
                </a:solidFill>
                <a:latin typeface="+mn-lt"/>
                <a:ea typeface="+mn-ea"/>
                <a:cs typeface="+mn-cs"/>
              </a:rPr>
              <a:t> a</a:t>
            </a:r>
            <a:r>
              <a:rPr lang="en-US" sz="1200" kern="1200" dirty="0" smtClean="0">
                <a:solidFill>
                  <a:schemeClr val="tx1"/>
                </a:solidFill>
                <a:latin typeface="+mn-lt"/>
                <a:ea typeface="+mn-ea"/>
                <a:cs typeface="+mn-cs"/>
              </a:rPr>
              <a:t>fter several frustrating classroom-centered learning experiences, she “deliberately situated her learning experience in the social networks she developed by hanging out in local watering holes and making the rounds of rooms in the residence hall where students gathered to eat and drink” (</a:t>
            </a:r>
            <a:r>
              <a:rPr lang="en-US" sz="1200" kern="1200" dirty="0" err="1" smtClean="0">
                <a:solidFill>
                  <a:schemeClr val="tx1"/>
                </a:solidFill>
                <a:latin typeface="+mn-lt"/>
                <a:ea typeface="+mn-ea"/>
                <a:cs typeface="+mn-cs"/>
              </a:rPr>
              <a:t>Kinginger</a:t>
            </a:r>
            <a:r>
              <a:rPr lang="en-US" sz="1200" kern="1200" dirty="0" smtClean="0">
                <a:solidFill>
                  <a:schemeClr val="tx1"/>
                </a:solidFill>
                <a:latin typeface="+mn-lt"/>
                <a:ea typeface="+mn-ea"/>
                <a:cs typeface="+mn-cs"/>
              </a:rPr>
              <a:t>, 2004,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236)</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Both studies -&gt; how the context shaped motives related</a:t>
            </a:r>
            <a:r>
              <a:rPr lang="en-US" sz="1200" kern="1200" baseline="0" dirty="0" smtClean="0">
                <a:solidFill>
                  <a:schemeClr val="tx1"/>
                </a:solidFill>
                <a:latin typeface="+mn-lt"/>
                <a:ea typeface="+mn-ea"/>
                <a:cs typeface="+mn-cs"/>
              </a:rPr>
              <a:t> to language learning </a:t>
            </a:r>
            <a:r>
              <a:rPr lang="en-US" sz="1200" kern="1200" dirty="0" smtClean="0">
                <a:solidFill>
                  <a:schemeClr val="tx1"/>
                </a:solidFill>
                <a:latin typeface="+mn-lt"/>
                <a:ea typeface="+mn-ea"/>
                <a:cs typeface="+mn-cs"/>
              </a:rPr>
              <a:t>and efforts/success overseas</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OVERLAP WITH STANDARDS 1.2 and  2.1-2.2 – Interpretive mode of communication, understanding of cultural practices and products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Until now, most research has not delved very deeply into the TYPES of reading, viewing, and listening that SA participants participate</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PERCEPTION</a:t>
            </a:r>
            <a:r>
              <a:rPr lang="en-US" baseline="0" dirty="0" smtClean="0"/>
              <a:t> OF READING AND WRITING AS ACADEMIC SKILLS NOT SOMETHING TO BE USED FOR PERSONAL ENRICHMENT OR ENTERTAINMENT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Existing research has tended to 1) Conduct pre-post tests or 2) measured non-interactive language contact indirectly by means of self-report instruments </a:t>
            </a:r>
            <a:endParaRPr lang="en-US" i="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Developed by Barbara</a:t>
            </a:r>
            <a:r>
              <a:rPr lang="en-US" baseline="0" dirty="0" smtClean="0"/>
              <a:t> Freed and her associates 1990, 1995, 2004</a:t>
            </a:r>
            <a:endParaRPr lang="en-US" dirty="0" smtClean="0"/>
          </a:p>
          <a:p>
            <a:endParaRPr lang="en-US" dirty="0" smtClean="0"/>
          </a:p>
          <a:p>
            <a:r>
              <a:rPr lang="en-US" dirty="0" err="1" smtClean="0"/>
              <a:t>Likert</a:t>
            </a:r>
            <a:r>
              <a:rPr lang="en-US" baseline="0" dirty="0" smtClean="0"/>
              <a:t> scale – which days of the week, how many hours </a:t>
            </a:r>
          </a:p>
          <a:p>
            <a:r>
              <a:rPr lang="en-US" baseline="0" dirty="0" smtClean="0"/>
              <a:t>Interestingly the only type of literature included is NOVELS</a:t>
            </a:r>
          </a:p>
          <a:p>
            <a:endParaRPr lang="en-US" baseline="0" dirty="0" smtClean="0"/>
          </a:p>
          <a:p>
            <a:r>
              <a:rPr lang="en-US" baseline="0" dirty="0" smtClean="0"/>
              <a:t>Limitations: Doesn’t ask WHY or what they get out of this; insufficient attention to new media; often used as the sole data on non-interactive language contact and examined as a predictor of linguistic gain</a:t>
            </a:r>
          </a:p>
          <a:p>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Allen</a:t>
            </a:r>
            <a:r>
              <a:rPr lang="en-US" baseline="0" dirty="0" smtClean="0"/>
              <a:t> (2010b) – Comparative case study wherein one learner interacted with host mother about recipes/cookbooks and host brothers over TV (not at the dinner table)</a:t>
            </a:r>
          </a:p>
          <a:p>
            <a:r>
              <a:rPr lang="en-US" baseline="0" dirty="0" smtClean="0"/>
              <a:t>Kline – novel / filmic version of it (</a:t>
            </a:r>
            <a:r>
              <a:rPr lang="en-US" baseline="0" dirty="0" err="1" smtClean="0"/>
              <a:t>L’Amant</a:t>
            </a:r>
            <a:r>
              <a:rPr lang="en-US" baseline="0" dirty="0" smtClean="0"/>
              <a:t>, </a:t>
            </a:r>
            <a:r>
              <a:rPr lang="en-US" baseline="0" dirty="0" err="1" smtClean="0"/>
              <a:t>Duras</a:t>
            </a:r>
            <a:r>
              <a:rPr lang="en-US" baseline="0" dirty="0" smtClean="0"/>
              <a:t>) linked students to their host families</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baseline="0" dirty="0" smtClean="0"/>
              <a:t>Kaplan (1989): LCP showed that writing played no role outside the classroom</a:t>
            </a:r>
          </a:p>
          <a:p>
            <a:r>
              <a:rPr lang="en-US" sz="1200" i="0" kern="1200" baseline="0" dirty="0" smtClean="0">
                <a:solidFill>
                  <a:schemeClr val="tx1"/>
                </a:solidFill>
                <a:latin typeface="+mn-lt"/>
                <a:ea typeface="+mn-ea"/>
                <a:cs typeface="+mn-cs"/>
              </a:rPr>
              <a:t>Tanaka (2007): Of 29 Japanese SA participants in New Zealand, </a:t>
            </a:r>
            <a:r>
              <a:rPr lang="en-US" sz="1200" kern="1200" dirty="0" smtClean="0">
                <a:solidFill>
                  <a:schemeClr val="tx1"/>
                </a:solidFill>
                <a:latin typeface="+mn-lt"/>
                <a:ea typeface="+mn-ea"/>
                <a:cs typeface="+mn-cs"/>
              </a:rPr>
              <a:t>only a few students voluntarily read books and newspapers in English outside school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47)</a:t>
            </a:r>
          </a:p>
          <a:p>
            <a:r>
              <a:rPr lang="en-US" sz="1200" kern="1200" dirty="0" smtClean="0">
                <a:solidFill>
                  <a:schemeClr val="tx1"/>
                </a:solidFill>
                <a:latin typeface="+mn-lt"/>
                <a:ea typeface="+mn-ea"/>
                <a:cs typeface="+mn-cs"/>
              </a:rPr>
              <a:t> radio and TV programs, often considered one of the best materials to learn an L2, did not necessarily provide comprehensible L2 input for the Japanese students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48)</a:t>
            </a:r>
          </a:p>
          <a:p>
            <a:pPr marL="0" marR="0" indent="0" algn="l" defTabSz="457200" rtl="0" eaLnBrk="1" fontAlgn="auto" latinLnBrk="0" hangingPunct="1">
              <a:lnSpc>
                <a:spcPct val="100000"/>
              </a:lnSpc>
              <a:spcBef>
                <a:spcPts val="0"/>
              </a:spcBef>
              <a:spcAft>
                <a:spcPts val="0"/>
              </a:spcAft>
              <a:buClrTx/>
              <a:buSzTx/>
              <a:buFontTx/>
              <a:buNone/>
              <a:tabLst/>
              <a:defRPr/>
            </a:pPr>
            <a:r>
              <a:rPr lang="en-US" i="0" dirty="0" smtClean="0"/>
              <a:t>Kline: Host family members made disparaging comments about SA participants reading choices and film choices; gendered cultures of reading – females read</a:t>
            </a:r>
            <a:r>
              <a:rPr lang="en-US" i="0" baseline="0" dirty="0" smtClean="0"/>
              <a:t> more outside class, chose a wider variety of reading materials, and had a </a:t>
            </a:r>
            <a:r>
              <a:rPr lang="en-US" i="0" dirty="0" smtClean="0"/>
              <a:t>“shared</a:t>
            </a:r>
            <a:r>
              <a:rPr lang="en-US" i="0" baseline="0" dirty="0" smtClean="0"/>
              <a:t> reading” culture (e.g., magazines)</a:t>
            </a:r>
            <a:endParaRPr lang="en-US" i="0" dirty="0" smtClean="0"/>
          </a:p>
          <a:p>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relation to this final point, I want to read</a:t>
            </a:r>
            <a:r>
              <a:rPr lang="en-US" baseline="0" dirty="0" smtClean="0"/>
              <a:t> a thought-provoking quote by Michael Woolf from his presentation at last year’s NAFSA conference</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Study Abroad</a:t>
            </a:r>
            <a:r>
              <a:rPr lang="en-US" baseline="0" dirty="0" smtClean="0"/>
              <a:t> Changed my Life and Other Problems (Michael Woolf)</a:t>
            </a:r>
          </a:p>
          <a:p>
            <a:endParaRPr lang="en-US" baseline="0" dirty="0" smtClean="0"/>
          </a:p>
          <a:p>
            <a:r>
              <a:rPr lang="en-US" baseline="0" dirty="0" smtClean="0"/>
              <a:t>So if we ACCEPT this vision of the study abroad experience, that it is not an osmosis situation, then we should be COMPELLED to maximize students’ preparation to profit from the SA experience and to support them in the most productive ways possible and feasible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before we</a:t>
            </a:r>
            <a:r>
              <a:rPr lang="en-US" baseline="0" dirty="0" smtClean="0"/>
              <a:t> begin discussing</a:t>
            </a:r>
            <a:r>
              <a:rPr lang="en-US" sz="1200" kern="1200" dirty="0" smtClean="0">
                <a:solidFill>
                  <a:schemeClr val="tx1"/>
                </a:solidFill>
                <a:latin typeface="+mn-lt"/>
                <a:ea typeface="+mn-ea"/>
                <a:cs typeface="+mn-cs"/>
              </a:rPr>
              <a:t> the relation between the Communities Goal area and outcomes of study abroad participation ... I wanted to quickly review the details of the Communities goal area.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Next, I want</a:t>
            </a:r>
            <a:r>
              <a:rPr lang="en-US" sz="1200" kern="1200" baseline="0" dirty="0" smtClean="0">
                <a:solidFill>
                  <a:schemeClr val="tx1"/>
                </a:solidFill>
                <a:latin typeface="+mn-lt"/>
                <a:ea typeface="+mn-ea"/>
                <a:cs typeface="+mn-cs"/>
              </a:rPr>
              <a:t> to share some demographic data to keep in mind about study abroad participation today by U.S. students</a:t>
            </a:r>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strategies for learning speech acts (requests, apologies, leave taking)</a:t>
            </a:r>
          </a:p>
          <a:p>
            <a:endParaRPr lang="en-US" dirty="0" smtClean="0"/>
          </a:p>
          <a:p>
            <a:r>
              <a:rPr lang="en-US" sz="1200" dirty="0" smtClean="0">
                <a:latin typeface="Bookman Old Style"/>
                <a:cs typeface="Bookman Old Style"/>
              </a:rPr>
              <a:t>, reading and analysis of linguistic memoirs of successful “border crossers” (e.g., </a:t>
            </a:r>
            <a:r>
              <a:rPr lang="en-US" sz="1200" i="1" dirty="0" smtClean="0">
                <a:latin typeface="Bookman Old Style"/>
                <a:cs typeface="Bookman Old Style"/>
              </a:rPr>
              <a:t>French Lessons</a:t>
            </a:r>
            <a:r>
              <a:rPr lang="en-US" sz="1200" dirty="0" smtClean="0">
                <a:latin typeface="Bookman Old Style"/>
                <a:cs typeface="Bookman Old Style"/>
              </a:rPr>
              <a:t>)</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strategies for learning speech acts (requests, apologies, leave taking)</a:t>
            </a:r>
          </a:p>
          <a:p>
            <a:endParaRPr lang="en-US" dirty="0" smtClean="0"/>
          </a:p>
          <a:p>
            <a:r>
              <a:rPr lang="en-US" sz="1200" dirty="0" smtClean="0">
                <a:latin typeface="Bookman Old Style"/>
                <a:cs typeface="Bookman Old Style"/>
              </a:rPr>
              <a:t>, reading and analysis of linguistic memoirs of successful “border crossers” (e.g., </a:t>
            </a:r>
            <a:r>
              <a:rPr lang="en-US" sz="1200" i="1" dirty="0" smtClean="0">
                <a:latin typeface="Bookman Old Style"/>
                <a:cs typeface="Bookman Old Style"/>
              </a:rPr>
              <a:t>French Lessons</a:t>
            </a:r>
            <a:r>
              <a:rPr lang="en-US" sz="1200" dirty="0" smtClean="0">
                <a:latin typeface="Bookman Old Style"/>
                <a:cs typeface="Bookman Old Style"/>
              </a:rPr>
              <a:t>)</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will return to this in</a:t>
            </a:r>
            <a:r>
              <a:rPr lang="en-US" baseline="0" dirty="0" smtClean="0"/>
              <a:t> a moment when I address Standard 5.2</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a:t>
            </a:r>
            <a:r>
              <a:rPr lang="en-US" baseline="0" dirty="0" smtClean="0"/>
              <a:t> FOR MEDIATION </a:t>
            </a:r>
            <a:r>
              <a:rPr lang="en-US" baseline="0" dirty="0" err="1" smtClean="0"/>
              <a:t>w</a:t>
            </a:r>
            <a:r>
              <a:rPr lang="en-US" baseline="0" dirty="0" smtClean="0"/>
              <a:t>/ blogs</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a:t>
            </a:r>
            <a:r>
              <a:rPr lang="en-US" baseline="0" dirty="0" smtClean="0"/>
              <a:t> FOR MEDIATION </a:t>
            </a:r>
            <a:r>
              <a:rPr lang="en-US" baseline="0" dirty="0" err="1" smtClean="0"/>
              <a:t>w</a:t>
            </a:r>
            <a:r>
              <a:rPr lang="en-US" baseline="0" dirty="0" smtClean="0"/>
              <a:t>/ blogs</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a:t>
            </a:r>
            <a:r>
              <a:rPr lang="en-US" baseline="0" dirty="0" smtClean="0"/>
              <a:t> FOR MEDIATION </a:t>
            </a:r>
            <a:r>
              <a:rPr lang="en-US" baseline="0" dirty="0" err="1" smtClean="0"/>
              <a:t>w</a:t>
            </a:r>
            <a:r>
              <a:rPr lang="en-US" baseline="0" dirty="0" smtClean="0"/>
              <a:t>/ blogs</a:t>
            </a:r>
          </a:p>
          <a:p>
            <a:endParaRPr lang="en-US" baseline="0" dirty="0" smtClean="0"/>
          </a:p>
          <a:p>
            <a:r>
              <a:rPr lang="en-US" baseline="0" dirty="0" smtClean="0"/>
              <a:t>Give the example of the bookstore observation task </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destinations</a:t>
            </a:r>
            <a:r>
              <a:rPr lang="en-US" baseline="0" dirty="0" smtClean="0"/>
              <a:t> = UK, Italy, Spain, France, China</a:t>
            </a:r>
          </a:p>
          <a:p>
            <a:r>
              <a:rPr lang="en-US" dirty="0" smtClean="0"/>
              <a:t>The United Kingdom, hosted 6% fewer students than in the previous year. </a:t>
            </a:r>
          </a:p>
          <a:p>
            <a:r>
              <a:rPr lang="en-US" dirty="0" smtClean="0"/>
              <a:t>Decreases were seen also in #</a:t>
            </a:r>
            <a:r>
              <a:rPr lang="en-US" dirty="0" err="1" smtClean="0"/>
              <a:t>s</a:t>
            </a:r>
            <a:r>
              <a:rPr lang="en-US" dirty="0" smtClean="0"/>
              <a:t> of students to Italy (down 11%); Spain (down 4%), and France (down 3%). </a:t>
            </a:r>
          </a:p>
          <a:p>
            <a:r>
              <a:rPr lang="en-US" dirty="0" smtClean="0"/>
              <a:t>The exception among leading hosts was an increase of 4% in the number of students to China, the fifth leading destination, following a 19 % increase in the previous year.</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1985, foreign language majors accounted</a:t>
            </a:r>
            <a:r>
              <a:rPr lang="en-US" baseline="0" dirty="0" smtClean="0"/>
              <a:t> for 16.7% of total enrollments whereas today it is approximately 6%.</a:t>
            </a:r>
          </a:p>
        </p:txBody>
      </p:sp>
      <p:sp>
        <p:nvSpPr>
          <p:cNvPr id="4" name="Slide Number Placeholder 3"/>
          <p:cNvSpPr>
            <a:spLocks noGrp="1"/>
          </p:cNvSpPr>
          <p:nvPr>
            <p:ph type="sldNum" sz="quarter" idx="10"/>
          </p:nvPr>
        </p:nvSpPr>
        <p:spPr/>
        <p:txBody>
          <a:bodyPr/>
          <a:lstStyle/>
          <a:p>
            <a:fld id="{216161D0-C1CD-FB4E-85BD-061F1B76F02C}"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present, short-term programs serve the largest number of Americans studying abroad, about 55%.</a:t>
            </a:r>
          </a:p>
          <a:p>
            <a:r>
              <a:rPr lang="en-US" dirty="0" smtClean="0"/>
              <a:t>About 41% of students studying abroad do so through mid-length programs, and 4% in long-term</a:t>
            </a:r>
            <a:r>
              <a:rPr lang="en-US" baseline="0" dirty="0" smtClean="0"/>
              <a:t> programs of an academic or calendar year.</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trends cause</a:t>
            </a:r>
            <a:r>
              <a:rPr lang="en-US" baseline="0" dirty="0" smtClean="0"/>
              <a:t> to call into question some of our assumptions about SA</a:t>
            </a:r>
          </a:p>
          <a:p>
            <a:r>
              <a:rPr lang="en-US" dirty="0" smtClean="0"/>
              <a:t>Many people assume that the answer to both of these</a:t>
            </a:r>
            <a:r>
              <a:rPr lang="en-US" baseline="0" dirty="0" smtClean="0"/>
              <a:t> questions is YES.</a:t>
            </a:r>
          </a:p>
          <a:p>
            <a:r>
              <a:rPr lang="en-US" baseline="0" dirty="0" smtClean="0"/>
              <a:t>In fact, in the SA literature, we encounter the notion of the osmosis myth (next slide)</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216161D0-C1CD-FB4E-85BD-061F1B76F02C}"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see</a:t>
            </a:r>
            <a:r>
              <a:rPr lang="en-US" baseline="0" dirty="0" smtClean="0"/>
              <a:t> this as a widely shared view – if the student (or teacher for that matter) is perceived as linguistically </a:t>
            </a:r>
            <a:r>
              <a:rPr lang="en-US" baseline="0" dirty="0" err="1" smtClean="0"/>
              <a:t>deficiient</a:t>
            </a:r>
            <a:r>
              <a:rPr lang="en-US" baseline="0" dirty="0" smtClean="0"/>
              <a:t>, SEND THEM ABROAD to fix it</a:t>
            </a:r>
          </a:p>
          <a:p>
            <a:endParaRPr lang="en-US" baseline="0" dirty="0" smtClean="0"/>
          </a:p>
          <a:p>
            <a:r>
              <a:rPr lang="en-US" baseline="0" dirty="0" smtClean="0"/>
              <a:t>SEE ALSO </a:t>
            </a:r>
            <a:r>
              <a:rPr lang="en-US" baseline="0" dirty="0" err="1" smtClean="0"/>
              <a:t>Lafford</a:t>
            </a:r>
            <a:r>
              <a:rPr lang="en-US" baseline="0" dirty="0" smtClean="0"/>
              <a:t> &amp; </a:t>
            </a:r>
            <a:r>
              <a:rPr lang="en-US" baseline="0" dirty="0" err="1" smtClean="0"/>
              <a:t>Collentine</a:t>
            </a:r>
            <a:r>
              <a:rPr lang="en-US" baseline="0" dirty="0" smtClean="0"/>
              <a:t> (</a:t>
            </a:r>
            <a:r>
              <a:rPr lang="en-US" baseline="0" dirty="0" err="1" smtClean="0"/>
              <a:t>p</a:t>
            </a:r>
            <a:r>
              <a:rPr lang="en-US" baseline="0" dirty="0" smtClean="0"/>
              <a:t>. 103) &amp; Rivers (1998)</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view shared by many people,</a:t>
            </a:r>
            <a:r>
              <a:rPr lang="en-US" baseline="0" dirty="0" smtClean="0"/>
              <a:t> students, administrators &amp; teachers that during SA learners absorb language like </a:t>
            </a:r>
            <a:r>
              <a:rPr lang="en-US" baseline="0" dirty="0" err="1" smtClean="0"/>
              <a:t>sponges.a</a:t>
            </a:r>
            <a:r>
              <a:rPr lang="en-US" baseline="0" dirty="0" smtClean="0"/>
              <a:t> pervasive </a:t>
            </a:r>
            <a:r>
              <a:rPr lang="en-US" dirty="0" smtClean="0"/>
              <a:t>METAPHOR</a:t>
            </a:r>
            <a:r>
              <a:rPr lang="en-US" baseline="0" dirty="0" smtClean="0"/>
              <a:t>/MYTH – Unconscious learning</a:t>
            </a:r>
          </a:p>
          <a:p>
            <a:endParaRPr lang="en-US" baseline="0" dirty="0" smtClean="0"/>
          </a:p>
          <a:p>
            <a:r>
              <a:rPr lang="en-US" baseline="0" dirty="0" smtClean="0"/>
              <a:t>But does the research support this? Let’s take a look ... as a note, time prevents me from fully reviewing literature on language gain during SA – but I highly recommend Celeste </a:t>
            </a:r>
            <a:r>
              <a:rPr lang="en-US" baseline="0" dirty="0" err="1" smtClean="0"/>
              <a:t>Kinginger’s</a:t>
            </a:r>
            <a:r>
              <a:rPr lang="en-US" baseline="0" dirty="0" smtClean="0"/>
              <a:t> 2009 book </a:t>
            </a:r>
            <a:r>
              <a:rPr lang="en-US" i="1" dirty="0" smtClean="0"/>
              <a:t>Language learning and study abroad: a critical reading of research.</a:t>
            </a:r>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time prevents me from fully reviewing literature on language gain during SA – but I highly recommend Celeste </a:t>
            </a:r>
            <a:r>
              <a:rPr lang="en-US" baseline="0" dirty="0" err="1" smtClean="0"/>
              <a:t>Kinginger’s</a:t>
            </a:r>
            <a:r>
              <a:rPr lang="en-US" baseline="0" dirty="0" smtClean="0"/>
              <a:t> 2009 book </a:t>
            </a:r>
            <a:r>
              <a:rPr lang="en-US" i="1" dirty="0" smtClean="0"/>
              <a:t>Language learning and study abroad: a critical reading of research</a:t>
            </a:r>
          </a:p>
          <a:p>
            <a:pPr marL="0" marR="0" indent="0" algn="l" defTabSz="457200" rtl="0" eaLnBrk="1" fontAlgn="auto" latinLnBrk="0" hangingPunct="1">
              <a:lnSpc>
                <a:spcPct val="100000"/>
              </a:lnSpc>
              <a:spcBef>
                <a:spcPts val="0"/>
              </a:spcBef>
              <a:spcAft>
                <a:spcPts val="0"/>
              </a:spcAft>
              <a:buClrTx/>
              <a:buSzTx/>
              <a:buFontTx/>
              <a:buNone/>
              <a:tabLst/>
              <a:defRPr/>
            </a:pPr>
            <a:r>
              <a:rPr lang="en-US" i="0" dirty="0" smtClean="0"/>
              <a:t>pragmatics:</a:t>
            </a:r>
            <a:r>
              <a:rPr lang="en-US" i="0" baseline="0" dirty="0" smtClean="0"/>
              <a:t> speech acts such as greetings, leave taking, compliments, requests for help</a:t>
            </a:r>
            <a:endParaRPr lang="en-US"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sociolinguistic competence: comprehension of colloquial language, speech norms such as words and expressions conveying formality</a:t>
            </a:r>
            <a:endParaRPr lang="en-US" i="0" dirty="0" smtClean="0"/>
          </a:p>
          <a:p>
            <a:endParaRPr lang="en-US" dirty="0"/>
          </a:p>
        </p:txBody>
      </p:sp>
      <p:sp>
        <p:nvSpPr>
          <p:cNvPr id="4" name="Slide Number Placeholder 3"/>
          <p:cNvSpPr>
            <a:spLocks noGrp="1"/>
          </p:cNvSpPr>
          <p:nvPr>
            <p:ph type="sldNum" sz="quarter" idx="10"/>
          </p:nvPr>
        </p:nvSpPr>
        <p:spPr/>
        <p:txBody>
          <a:bodyPr/>
          <a:lstStyle/>
          <a:p>
            <a:fld id="{216161D0-C1CD-FB4E-85BD-061F1B76F02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232077A7-5D74-784B-8FE2-1C28006E7FA7}" type="datetimeFigureOut">
              <a:rPr lang="en-US" smtClean="0"/>
              <a:pPr/>
              <a:t>11/19/10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91974DF9-AD47-4691-BA21-BBFCE3637A9A}" type="slidenum">
              <a:rPr kumimoji="0" lang="en-US" smtClean="0"/>
              <a:pPr/>
              <a:t>‹#›</a:t>
            </a:fld>
            <a:endParaRPr kumimoji="0"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2077A7-5D74-784B-8FE2-1C28006E7FA7}" type="datetimeFigureOut">
              <a:rPr lang="en-US" smtClean="0"/>
              <a:pPr/>
              <a:t>11/19/10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85994-75FB-7B4A-801D-35C03138AE8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2077A7-5D74-784B-8FE2-1C28006E7FA7}" type="datetimeFigureOut">
              <a:rPr lang="en-US" smtClean="0"/>
              <a:pPr/>
              <a:t>11/19/10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85994-75FB-7B4A-801D-35C03138AE8F}"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32077A7-5D74-784B-8FE2-1C28006E7FA7}" type="datetimeFigureOut">
              <a:rPr lang="en-US" smtClean="0"/>
              <a:pPr/>
              <a:t>11/19/10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485994-75FB-7B4A-801D-35C03138AE8F}"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C3F416CD-67A3-4CF0-A210-F6AF31AC147F}" type="datetimeFigureOut">
              <a:rPr lang="en-US" smtClean="0"/>
              <a:pPr/>
              <a:t>11/19/10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kumimoji="0" lang="en-US"/>
          </a:p>
        </p:txBody>
      </p:sp>
      <p:sp>
        <p:nvSpPr>
          <p:cNvPr id="6" name="Slide Number Placeholder 5"/>
          <p:cNvSpPr>
            <a:spLocks noGrp="1"/>
          </p:cNvSpPr>
          <p:nvPr>
            <p:ph type="sldNum" sz="quarter" idx="12"/>
          </p:nvPr>
        </p:nvSpPr>
        <p:spPr>
          <a:xfrm>
            <a:off x="1069848" y="6355080"/>
            <a:ext cx="1520952" cy="365760"/>
          </a:xfrm>
        </p:spPr>
        <p:txBody>
          <a:bodyPr/>
          <a:lstStyle/>
          <a:p>
            <a:fld id="{96652B35-718D-4E28-AFEB-B694A3B357E8}" type="slidenum">
              <a:rPr kumimoji="0" lang="en-US" smtClean="0"/>
              <a:pPr/>
              <a:t>‹#›</a:t>
            </a:fld>
            <a:endParaRPr kumimoji="0"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32077A7-5D74-784B-8FE2-1C28006E7FA7}" type="datetimeFigureOut">
              <a:rPr lang="en-US" smtClean="0"/>
              <a:pPr/>
              <a:t>11/19/10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485994-75FB-7B4A-801D-35C03138AE8F}"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32077A7-5D74-784B-8FE2-1C28006E7FA7}" type="datetimeFigureOut">
              <a:rPr lang="en-US" smtClean="0"/>
              <a:pPr/>
              <a:t>11/19/10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485994-75FB-7B4A-801D-35C03138AE8F}"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32077A7-5D74-784B-8FE2-1C28006E7FA7}" type="datetimeFigureOut">
              <a:rPr lang="en-US" smtClean="0"/>
              <a:pPr/>
              <a:t>11/19/10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485994-75FB-7B4A-801D-35C03138AE8F}"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077A7-5D74-784B-8FE2-1C28006E7FA7}" type="datetimeFigureOut">
              <a:rPr lang="en-US" smtClean="0"/>
              <a:pPr/>
              <a:t>11/19/10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485994-75FB-7B4A-801D-35C03138AE8F}"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32077A7-5D74-784B-8FE2-1C28006E7FA7}" type="datetimeFigureOut">
              <a:rPr lang="en-US" smtClean="0"/>
              <a:pPr/>
              <a:t>11/19/10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32077A7-5D74-784B-8FE2-1C28006E7FA7}" type="datetimeFigureOut">
              <a:rPr lang="en-US" smtClean="0"/>
              <a:pPr/>
              <a:t>11/19/10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485994-75FB-7B4A-801D-35C03138AE8F}"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32077A7-5D74-784B-8FE2-1C28006E7FA7}" type="datetimeFigureOut">
              <a:rPr lang="en-US" smtClean="0"/>
              <a:pPr/>
              <a:t>11/19/10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EA485994-75FB-7B4A-801D-35C03138AE8F}"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197" r:id="rId1"/>
    <p:sldLayoutId id="2147484198" r:id="rId2"/>
    <p:sldLayoutId id="2147484199" r:id="rId3"/>
    <p:sldLayoutId id="2147484200" r:id="rId4"/>
    <p:sldLayoutId id="2147484201" r:id="rId5"/>
    <p:sldLayoutId id="2147484202" r:id="rId6"/>
    <p:sldLayoutId id="2147484203" r:id="rId7"/>
    <p:sldLayoutId id="2147484204" r:id="rId8"/>
    <p:sldLayoutId id="2147484205" r:id="rId9"/>
    <p:sldLayoutId id="2147484206" r:id="rId10"/>
    <p:sldLayoutId id="21474842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07881" y="3690890"/>
            <a:ext cx="7631081" cy="1684173"/>
          </a:xfrm>
        </p:spPr>
        <p:txBody>
          <a:bodyPr>
            <a:noAutofit/>
          </a:bodyPr>
          <a:lstStyle/>
          <a:p>
            <a:r>
              <a:rPr lang="en-US" sz="2500" dirty="0" smtClean="0"/>
              <a:t>Intervening in communities of practice:</a:t>
            </a:r>
            <a:br>
              <a:rPr lang="en-US" sz="2500" dirty="0" smtClean="0"/>
            </a:br>
            <a:r>
              <a:rPr lang="en-US" sz="2500" dirty="0" smtClean="0"/>
              <a:t>Maximizing language learning </a:t>
            </a:r>
            <a:br>
              <a:rPr lang="en-US" sz="2500" dirty="0" smtClean="0"/>
            </a:br>
            <a:r>
              <a:rPr lang="en-US" sz="2500" dirty="0" smtClean="0"/>
              <a:t>during study abroad</a:t>
            </a:r>
            <a:endParaRPr lang="en-US" sz="2500" dirty="0"/>
          </a:p>
        </p:txBody>
      </p:sp>
      <p:sp>
        <p:nvSpPr>
          <p:cNvPr id="3" name="Subtitle 2"/>
          <p:cNvSpPr>
            <a:spLocks noGrp="1"/>
          </p:cNvSpPr>
          <p:nvPr>
            <p:ph type="subTitle" idx="1"/>
          </p:nvPr>
        </p:nvSpPr>
        <p:spPr>
          <a:xfrm>
            <a:off x="1219200" y="5124450"/>
            <a:ext cx="7019762" cy="533400"/>
          </a:xfrm>
        </p:spPr>
        <p:txBody>
          <a:bodyPr>
            <a:noAutofit/>
          </a:bodyPr>
          <a:lstStyle/>
          <a:p>
            <a:pPr algn="l"/>
            <a:r>
              <a:rPr lang="en-US" sz="2200" dirty="0" smtClean="0">
                <a:solidFill>
                  <a:srgbClr val="000000"/>
                </a:solidFill>
              </a:rPr>
              <a:t>Heather Willis Allen		                ACTFL 2010</a:t>
            </a:r>
            <a:endParaRPr lang="en-US" sz="2200" dirty="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84535" y="152400"/>
            <a:ext cx="8502265" cy="726900"/>
          </a:xfrm>
        </p:spPr>
        <p:txBody>
          <a:bodyPr/>
          <a:lstStyle/>
          <a:p>
            <a:r>
              <a:rPr lang="en-US" dirty="0" smtClean="0"/>
              <a:t>Learning by osmosis?</a:t>
            </a:r>
            <a:endParaRPr lang="en-US" dirty="0"/>
          </a:p>
        </p:txBody>
      </p:sp>
      <p:sp>
        <p:nvSpPr>
          <p:cNvPr id="3" name="Content Placeholder 2"/>
          <p:cNvSpPr>
            <a:spLocks noGrp="1"/>
          </p:cNvSpPr>
          <p:nvPr>
            <p:ph sz="quarter" idx="1"/>
          </p:nvPr>
        </p:nvSpPr>
        <p:spPr>
          <a:xfrm>
            <a:off x="184535" y="531922"/>
            <a:ext cx="8781714" cy="4937760"/>
          </a:xfrm>
        </p:spPr>
        <p:txBody>
          <a:bodyPr/>
          <a:lstStyle/>
          <a:p>
            <a:pPr>
              <a:buNone/>
            </a:pPr>
            <a:endParaRPr lang="en-US" i="1" dirty="0" smtClean="0">
              <a:solidFill>
                <a:srgbClr val="000000"/>
              </a:solidFill>
              <a:latin typeface="+mj-lt"/>
            </a:endParaRPr>
          </a:p>
          <a:p>
            <a:pPr>
              <a:buNone/>
            </a:pPr>
            <a:endParaRPr lang="en-US" i="1" dirty="0" smtClean="0">
              <a:solidFill>
                <a:srgbClr val="000000"/>
              </a:solidFill>
              <a:latin typeface="+mj-lt"/>
            </a:endParaRPr>
          </a:p>
          <a:p>
            <a:pPr>
              <a:buNone/>
            </a:pPr>
            <a:r>
              <a:rPr lang="en-US" sz="2200" i="1" dirty="0" smtClean="0">
                <a:solidFill>
                  <a:srgbClr val="000000"/>
                </a:solidFill>
                <a:latin typeface="+mj-lt"/>
              </a:rPr>
              <a:t>“</a:t>
            </a:r>
            <a:r>
              <a:rPr lang="en-US" sz="2200" dirty="0" smtClean="0">
                <a:latin typeface="+mj-lt"/>
              </a:rPr>
              <a:t>Study abroad is the best way to learn a language. Immersion</a:t>
            </a:r>
          </a:p>
          <a:p>
            <a:pPr>
              <a:buNone/>
            </a:pPr>
            <a:r>
              <a:rPr lang="en-US" sz="2200" dirty="0" smtClean="0">
                <a:latin typeface="+mj-lt"/>
              </a:rPr>
              <a:t> is the most effective way to learn a language. You're</a:t>
            </a:r>
          </a:p>
          <a:p>
            <a:pPr>
              <a:buNone/>
            </a:pPr>
            <a:r>
              <a:rPr lang="en-US" sz="2200" dirty="0" smtClean="0">
                <a:latin typeface="+mj-lt"/>
              </a:rPr>
              <a:t> surrounded by native speakers on a daily basis. It's not long</a:t>
            </a:r>
          </a:p>
          <a:p>
            <a:pPr>
              <a:buNone/>
            </a:pPr>
            <a:r>
              <a:rPr lang="en-US" sz="2200" dirty="0" smtClean="0">
                <a:latin typeface="+mj-lt"/>
              </a:rPr>
              <a:t> before you're </a:t>
            </a:r>
            <a:r>
              <a:rPr lang="en-US" sz="2200" dirty="0" smtClean="0">
                <a:solidFill>
                  <a:srgbClr val="FF0000"/>
                </a:solidFill>
                <a:latin typeface="+mj-lt"/>
              </a:rPr>
              <a:t>learning by osmosis</a:t>
            </a:r>
            <a:r>
              <a:rPr lang="en-US" sz="2200" dirty="0" smtClean="0">
                <a:latin typeface="+mj-lt"/>
              </a:rPr>
              <a:t>.”</a:t>
            </a:r>
          </a:p>
          <a:p>
            <a:pPr>
              <a:buNone/>
            </a:pPr>
            <a:r>
              <a:rPr lang="en-US" sz="2200" dirty="0" smtClean="0">
                <a:latin typeface="+mj-lt"/>
              </a:rPr>
              <a:t>	</a:t>
            </a:r>
            <a:r>
              <a:rPr lang="en-US" sz="2200" i="1" dirty="0" smtClean="0">
                <a:latin typeface="+mj-lt"/>
              </a:rPr>
              <a:t>–</a:t>
            </a:r>
            <a:r>
              <a:rPr lang="en-US" sz="2200" dirty="0" smtClean="0">
                <a:latin typeface="+mj-lt"/>
              </a:rPr>
              <a:t> Office of International Programs’ website, XXX University</a:t>
            </a:r>
            <a:endParaRPr lang="en-US" sz="2200" i="1" dirty="0" smtClean="0">
              <a:solidFill>
                <a:srgbClr val="000000"/>
              </a:solidFill>
              <a:latin typeface="+mj-lt"/>
            </a:endParaRPr>
          </a:p>
          <a:p>
            <a:pPr lvl="1">
              <a:buNone/>
            </a:pPr>
            <a:endParaRPr lang="en-US" dirty="0" smtClean="0">
              <a:solidFill>
                <a:srgbClr val="000000"/>
              </a:solidFill>
              <a:latin typeface="+mj-lt"/>
            </a:endParaRPr>
          </a:p>
          <a:p>
            <a:pPr lvl="1"/>
            <a:endParaRPr lang="en-US" dirty="0" smtClean="0">
              <a:solidFill>
                <a:srgbClr val="000000"/>
              </a:solidFill>
              <a:latin typeface="+mj-lt"/>
            </a:endParaRPr>
          </a:p>
          <a:p>
            <a:pPr lvl="1"/>
            <a:endParaRPr lang="en-US" dirty="0" smtClean="0">
              <a:solidFill>
                <a:srgbClr val="000000"/>
              </a:solidFill>
              <a:latin typeface="+mj-lt"/>
            </a:endParaRPr>
          </a:p>
          <a:p>
            <a:pPr lvl="1">
              <a:buNone/>
            </a:pPr>
            <a:endParaRPr lang="en-US" dirty="0" smtClean="0">
              <a:latin typeface="+mj-lt"/>
            </a:endParaRPr>
          </a:p>
          <a:p>
            <a:endParaRPr lang="en-US" i="1" dirty="0" smtClean="0">
              <a:latin typeface="+mj-lt"/>
            </a:endParaRPr>
          </a:p>
          <a:p>
            <a:pPr lvl="1"/>
            <a:endParaRPr lang="en-US" sz="2200" i="1" dirty="0" smtClean="0">
              <a:latin typeface="+mj-lt"/>
            </a:endParaRPr>
          </a:p>
          <a:p>
            <a:pPr lvl="1"/>
            <a:endParaRPr lang="en-US" dirty="0" smtClean="0">
              <a:latin typeface="+mj-lt"/>
            </a:endParaRPr>
          </a:p>
          <a:p>
            <a:pPr lvl="1">
              <a:buNone/>
            </a:pPr>
            <a:endParaRPr lang="en-US" dirty="0">
              <a:latin typeface="+mj-lt"/>
            </a:endParaRPr>
          </a:p>
        </p:txBody>
      </p:sp>
      <p:pic>
        <p:nvPicPr>
          <p:cNvPr id="4" name="Picture 3" descr="Hitthebook.jpg"/>
          <p:cNvPicPr>
            <a:picLocks noChangeAspect="1"/>
          </p:cNvPicPr>
          <p:nvPr/>
        </p:nvPicPr>
        <p:blipFill>
          <a:blip r:embed="rId3"/>
          <a:stretch>
            <a:fillRect/>
          </a:stretch>
        </p:blipFill>
        <p:spPr>
          <a:xfrm>
            <a:off x="4917325" y="3734311"/>
            <a:ext cx="3718674" cy="240616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7100" y="152400"/>
            <a:ext cx="8926900" cy="553211"/>
          </a:xfrm>
        </p:spPr>
        <p:txBody>
          <a:bodyPr/>
          <a:lstStyle/>
          <a:p>
            <a:endParaRPr lang="en-US" dirty="0"/>
          </a:p>
        </p:txBody>
      </p:sp>
      <p:sp>
        <p:nvSpPr>
          <p:cNvPr id="3" name="Content Placeholder 2"/>
          <p:cNvSpPr>
            <a:spLocks noGrp="1"/>
          </p:cNvSpPr>
          <p:nvPr>
            <p:ph sz="quarter" idx="1"/>
          </p:nvPr>
        </p:nvSpPr>
        <p:spPr>
          <a:xfrm>
            <a:off x="0" y="553633"/>
            <a:ext cx="8998814" cy="5592471"/>
          </a:xfrm>
        </p:spPr>
        <p:txBody>
          <a:bodyPr/>
          <a:lstStyle/>
          <a:p>
            <a:pPr>
              <a:buNone/>
            </a:pPr>
            <a:r>
              <a:rPr lang="en-US" dirty="0" smtClean="0"/>
              <a:t/>
            </a:r>
            <a:br>
              <a:rPr lang="en-US" dirty="0" smtClean="0"/>
            </a:br>
            <a:endParaRPr lang="en-US" dirty="0" smtClean="0"/>
          </a:p>
          <a:p>
            <a:pPr>
              <a:buNone/>
            </a:pPr>
            <a:endParaRPr lang="en-US" dirty="0" smtClean="0"/>
          </a:p>
          <a:p>
            <a:pPr algn="ctr">
              <a:buNone/>
            </a:pPr>
            <a:endParaRPr lang="en-US" sz="3000" dirty="0" smtClean="0">
              <a:latin typeface="+mj-lt"/>
            </a:endParaRPr>
          </a:p>
          <a:p>
            <a:pPr algn="ctr">
              <a:buNone/>
            </a:pPr>
            <a:r>
              <a:rPr lang="en-US" sz="3400" b="1" dirty="0" smtClean="0">
                <a:latin typeface="+mj-lt"/>
              </a:rPr>
              <a:t>II. Does SA facilitate the Communities </a:t>
            </a:r>
          </a:p>
          <a:p>
            <a:pPr algn="ctr">
              <a:buNone/>
            </a:pPr>
            <a:r>
              <a:rPr lang="en-US" sz="3400" b="1" dirty="0" smtClean="0">
                <a:latin typeface="+mj-lt"/>
              </a:rPr>
              <a:t>    goal area – Standards 5.1 &amp; 5.2?</a:t>
            </a:r>
            <a:endParaRPr lang="en-US" sz="3400" b="1" dirty="0">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8792569" cy="1066800"/>
          </a:xfrm>
        </p:spPr>
        <p:txBody>
          <a:bodyPr/>
          <a:lstStyle/>
          <a:p>
            <a:r>
              <a:rPr lang="en-US" dirty="0" smtClean="0"/>
              <a:t>SA participants’ language use within &amp; beyond the classroom (Standard 5.1)</a:t>
            </a:r>
            <a:endParaRPr lang="en-US" dirty="0"/>
          </a:p>
        </p:txBody>
      </p:sp>
      <p:sp>
        <p:nvSpPr>
          <p:cNvPr id="3" name="Content Placeholder 2"/>
          <p:cNvSpPr>
            <a:spLocks noGrp="1"/>
          </p:cNvSpPr>
          <p:nvPr>
            <p:ph sz="quarter" idx="1"/>
          </p:nvPr>
        </p:nvSpPr>
        <p:spPr>
          <a:xfrm>
            <a:off x="1" y="1356944"/>
            <a:ext cx="9144000" cy="4800015"/>
          </a:xfrm>
        </p:spPr>
        <p:txBody>
          <a:bodyPr>
            <a:noAutofit/>
          </a:bodyPr>
          <a:lstStyle/>
          <a:p>
            <a:pPr>
              <a:buNone/>
            </a:pPr>
            <a:r>
              <a:rPr lang="en-US" sz="2300" dirty="0" smtClean="0">
                <a:latin typeface="+mj-lt"/>
              </a:rPr>
              <a:t>Documented linguistic benefits:</a:t>
            </a:r>
          </a:p>
          <a:p>
            <a:pPr>
              <a:buNone/>
            </a:pPr>
            <a:endParaRPr lang="en-US" sz="2300" dirty="0" smtClean="0">
              <a:latin typeface="+mj-lt"/>
            </a:endParaRPr>
          </a:p>
          <a:p>
            <a:r>
              <a:rPr lang="en-US" sz="2300" dirty="0" smtClean="0">
                <a:latin typeface="+mj-lt"/>
              </a:rPr>
              <a:t>Oral proficiency gains </a:t>
            </a:r>
            <a:r>
              <a:rPr lang="en-US" sz="2100" dirty="0" smtClean="0">
                <a:latin typeface="+mj-lt"/>
              </a:rPr>
              <a:t>(Carroll, 1967; Brecht, Davidson, &amp; Ginsburg, 1995; Allen &amp; Herron, 2003; </a:t>
            </a:r>
            <a:r>
              <a:rPr lang="en-US" sz="2100" dirty="0" err="1" smtClean="0">
                <a:latin typeface="+mj-lt"/>
              </a:rPr>
              <a:t>Yager</a:t>
            </a:r>
            <a:r>
              <a:rPr lang="en-US" sz="2100" dirty="0" smtClean="0">
                <a:latin typeface="+mj-lt"/>
              </a:rPr>
              <a:t>, 1998)</a:t>
            </a:r>
          </a:p>
          <a:p>
            <a:endParaRPr lang="en-US" sz="2300" dirty="0" smtClean="0">
              <a:latin typeface="+mj-lt"/>
            </a:endParaRPr>
          </a:p>
          <a:p>
            <a:r>
              <a:rPr lang="en-US" sz="2300" dirty="0" smtClean="0">
                <a:latin typeface="+mj-lt"/>
              </a:rPr>
              <a:t>Development of pragmatic features of the FL </a:t>
            </a:r>
            <a:r>
              <a:rPr lang="en-US" sz="2100" dirty="0" smtClean="0">
                <a:latin typeface="+mj-lt"/>
              </a:rPr>
              <a:t>(</a:t>
            </a:r>
            <a:r>
              <a:rPr lang="en-US" sz="2100" dirty="0" err="1" smtClean="0">
                <a:latin typeface="+mj-lt"/>
              </a:rPr>
              <a:t>Magnan</a:t>
            </a:r>
            <a:r>
              <a:rPr lang="en-US" sz="2100" dirty="0" smtClean="0">
                <a:latin typeface="+mj-lt"/>
              </a:rPr>
              <a:t> &amp; Back, 2007; Matsumura, 2001)</a:t>
            </a:r>
          </a:p>
          <a:p>
            <a:endParaRPr lang="en-US" sz="2300" dirty="0" smtClean="0">
              <a:latin typeface="+mj-lt"/>
            </a:endParaRPr>
          </a:p>
          <a:p>
            <a:r>
              <a:rPr lang="en-US" sz="2300" dirty="0" smtClean="0">
                <a:latin typeface="+mj-lt"/>
              </a:rPr>
              <a:t>Enhanced self confidence &amp; willingness to communicate in the </a:t>
            </a:r>
            <a:r>
              <a:rPr lang="en-US" sz="2100" dirty="0" smtClean="0">
                <a:latin typeface="+mj-lt"/>
              </a:rPr>
              <a:t>FL (</a:t>
            </a:r>
            <a:r>
              <a:rPr lang="en-US" sz="2100" dirty="0" err="1" smtClean="0">
                <a:latin typeface="+mj-lt"/>
              </a:rPr>
              <a:t>Archangeli</a:t>
            </a:r>
            <a:r>
              <a:rPr lang="en-US" sz="2100" dirty="0" smtClean="0">
                <a:latin typeface="+mj-lt"/>
              </a:rPr>
              <a:t>, 1999) </a:t>
            </a:r>
          </a:p>
          <a:p>
            <a:endParaRPr lang="en-US" sz="2300" dirty="0" smtClean="0">
              <a:latin typeface="+mj-lt"/>
            </a:endParaRPr>
          </a:p>
          <a:p>
            <a:r>
              <a:rPr lang="en-US" sz="2300" dirty="0" smtClean="0">
                <a:latin typeface="+mj-lt"/>
              </a:rPr>
              <a:t>Gains in sociolinguistic competence (</a:t>
            </a:r>
            <a:r>
              <a:rPr lang="en-US" sz="2300" dirty="0" err="1" smtClean="0">
                <a:latin typeface="+mj-lt"/>
              </a:rPr>
              <a:t>Kinginger</a:t>
            </a:r>
            <a:r>
              <a:rPr lang="en-US" sz="2300" dirty="0" smtClean="0">
                <a:latin typeface="+mj-lt"/>
              </a:rPr>
              <a:t>, 2008; Regan, 1995)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8792569" cy="596634"/>
          </a:xfrm>
        </p:spPr>
        <p:txBody>
          <a:bodyPr/>
          <a:lstStyle/>
          <a:p>
            <a:r>
              <a:rPr lang="en-US" dirty="0" smtClean="0"/>
              <a:t>Unsupported assumptions</a:t>
            </a:r>
            <a:endParaRPr lang="en-US" dirty="0"/>
          </a:p>
        </p:txBody>
      </p:sp>
      <p:sp>
        <p:nvSpPr>
          <p:cNvPr id="3" name="Content Placeholder 2"/>
          <p:cNvSpPr>
            <a:spLocks noGrp="1"/>
          </p:cNvSpPr>
          <p:nvPr>
            <p:ph sz="quarter" idx="1"/>
          </p:nvPr>
        </p:nvSpPr>
        <p:spPr>
          <a:xfrm>
            <a:off x="162825" y="749034"/>
            <a:ext cx="8981175" cy="5407925"/>
          </a:xfrm>
        </p:spPr>
        <p:txBody>
          <a:bodyPr/>
          <a:lstStyle/>
          <a:p>
            <a:pPr>
              <a:buNone/>
            </a:pPr>
            <a:endParaRPr lang="en-US" sz="2400" dirty="0" smtClean="0">
              <a:latin typeface="+mj-lt"/>
            </a:endParaRPr>
          </a:p>
          <a:p>
            <a:r>
              <a:rPr lang="en-US" sz="2400" dirty="0" err="1" smtClean="0">
                <a:latin typeface="+mj-lt"/>
              </a:rPr>
              <a:t>Homestay</a:t>
            </a:r>
            <a:r>
              <a:rPr lang="en-US" sz="2400" dirty="0" smtClean="0">
                <a:latin typeface="+mj-lt"/>
              </a:rPr>
              <a:t> advantage for linguistic development </a:t>
            </a:r>
            <a:r>
              <a:rPr lang="en-US" sz="2200" dirty="0" smtClean="0">
                <a:latin typeface="+mj-lt"/>
              </a:rPr>
              <a:t>(</a:t>
            </a:r>
            <a:r>
              <a:rPr lang="en-US" sz="2200" dirty="0" err="1" smtClean="0">
                <a:latin typeface="+mj-lt"/>
              </a:rPr>
              <a:t>Magnan</a:t>
            </a:r>
            <a:r>
              <a:rPr lang="en-US" sz="2200" dirty="0" smtClean="0">
                <a:latin typeface="+mj-lt"/>
              </a:rPr>
              <a:t> &amp; Back, 2007; Rivers, 1998)</a:t>
            </a:r>
          </a:p>
          <a:p>
            <a:pPr>
              <a:buNone/>
            </a:pPr>
            <a:endParaRPr lang="en-US" sz="2400" dirty="0" smtClean="0">
              <a:latin typeface="+mj-lt"/>
            </a:endParaRPr>
          </a:p>
          <a:p>
            <a:r>
              <a:rPr lang="en-US" sz="2400" dirty="0" smtClean="0">
                <a:latin typeface="+mj-lt"/>
              </a:rPr>
              <a:t>Sustained, “natural” interactions in the target community &amp; moving beyond classroom discourse norms </a:t>
            </a:r>
            <a:r>
              <a:rPr lang="en-US" sz="2200" dirty="0" smtClean="0">
                <a:latin typeface="+mj-lt"/>
              </a:rPr>
              <a:t>(Iino, 2006; </a:t>
            </a:r>
            <a:r>
              <a:rPr lang="en-US" sz="2200" dirty="0" err="1" smtClean="0">
                <a:latin typeface="+mj-lt"/>
              </a:rPr>
              <a:t>Mendelson</a:t>
            </a:r>
            <a:r>
              <a:rPr lang="en-US" sz="2200" dirty="0" smtClean="0">
                <a:latin typeface="+mj-lt"/>
              </a:rPr>
              <a:t>, 2004; </a:t>
            </a:r>
            <a:r>
              <a:rPr lang="en-US" sz="2200" dirty="0" err="1" smtClean="0">
                <a:latin typeface="+mj-lt"/>
              </a:rPr>
              <a:t>Siegal</a:t>
            </a:r>
            <a:r>
              <a:rPr lang="en-US" sz="2200" dirty="0" smtClean="0">
                <a:latin typeface="+mj-lt"/>
              </a:rPr>
              <a:t>, 1995; Wilkinson, 2002)</a:t>
            </a:r>
          </a:p>
          <a:p>
            <a:pPr>
              <a:buNone/>
            </a:pPr>
            <a:endParaRPr lang="en-US" sz="2400" dirty="0" smtClean="0">
              <a:latin typeface="+mj-lt"/>
            </a:endParaRPr>
          </a:p>
          <a:p>
            <a:r>
              <a:rPr lang="en-US" sz="2400" dirty="0" smtClean="0">
                <a:latin typeface="+mj-lt"/>
              </a:rPr>
              <a:t>Establishment of relationships with target community members </a:t>
            </a:r>
            <a:r>
              <a:rPr lang="en-US" sz="2200" dirty="0" smtClean="0">
                <a:latin typeface="+mj-lt"/>
              </a:rPr>
              <a:t>(Allen, in press; Kaplan, 1989; Tanaka, 2007)</a:t>
            </a:r>
          </a:p>
          <a:p>
            <a:endParaRPr lang="en-US" sz="2400" dirty="0" smtClean="0">
              <a:latin typeface="+mj-lt"/>
            </a:endParaRPr>
          </a:p>
          <a:p>
            <a:r>
              <a:rPr lang="en-US" sz="2400" dirty="0" smtClean="0">
                <a:latin typeface="+mj-lt"/>
              </a:rPr>
              <a:t>Language-learning motivation sustained or enhanced by SA </a:t>
            </a:r>
            <a:r>
              <a:rPr lang="en-US" sz="2200" dirty="0" smtClean="0">
                <a:latin typeface="+mj-lt"/>
              </a:rPr>
              <a:t>(Allen &amp; Herron, 2003; Allen, 2010b; </a:t>
            </a:r>
            <a:r>
              <a:rPr lang="en-US" sz="2200" dirty="0" err="1" smtClean="0">
                <a:latin typeface="+mj-lt"/>
              </a:rPr>
              <a:t>Isabelli</a:t>
            </a:r>
            <a:r>
              <a:rPr lang="en-US" sz="2200" dirty="0" smtClean="0">
                <a:latin typeface="+mj-lt"/>
              </a:rPr>
              <a:t>-Garcia, 2006)</a:t>
            </a:r>
          </a:p>
          <a:p>
            <a:pPr>
              <a:buNone/>
            </a:pPr>
            <a:endParaRPr lang="en-US" sz="2400" dirty="0" smtClean="0">
              <a:latin typeface="+mj-lt"/>
            </a:endParaRPr>
          </a:p>
          <a:p>
            <a:endParaRPr lang="en-US" sz="2400" dirty="0" smtClean="0">
              <a:latin typeface="+mj-lt"/>
            </a:endParaRPr>
          </a:p>
          <a:p>
            <a:endParaRPr lang="en-US" sz="2400" dirty="0" smtClean="0">
              <a:latin typeface="+mj-lt"/>
            </a:endParaRPr>
          </a:p>
          <a:p>
            <a:endParaRPr lang="en-US" sz="2400" dirty="0" smtClean="0">
              <a:latin typeface="+mj-lt"/>
            </a:endParaRPr>
          </a:p>
          <a:p>
            <a:pPr>
              <a:buNone/>
            </a:pPr>
            <a:endParaRPr lang="en-US" sz="2100" dirty="0" smtClean="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1"/>
            <a:ext cx="8792569" cy="553210"/>
          </a:xfrm>
        </p:spPr>
        <p:txBody>
          <a:bodyPr>
            <a:normAutofit/>
          </a:bodyPr>
          <a:lstStyle/>
          <a:p>
            <a:r>
              <a:rPr lang="en-US" sz="2800" dirty="0" smtClean="0"/>
              <a:t>Unresolved questions: Linguistic benefits of SA</a:t>
            </a:r>
            <a:endParaRPr lang="en-US" sz="2800" dirty="0"/>
          </a:p>
        </p:txBody>
      </p:sp>
      <p:sp>
        <p:nvSpPr>
          <p:cNvPr id="3" name="Content Placeholder 2"/>
          <p:cNvSpPr>
            <a:spLocks noGrp="1"/>
          </p:cNvSpPr>
          <p:nvPr>
            <p:ph sz="quarter" idx="1"/>
          </p:nvPr>
        </p:nvSpPr>
        <p:spPr>
          <a:xfrm>
            <a:off x="1" y="1085556"/>
            <a:ext cx="9144000" cy="5082260"/>
          </a:xfrm>
        </p:spPr>
        <p:txBody>
          <a:bodyPr/>
          <a:lstStyle/>
          <a:p>
            <a:r>
              <a:rPr lang="en-US" sz="2000" dirty="0" smtClean="0">
                <a:latin typeface="+mj-lt"/>
              </a:rPr>
              <a:t>Limited evidence: Listening comprehension gains (Allen &amp; Herron, 2003; Huebner, 1995)</a:t>
            </a:r>
          </a:p>
          <a:p>
            <a:pPr>
              <a:buNone/>
            </a:pPr>
            <a:endParaRPr lang="en-US" sz="2000" dirty="0" smtClean="0">
              <a:latin typeface="+mj-lt"/>
            </a:endParaRPr>
          </a:p>
          <a:p>
            <a:r>
              <a:rPr lang="en-US" sz="2000" dirty="0" smtClean="0">
                <a:latin typeface="+mj-lt"/>
              </a:rPr>
              <a:t>Benefits of at-home instruction / domestic immersion programs vs. SA (</a:t>
            </a:r>
            <a:r>
              <a:rPr lang="en-US" sz="2000" dirty="0" err="1" smtClean="0">
                <a:latin typeface="+mj-lt"/>
              </a:rPr>
              <a:t>Collentine</a:t>
            </a:r>
            <a:r>
              <a:rPr lang="en-US" sz="2000" dirty="0" smtClean="0">
                <a:latin typeface="+mj-lt"/>
              </a:rPr>
              <a:t>, 2004; Freed, </a:t>
            </a:r>
            <a:r>
              <a:rPr lang="en-US" sz="2000" dirty="0" err="1" smtClean="0">
                <a:latin typeface="+mj-lt"/>
              </a:rPr>
              <a:t>Segalowitz</a:t>
            </a:r>
            <a:r>
              <a:rPr lang="en-US" sz="2000" dirty="0" smtClean="0">
                <a:latin typeface="+mj-lt"/>
              </a:rPr>
              <a:t>, &amp; Dewey, 2004; </a:t>
            </a:r>
            <a:r>
              <a:rPr lang="en-US" sz="2000" dirty="0" err="1" smtClean="0">
                <a:latin typeface="+mj-lt"/>
              </a:rPr>
              <a:t>Mancheno</a:t>
            </a:r>
            <a:r>
              <a:rPr lang="en-US" sz="2000" dirty="0" smtClean="0">
                <a:latin typeface="+mj-lt"/>
              </a:rPr>
              <a:t>, 2008)</a:t>
            </a:r>
          </a:p>
          <a:p>
            <a:pPr>
              <a:buNone/>
            </a:pPr>
            <a:endParaRPr lang="en-US" sz="2000" dirty="0" smtClean="0">
              <a:latin typeface="+mj-lt"/>
            </a:endParaRPr>
          </a:p>
          <a:p>
            <a:r>
              <a:rPr lang="en-US" sz="2000" dirty="0" smtClean="0">
                <a:latin typeface="+mj-lt"/>
              </a:rPr>
              <a:t>Short-term SA: Associated with significant linguistic gain ... or not? (Allen &amp; Herron, 2003 &amp; </a:t>
            </a:r>
            <a:r>
              <a:rPr lang="en-US" sz="2000" dirty="0" err="1" smtClean="0">
                <a:latin typeface="+mj-lt"/>
              </a:rPr>
              <a:t>Martinsen</a:t>
            </a:r>
            <a:r>
              <a:rPr lang="en-US" sz="2000" dirty="0" smtClean="0">
                <a:latin typeface="+mj-lt"/>
              </a:rPr>
              <a:t>, 2010 vs. Freed, 1990; Davidson, 2007)</a:t>
            </a:r>
          </a:p>
          <a:p>
            <a:endParaRPr lang="en-US" sz="2000" dirty="0" smtClean="0">
              <a:latin typeface="+mj-lt"/>
            </a:endParaRPr>
          </a:p>
          <a:p>
            <a:r>
              <a:rPr lang="en-US" sz="2000" i="1" dirty="0" smtClean="0">
                <a:latin typeface="+mj-lt"/>
              </a:rPr>
              <a:t>Why</a:t>
            </a:r>
            <a:r>
              <a:rPr lang="en-US" sz="2000" dirty="0" smtClean="0">
                <a:latin typeface="+mj-lt"/>
              </a:rPr>
              <a:t> learners reject opportunities for social interaction in the target language (Hassall, 2006; Allen, in press)</a:t>
            </a:r>
          </a:p>
          <a:p>
            <a:pPr>
              <a:buNone/>
            </a:pPr>
            <a:endParaRPr lang="en-US" sz="2000" dirty="0" smtClean="0">
              <a:latin typeface="+mj-lt"/>
            </a:endParaRPr>
          </a:p>
          <a:p>
            <a:r>
              <a:rPr lang="en-US" sz="2000" dirty="0" smtClean="0">
                <a:latin typeface="+mj-lt"/>
              </a:rPr>
              <a:t>Research design flaws—see discussions in </a:t>
            </a:r>
            <a:r>
              <a:rPr lang="en-US" sz="2000" dirty="0" err="1" smtClean="0">
                <a:latin typeface="+mj-lt"/>
              </a:rPr>
              <a:t>Hadis</a:t>
            </a:r>
            <a:r>
              <a:rPr lang="en-US" sz="2000" dirty="0" smtClean="0">
                <a:latin typeface="+mj-lt"/>
              </a:rPr>
              <a:t> (2005) and </a:t>
            </a:r>
            <a:r>
              <a:rPr lang="en-US" sz="2000" dirty="0" err="1" smtClean="0">
                <a:latin typeface="+mj-lt"/>
              </a:rPr>
              <a:t>Kinginger</a:t>
            </a:r>
            <a:r>
              <a:rPr lang="en-US" sz="2000" dirty="0" smtClean="0">
                <a:latin typeface="+mj-lt"/>
              </a:rPr>
              <a:t> (2009)</a:t>
            </a:r>
          </a:p>
          <a:p>
            <a:endParaRPr lang="en-US" sz="2400" dirty="0" smtClean="0">
              <a:latin typeface="+mj-lt"/>
            </a:endParaRPr>
          </a:p>
          <a:p>
            <a:endParaRPr lang="en-US" sz="2400" dirty="0" smtClean="0">
              <a:latin typeface="+mj-lt"/>
            </a:endParaRPr>
          </a:p>
          <a:p>
            <a:endParaRPr lang="en-US" sz="2400" dirty="0" smtClean="0">
              <a:latin typeface="+mj-lt"/>
            </a:endParaRPr>
          </a:p>
          <a:p>
            <a:pPr>
              <a:buNone/>
            </a:pPr>
            <a:endParaRPr lang="en-US" sz="2100" dirty="0" smtClean="0">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0"/>
            <a:ext cx="8792569" cy="564489"/>
          </a:xfrm>
        </p:spPr>
        <p:txBody>
          <a:bodyPr>
            <a:normAutofit/>
          </a:bodyPr>
          <a:lstStyle/>
          <a:p>
            <a:r>
              <a:rPr lang="en-US" sz="2800" dirty="0" smtClean="0"/>
              <a:t>Unresolved questions: Linguistic benefits of SA</a:t>
            </a:r>
            <a:endParaRPr lang="en-US" sz="2800" dirty="0"/>
          </a:p>
        </p:txBody>
      </p:sp>
      <p:sp>
        <p:nvSpPr>
          <p:cNvPr id="3" name="Content Placeholder 2"/>
          <p:cNvSpPr>
            <a:spLocks noGrp="1"/>
          </p:cNvSpPr>
          <p:nvPr>
            <p:ph sz="quarter" idx="1"/>
          </p:nvPr>
        </p:nvSpPr>
        <p:spPr>
          <a:xfrm>
            <a:off x="1" y="770745"/>
            <a:ext cx="9144000" cy="5397072"/>
          </a:xfrm>
        </p:spPr>
        <p:txBody>
          <a:bodyPr/>
          <a:lstStyle/>
          <a:p>
            <a:endParaRPr lang="en-US" sz="2200" dirty="0" smtClean="0">
              <a:solidFill>
                <a:srgbClr val="294349"/>
              </a:solidFill>
              <a:latin typeface="+mj-lt"/>
            </a:endParaRPr>
          </a:p>
          <a:p>
            <a:r>
              <a:rPr lang="en-US" sz="2200" dirty="0" smtClean="0">
                <a:latin typeface="+mj-lt"/>
              </a:rPr>
              <a:t>How does formal instruction during SA facilitate language use beyond the classroom? </a:t>
            </a:r>
            <a:r>
              <a:rPr lang="en-US" sz="2200" dirty="0" smtClean="0">
                <a:solidFill>
                  <a:schemeClr val="tx1"/>
                </a:solidFill>
                <a:latin typeface="+mj-lt"/>
              </a:rPr>
              <a:t>(Douglass, 2007; </a:t>
            </a:r>
            <a:r>
              <a:rPr lang="en-US" sz="2200" dirty="0" err="1" smtClean="0">
                <a:solidFill>
                  <a:schemeClr val="tx1"/>
                </a:solidFill>
                <a:latin typeface="+mj-lt"/>
              </a:rPr>
              <a:t>Kinginger</a:t>
            </a:r>
            <a:r>
              <a:rPr lang="en-US" sz="2200" dirty="0" smtClean="0">
                <a:solidFill>
                  <a:schemeClr val="tx1"/>
                </a:solidFill>
                <a:latin typeface="+mj-lt"/>
              </a:rPr>
              <a:t>, 2004)</a:t>
            </a:r>
          </a:p>
          <a:p>
            <a:pPr lvl="1">
              <a:buNone/>
            </a:pPr>
            <a:r>
              <a:rPr lang="en-US" sz="2200" dirty="0" smtClean="0">
                <a:solidFill>
                  <a:schemeClr val="tx1"/>
                </a:solidFill>
                <a:latin typeface="+mj-lt"/>
              </a:rPr>
              <a:t> </a:t>
            </a:r>
          </a:p>
          <a:p>
            <a:endParaRPr lang="en-US" sz="2200" dirty="0" smtClean="0">
              <a:latin typeface="+mj-lt"/>
            </a:endParaRPr>
          </a:p>
          <a:p>
            <a:r>
              <a:rPr lang="en-US" sz="2200" dirty="0" smtClean="0">
                <a:latin typeface="+mj-lt"/>
              </a:rPr>
              <a:t>How do different types of SA programs compare in relation to language use &amp; linguistic benefits?</a:t>
            </a:r>
          </a:p>
          <a:p>
            <a:pPr lvl="1"/>
            <a:r>
              <a:rPr lang="en-US" sz="2200" dirty="0" smtClean="0">
                <a:solidFill>
                  <a:schemeClr val="tx1"/>
                </a:solidFill>
                <a:latin typeface="+mj-lt"/>
              </a:rPr>
              <a:t>“Island”-type programs vs. direct enrollment vs. hybrid</a:t>
            </a:r>
            <a:endParaRPr lang="en-US" sz="2200" dirty="0" smtClean="0">
              <a:solidFill>
                <a:schemeClr val="tx1"/>
              </a:solidFill>
            </a:endParaRPr>
          </a:p>
          <a:p>
            <a:pPr>
              <a:buNone/>
            </a:pPr>
            <a:endParaRPr lang="en-US" sz="2200" dirty="0" smtClean="0">
              <a:latin typeface="+mj-lt"/>
            </a:endParaRPr>
          </a:p>
          <a:p>
            <a:pPr>
              <a:buNone/>
            </a:pPr>
            <a:r>
              <a:rPr lang="en-US" sz="2200" dirty="0" smtClean="0">
                <a:latin typeface="+mj-lt"/>
              </a:rPr>
              <a:t> “The lack of information on the type of instruction that takes</a:t>
            </a:r>
          </a:p>
          <a:p>
            <a:pPr>
              <a:buNone/>
            </a:pPr>
            <a:r>
              <a:rPr lang="en-US" sz="2200" dirty="0" smtClean="0">
                <a:latin typeface="+mj-lt"/>
              </a:rPr>
              <a:t> place in the SA contexts constitutes the weakest aspect of the</a:t>
            </a:r>
          </a:p>
          <a:p>
            <a:pPr>
              <a:buNone/>
            </a:pPr>
            <a:r>
              <a:rPr lang="en-US" sz="2200" dirty="0" smtClean="0">
                <a:latin typeface="+mj-lt"/>
              </a:rPr>
              <a:t> study of study-abroad research. For the most part, researchers</a:t>
            </a:r>
          </a:p>
          <a:p>
            <a:pPr>
              <a:buNone/>
            </a:pPr>
            <a:r>
              <a:rPr lang="en-US" sz="2200" dirty="0" smtClean="0">
                <a:latin typeface="+mj-lt"/>
              </a:rPr>
              <a:t> have not examined the effects of different types of teaching</a:t>
            </a:r>
          </a:p>
          <a:p>
            <a:pPr>
              <a:buNone/>
            </a:pPr>
            <a:r>
              <a:rPr lang="en-US" sz="2200" dirty="0" smtClean="0">
                <a:latin typeface="+mj-lt"/>
              </a:rPr>
              <a:t> methodologies on acquisition abroad; this is an area ripe for</a:t>
            </a:r>
          </a:p>
          <a:p>
            <a:pPr>
              <a:buNone/>
            </a:pPr>
            <a:r>
              <a:rPr lang="en-US" sz="2200" dirty="0" smtClean="0">
                <a:latin typeface="+mj-lt"/>
              </a:rPr>
              <a:t> future research” (</a:t>
            </a:r>
            <a:r>
              <a:rPr lang="en-US" sz="2200" dirty="0" err="1" smtClean="0">
                <a:latin typeface="+mj-lt"/>
              </a:rPr>
              <a:t>Lafford</a:t>
            </a:r>
            <a:r>
              <a:rPr lang="en-US" sz="2200" dirty="0" smtClean="0">
                <a:latin typeface="+mj-lt"/>
              </a:rPr>
              <a:t> &amp; </a:t>
            </a:r>
            <a:r>
              <a:rPr lang="en-US" sz="2200" dirty="0" err="1" smtClean="0">
                <a:latin typeface="+mj-lt"/>
              </a:rPr>
              <a:t>Collentine</a:t>
            </a:r>
            <a:r>
              <a:rPr lang="en-US" sz="2200" dirty="0" smtClean="0">
                <a:latin typeface="+mj-lt"/>
              </a:rPr>
              <a:t>, 2006, </a:t>
            </a:r>
            <a:r>
              <a:rPr lang="en-US" sz="2200" dirty="0" err="1" smtClean="0">
                <a:latin typeface="+mj-lt"/>
              </a:rPr>
              <a:t>p</a:t>
            </a:r>
            <a:r>
              <a:rPr lang="en-US" sz="2200" dirty="0" smtClean="0">
                <a:latin typeface="+mj-lt"/>
              </a:rPr>
              <a:t>. 111)</a:t>
            </a:r>
          </a:p>
          <a:p>
            <a:pPr lvl="1">
              <a:buNone/>
            </a:pPr>
            <a:endParaRPr lang="en-US" sz="2100" dirty="0" smtClean="0">
              <a:solidFill>
                <a:srgbClr val="294349"/>
              </a:solidFill>
              <a:latin typeface="+mj-lt"/>
            </a:endParaRPr>
          </a:p>
          <a:p>
            <a:endParaRPr lang="en-US" sz="1800" dirty="0" smtClean="0">
              <a:latin typeface="+mj-lt"/>
            </a:endParaRPr>
          </a:p>
          <a:p>
            <a:pPr lvl="1"/>
            <a:endParaRPr lang="en-US" sz="2400" dirty="0" smtClean="0">
              <a:latin typeface="+mj-lt"/>
            </a:endParaRPr>
          </a:p>
          <a:p>
            <a:pPr lvl="1"/>
            <a:endParaRPr lang="en-US" sz="2400" dirty="0" smtClean="0">
              <a:latin typeface="+mj-lt"/>
            </a:endParaRPr>
          </a:p>
          <a:p>
            <a:endParaRPr lang="en-US" sz="2200" dirty="0" smtClean="0">
              <a:latin typeface="+mj-lt"/>
            </a:endParaRPr>
          </a:p>
          <a:p>
            <a:endParaRPr lang="en-US" sz="2400" dirty="0" smtClean="0">
              <a:latin typeface="+mj-lt"/>
            </a:endParaRPr>
          </a:p>
          <a:p>
            <a:endParaRPr lang="en-US" sz="2400" dirty="0" smtClean="0">
              <a:latin typeface="+mj-lt"/>
            </a:endParaRPr>
          </a:p>
          <a:p>
            <a:pPr>
              <a:buNone/>
            </a:pPr>
            <a:endParaRPr lang="en-US" sz="2100" dirty="0" smtClean="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9161640" cy="846312"/>
          </a:xfrm>
        </p:spPr>
        <p:txBody>
          <a:bodyPr>
            <a:noAutofit/>
          </a:bodyPr>
          <a:lstStyle/>
          <a:p>
            <a:r>
              <a:rPr lang="en-US" sz="2800" dirty="0" smtClean="0"/>
              <a:t>SA participants’ language use to access entertainment &amp; information resources (St. 5.2)</a:t>
            </a:r>
            <a:endParaRPr lang="en-US" sz="2800" dirty="0"/>
          </a:p>
        </p:txBody>
      </p:sp>
      <p:sp>
        <p:nvSpPr>
          <p:cNvPr id="3" name="Content Placeholder 2"/>
          <p:cNvSpPr>
            <a:spLocks noGrp="1"/>
          </p:cNvSpPr>
          <p:nvPr>
            <p:ph sz="quarter" idx="1"/>
          </p:nvPr>
        </p:nvSpPr>
        <p:spPr>
          <a:xfrm>
            <a:off x="162825" y="1356944"/>
            <a:ext cx="8981175" cy="4800015"/>
          </a:xfrm>
        </p:spPr>
        <p:txBody>
          <a:bodyPr/>
          <a:lstStyle/>
          <a:p>
            <a:pPr>
              <a:buNone/>
            </a:pPr>
            <a:r>
              <a:rPr lang="en-US" sz="2400" dirty="0" smtClean="0">
                <a:latin typeface="+mj-lt"/>
              </a:rPr>
              <a:t>What would these resources include? Some ideas ...</a:t>
            </a:r>
          </a:p>
          <a:p>
            <a:pPr>
              <a:buNone/>
            </a:pPr>
            <a:endParaRPr lang="en-US" sz="2400" dirty="0" smtClean="0">
              <a:latin typeface="+mj-lt"/>
            </a:endParaRPr>
          </a:p>
          <a:p>
            <a:r>
              <a:rPr lang="en-US" sz="2200" dirty="0" smtClean="0">
                <a:solidFill>
                  <a:srgbClr val="FF0000"/>
                </a:solidFill>
                <a:latin typeface="+mj-lt"/>
              </a:rPr>
              <a:t>Television</a:t>
            </a:r>
          </a:p>
          <a:p>
            <a:r>
              <a:rPr lang="en-US" sz="2200" dirty="0" smtClean="0">
                <a:solidFill>
                  <a:srgbClr val="FF0000"/>
                </a:solidFill>
                <a:latin typeface="+mj-lt"/>
              </a:rPr>
              <a:t>Literature &amp; popular fiction</a:t>
            </a:r>
          </a:p>
          <a:p>
            <a:r>
              <a:rPr lang="en-US" sz="2200" dirty="0" smtClean="0">
                <a:solidFill>
                  <a:srgbClr val="FF0000"/>
                </a:solidFill>
                <a:latin typeface="+mj-lt"/>
              </a:rPr>
              <a:t>Comic books</a:t>
            </a:r>
          </a:p>
          <a:p>
            <a:r>
              <a:rPr lang="en-US" sz="2200" dirty="0" smtClean="0">
                <a:solidFill>
                  <a:srgbClr val="FF0000"/>
                </a:solidFill>
                <a:latin typeface="+mj-lt"/>
              </a:rPr>
              <a:t>Magazines &amp; newspapers</a:t>
            </a:r>
          </a:p>
          <a:p>
            <a:r>
              <a:rPr lang="en-US" sz="2200" dirty="0" smtClean="0">
                <a:solidFill>
                  <a:srgbClr val="FF0000"/>
                </a:solidFill>
                <a:latin typeface="+mj-lt"/>
              </a:rPr>
              <a:t>Non-fiction informational texts (e.g., travel, culture)</a:t>
            </a:r>
          </a:p>
          <a:p>
            <a:r>
              <a:rPr lang="en-US" sz="2200" dirty="0" smtClean="0">
                <a:solidFill>
                  <a:srgbClr val="FF0000"/>
                </a:solidFill>
                <a:latin typeface="+mj-lt"/>
              </a:rPr>
              <a:t>Instructions &amp; manuals</a:t>
            </a:r>
          </a:p>
          <a:p>
            <a:r>
              <a:rPr lang="en-US" sz="2200" dirty="0" smtClean="0">
                <a:solidFill>
                  <a:schemeClr val="bg2">
                    <a:lumMod val="25000"/>
                  </a:schemeClr>
                </a:solidFill>
                <a:latin typeface="+mj-lt"/>
              </a:rPr>
              <a:t>Participatory leisure activities (e.g., sports, games, crafts, hobbies)</a:t>
            </a:r>
          </a:p>
          <a:p>
            <a:r>
              <a:rPr lang="en-US" sz="2200" dirty="0" smtClean="0">
                <a:solidFill>
                  <a:schemeClr val="bg2">
                    <a:lumMod val="25000"/>
                  </a:schemeClr>
                </a:solidFill>
                <a:latin typeface="+mj-lt"/>
              </a:rPr>
              <a:t>Non-participatory cultural activities (e.g., cinema, museum)</a:t>
            </a:r>
          </a:p>
          <a:p>
            <a:r>
              <a:rPr lang="en-US" sz="2200" dirty="0" smtClean="0">
                <a:solidFill>
                  <a:schemeClr val="bg2">
                    <a:lumMod val="25000"/>
                  </a:schemeClr>
                </a:solidFill>
                <a:latin typeface="+mj-lt"/>
              </a:rPr>
              <a:t>Digital communities (e.g., </a:t>
            </a:r>
            <a:r>
              <a:rPr lang="en-US" sz="2200" dirty="0" err="1" smtClean="0">
                <a:solidFill>
                  <a:schemeClr val="bg2">
                    <a:lumMod val="25000"/>
                  </a:schemeClr>
                </a:solidFill>
                <a:latin typeface="+mj-lt"/>
              </a:rPr>
              <a:t>chatrooms</a:t>
            </a:r>
            <a:r>
              <a:rPr lang="en-US" sz="2200" dirty="0" smtClean="0">
                <a:solidFill>
                  <a:schemeClr val="bg2">
                    <a:lumMod val="25000"/>
                  </a:schemeClr>
                </a:solidFill>
                <a:latin typeface="+mj-lt"/>
              </a:rPr>
              <a:t>, blogs/wikis)</a:t>
            </a:r>
          </a:p>
          <a:p>
            <a:endParaRPr lang="en-US" sz="2200" dirty="0" smtClean="0">
              <a:latin typeface="+mj-lt"/>
            </a:endParaRPr>
          </a:p>
          <a:p>
            <a:endParaRPr lang="en-US" sz="2200" dirty="0" smtClean="0">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9161640" cy="846312"/>
          </a:xfrm>
        </p:spPr>
        <p:txBody>
          <a:bodyPr>
            <a:noAutofit/>
          </a:bodyPr>
          <a:lstStyle/>
          <a:p>
            <a:r>
              <a:rPr lang="en-US" sz="2800" dirty="0" smtClean="0"/>
              <a:t>The limitations of SLA research on literacy development during SA</a:t>
            </a:r>
            <a:endParaRPr lang="en-US" sz="2800" dirty="0"/>
          </a:p>
        </p:txBody>
      </p:sp>
      <p:sp>
        <p:nvSpPr>
          <p:cNvPr id="3" name="Content Placeholder 2"/>
          <p:cNvSpPr>
            <a:spLocks noGrp="1"/>
          </p:cNvSpPr>
          <p:nvPr>
            <p:ph sz="quarter" idx="1"/>
          </p:nvPr>
        </p:nvSpPr>
        <p:spPr>
          <a:xfrm>
            <a:off x="162825" y="1356944"/>
            <a:ext cx="8981175" cy="4800015"/>
          </a:xfrm>
        </p:spPr>
        <p:txBody>
          <a:bodyPr/>
          <a:lstStyle/>
          <a:p>
            <a:r>
              <a:rPr lang="en-US" sz="2200" dirty="0" smtClean="0">
                <a:latin typeface="+mj-lt"/>
              </a:rPr>
              <a:t>The need for further empirical study has been documented by numerous researchers (e.g., Ginsberg, 1992; Kline, 1998; </a:t>
            </a:r>
            <a:r>
              <a:rPr lang="en-US" sz="2200" dirty="0" err="1" smtClean="0">
                <a:latin typeface="+mj-lt"/>
              </a:rPr>
              <a:t>Kinginger</a:t>
            </a:r>
            <a:r>
              <a:rPr lang="en-US" sz="2200" dirty="0" smtClean="0">
                <a:latin typeface="+mj-lt"/>
              </a:rPr>
              <a:t>, 2009)</a:t>
            </a:r>
          </a:p>
          <a:p>
            <a:endParaRPr lang="en-US" sz="2200" dirty="0" smtClean="0">
              <a:latin typeface="+mj-lt"/>
            </a:endParaRPr>
          </a:p>
          <a:p>
            <a:pPr>
              <a:buNone/>
            </a:pPr>
            <a:r>
              <a:rPr lang="en-US" sz="2200" dirty="0" smtClean="0">
                <a:latin typeface="+mj-lt"/>
              </a:rPr>
              <a:t>“The orientation of profession and public alike appears to have</a:t>
            </a:r>
          </a:p>
          <a:p>
            <a:pPr>
              <a:buNone/>
            </a:pPr>
            <a:r>
              <a:rPr lang="en-US" sz="2200" dirty="0" smtClean="0">
                <a:latin typeface="+mj-lt"/>
              </a:rPr>
              <a:t> influenced the research agenda for study abroad: virtually no</a:t>
            </a:r>
          </a:p>
          <a:p>
            <a:pPr>
              <a:buNone/>
            </a:pPr>
            <a:r>
              <a:rPr lang="en-US" sz="2200" dirty="0" smtClean="0">
                <a:latin typeface="+mj-lt"/>
              </a:rPr>
              <a:t> studies target literacy, reading, or writing, and few even</a:t>
            </a:r>
          </a:p>
          <a:p>
            <a:pPr>
              <a:buNone/>
            </a:pPr>
            <a:r>
              <a:rPr lang="en-US" sz="2200" dirty="0" smtClean="0">
                <a:latin typeface="+mj-lt"/>
              </a:rPr>
              <a:t> mention them” (Kline, 1998, </a:t>
            </a:r>
            <a:r>
              <a:rPr lang="en-US" sz="2200" dirty="0" err="1" smtClean="0">
                <a:latin typeface="+mj-lt"/>
              </a:rPr>
              <a:t>p</a:t>
            </a:r>
            <a:r>
              <a:rPr lang="en-US" sz="2200" dirty="0" smtClean="0">
                <a:latin typeface="+mj-lt"/>
              </a:rPr>
              <a:t>. 143)</a:t>
            </a:r>
          </a:p>
          <a:p>
            <a:pPr>
              <a:buNone/>
            </a:pPr>
            <a:endParaRPr lang="en-US" sz="2200" dirty="0" smtClean="0">
              <a:latin typeface="+mj-lt"/>
            </a:endParaRPr>
          </a:p>
          <a:p>
            <a:pPr>
              <a:buNone/>
            </a:pPr>
            <a:r>
              <a:rPr lang="en-US" sz="2200" dirty="0" smtClean="0">
                <a:latin typeface="+mj-lt"/>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9161640" cy="846312"/>
          </a:xfrm>
        </p:spPr>
        <p:txBody>
          <a:bodyPr>
            <a:noAutofit/>
          </a:bodyPr>
          <a:lstStyle/>
          <a:p>
            <a:r>
              <a:rPr lang="en-US" sz="2800" dirty="0" smtClean="0"/>
              <a:t>Assessing non-interactive contact: </a:t>
            </a:r>
            <a:br>
              <a:rPr lang="en-US" sz="2800" dirty="0" smtClean="0"/>
            </a:br>
            <a:r>
              <a:rPr lang="en-US" sz="2800" dirty="0" smtClean="0"/>
              <a:t>LCP sample items</a:t>
            </a:r>
            <a:endParaRPr lang="en-US" sz="2800" dirty="0"/>
          </a:p>
        </p:txBody>
      </p:sp>
      <p:pic>
        <p:nvPicPr>
          <p:cNvPr id="4" name="Content Placeholder 3" descr="Screen shot 2010-11-17 at 5.53.22 PM.png"/>
          <p:cNvPicPr>
            <a:picLocks noGrp="1" noChangeAspect="1"/>
          </p:cNvPicPr>
          <p:nvPr>
            <p:ph sz="quarter" idx="1"/>
          </p:nvPr>
        </p:nvPicPr>
        <p:blipFill>
          <a:blip r:embed="rId3"/>
          <a:srcRect l="-6026" r="-6026"/>
          <a:stretch>
            <a:fillRect/>
          </a:stretch>
        </p:blipFill>
        <p:spPr>
          <a:xfrm>
            <a:off x="163513" y="1357313"/>
            <a:ext cx="8980487" cy="4799012"/>
          </a:xfrm>
        </p:spPr>
      </p:pic>
      <p:sp>
        <p:nvSpPr>
          <p:cNvPr id="5" name="TextBox 4"/>
          <p:cNvSpPr txBox="1"/>
          <p:nvPr/>
        </p:nvSpPr>
        <p:spPr>
          <a:xfrm>
            <a:off x="0" y="6340990"/>
            <a:ext cx="9144000" cy="369332"/>
          </a:xfrm>
          <a:prstGeom prst="rect">
            <a:avLst/>
          </a:prstGeom>
          <a:noFill/>
        </p:spPr>
        <p:txBody>
          <a:bodyPr wrap="square" rtlCol="0">
            <a:spAutoFit/>
          </a:bodyPr>
          <a:lstStyle/>
          <a:p>
            <a:r>
              <a:rPr lang="en-US" dirty="0" smtClean="0"/>
              <a:t>                                                                            Freed, Dewey, </a:t>
            </a:r>
            <a:r>
              <a:rPr lang="en-US" dirty="0" err="1" smtClean="0"/>
              <a:t>Segalowitz</a:t>
            </a:r>
            <a:r>
              <a:rPr lang="en-US" dirty="0" smtClean="0"/>
              <a:t>, &amp; Halter (2004)</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9161640" cy="846312"/>
          </a:xfrm>
        </p:spPr>
        <p:txBody>
          <a:bodyPr>
            <a:noAutofit/>
          </a:bodyPr>
          <a:lstStyle/>
          <a:p>
            <a:r>
              <a:rPr lang="en-US" sz="2800" dirty="0" smtClean="0"/>
              <a:t>SA participants’ language use to access entertainment &amp; information resources (St. 5.2)</a:t>
            </a:r>
            <a:endParaRPr lang="en-US" sz="2800" dirty="0"/>
          </a:p>
        </p:txBody>
      </p:sp>
      <p:sp>
        <p:nvSpPr>
          <p:cNvPr id="3" name="Content Placeholder 2"/>
          <p:cNvSpPr>
            <a:spLocks noGrp="1"/>
          </p:cNvSpPr>
          <p:nvPr>
            <p:ph sz="quarter" idx="1"/>
          </p:nvPr>
        </p:nvSpPr>
        <p:spPr>
          <a:xfrm>
            <a:off x="162825" y="1356944"/>
            <a:ext cx="8981175" cy="4800015"/>
          </a:xfrm>
        </p:spPr>
        <p:txBody>
          <a:bodyPr/>
          <a:lstStyle/>
          <a:p>
            <a:pPr>
              <a:buNone/>
            </a:pPr>
            <a:r>
              <a:rPr lang="en-US" sz="2200" dirty="0" smtClean="0">
                <a:latin typeface="+mj-lt"/>
              </a:rPr>
              <a:t>Documented findings:</a:t>
            </a:r>
          </a:p>
          <a:p>
            <a:pPr>
              <a:buNone/>
            </a:pPr>
            <a:endParaRPr lang="en-US" sz="2200" dirty="0" smtClean="0">
              <a:latin typeface="+mj-lt"/>
            </a:endParaRPr>
          </a:p>
          <a:p>
            <a:r>
              <a:rPr lang="en-US" sz="2200" dirty="0" smtClean="0">
                <a:latin typeface="+mj-lt"/>
              </a:rPr>
              <a:t>Limited evidence - Reading &amp; writing proficiency gains (Dewey, 2004; </a:t>
            </a:r>
            <a:r>
              <a:rPr lang="en-US" sz="2200" dirty="0" err="1" smtClean="0">
                <a:latin typeface="+mj-lt"/>
              </a:rPr>
              <a:t>Kinginger</a:t>
            </a:r>
            <a:r>
              <a:rPr lang="en-US" sz="2200" dirty="0" smtClean="0">
                <a:latin typeface="+mj-lt"/>
              </a:rPr>
              <a:t>, 2008)</a:t>
            </a:r>
          </a:p>
          <a:p>
            <a:endParaRPr lang="en-US" sz="2200" dirty="0" smtClean="0">
              <a:latin typeface="+mj-lt"/>
            </a:endParaRPr>
          </a:p>
          <a:p>
            <a:r>
              <a:rPr lang="en-US" sz="2200" dirty="0" smtClean="0">
                <a:latin typeface="+mj-lt"/>
              </a:rPr>
              <a:t>Literacy shock – SA participants’ reaction to the shift from a context in which they functioned as “highly literate” individuals to one in which they could not (Huebner, 1995, </a:t>
            </a:r>
            <a:r>
              <a:rPr lang="en-US" sz="2200" dirty="0" err="1" smtClean="0">
                <a:latin typeface="+mj-lt"/>
              </a:rPr>
              <a:t>p</a:t>
            </a:r>
            <a:r>
              <a:rPr lang="en-US" sz="2200" dirty="0" smtClean="0">
                <a:latin typeface="+mj-lt"/>
              </a:rPr>
              <a:t>. 186)</a:t>
            </a:r>
          </a:p>
          <a:p>
            <a:endParaRPr lang="en-US" sz="2200" dirty="0" smtClean="0">
              <a:latin typeface="+mj-lt"/>
            </a:endParaRPr>
          </a:p>
          <a:p>
            <a:r>
              <a:rPr lang="en-US" sz="2200" dirty="0" smtClean="0">
                <a:latin typeface="+mj-lt"/>
              </a:rPr>
              <a:t>Cultural products such as texts and media can serve as a rich source of interaction between SA participants and target community members (Allen, 2010b; Kline, 1998)</a:t>
            </a:r>
          </a:p>
          <a:p>
            <a:endParaRPr lang="en-US" sz="2400" dirty="0" smtClean="0">
              <a:latin typeface="+mj-lt"/>
            </a:endParaRPr>
          </a:p>
          <a:p>
            <a:endParaRPr lang="en-US" sz="2400" dirty="0" smtClean="0">
              <a:latin typeface="+mj-lt"/>
            </a:endParaRPr>
          </a:p>
          <a:p>
            <a:endParaRPr lang="en-US" sz="2200" dirty="0" smtClean="0">
              <a:latin typeface="+mj-lt"/>
            </a:endParaRPr>
          </a:p>
          <a:p>
            <a:endParaRPr lang="en-US" sz="2200" dirty="0" smtClean="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72623"/>
          </a:xfrm>
        </p:spPr>
        <p:txBody>
          <a:bodyPr>
            <a:normAutofit/>
          </a:bodyPr>
          <a:lstStyle/>
          <a:p>
            <a:r>
              <a:rPr lang="en-US" sz="3600" dirty="0" smtClean="0"/>
              <a:t>Overview</a:t>
            </a:r>
            <a:endParaRPr lang="en-US" sz="3600" dirty="0"/>
          </a:p>
        </p:txBody>
      </p:sp>
      <p:sp>
        <p:nvSpPr>
          <p:cNvPr id="3" name="Content Placeholder 2"/>
          <p:cNvSpPr>
            <a:spLocks noGrp="1"/>
          </p:cNvSpPr>
          <p:nvPr>
            <p:ph sz="quarter" idx="1"/>
          </p:nvPr>
        </p:nvSpPr>
        <p:spPr/>
        <p:txBody>
          <a:bodyPr/>
          <a:lstStyle/>
          <a:p>
            <a:endParaRPr lang="en-US" dirty="0" smtClean="0"/>
          </a:p>
          <a:p>
            <a:endParaRPr lang="en-US" dirty="0"/>
          </a:p>
        </p:txBody>
      </p:sp>
      <p:sp>
        <p:nvSpPr>
          <p:cNvPr id="4" name="TextBox 3"/>
          <p:cNvSpPr txBox="1"/>
          <p:nvPr/>
        </p:nvSpPr>
        <p:spPr>
          <a:xfrm>
            <a:off x="457200" y="1219200"/>
            <a:ext cx="8541614" cy="8371522"/>
          </a:xfrm>
          <a:prstGeom prst="rect">
            <a:avLst/>
          </a:prstGeom>
          <a:noFill/>
        </p:spPr>
        <p:txBody>
          <a:bodyPr wrap="square" rtlCol="0">
            <a:spAutoFit/>
          </a:bodyPr>
          <a:lstStyle/>
          <a:p>
            <a:r>
              <a:rPr lang="en-US" sz="2300" dirty="0" smtClean="0">
                <a:latin typeface="+mj-lt"/>
              </a:rPr>
              <a:t>I. Introduction</a:t>
            </a:r>
          </a:p>
          <a:p>
            <a:pPr lvl="1"/>
            <a:r>
              <a:rPr lang="en-US" sz="2300" dirty="0" smtClean="0">
                <a:latin typeface="+mj-lt"/>
              </a:rPr>
              <a:t>	The Communities goal area (Standards 5.1 &amp; 5.2)</a:t>
            </a:r>
          </a:p>
          <a:p>
            <a:pPr lvl="1"/>
            <a:r>
              <a:rPr lang="en-US" sz="2300" dirty="0" smtClean="0">
                <a:latin typeface="+mj-lt"/>
              </a:rPr>
              <a:t>	Fast facts – Study abroad (SA) participation</a:t>
            </a:r>
          </a:p>
          <a:p>
            <a:pPr>
              <a:buFont typeface="Arial"/>
              <a:buChar char="•"/>
            </a:pPr>
            <a:endParaRPr lang="en-US" sz="2300" dirty="0" smtClean="0">
              <a:latin typeface="+mj-lt"/>
            </a:endParaRPr>
          </a:p>
          <a:p>
            <a:r>
              <a:rPr lang="en-US" sz="2300" dirty="0" smtClean="0">
                <a:latin typeface="+mj-lt"/>
              </a:rPr>
              <a:t>II. Does SA facilitate Standards 5.1 &amp; 5.2?</a:t>
            </a:r>
          </a:p>
          <a:p>
            <a:r>
              <a:rPr lang="en-US" sz="2300" dirty="0" smtClean="0">
                <a:latin typeface="+mj-lt"/>
              </a:rPr>
              <a:t>		Language use / interactive contact</a:t>
            </a:r>
          </a:p>
          <a:p>
            <a:pPr lvl="1"/>
            <a:r>
              <a:rPr lang="en-US" sz="2300" dirty="0" smtClean="0">
                <a:latin typeface="+mj-lt"/>
              </a:rPr>
              <a:t>	Non-interactive contact</a:t>
            </a:r>
          </a:p>
          <a:p>
            <a:endParaRPr lang="en-US" sz="2300" dirty="0" smtClean="0">
              <a:latin typeface="+mj-lt"/>
            </a:endParaRPr>
          </a:p>
          <a:p>
            <a:r>
              <a:rPr lang="en-US" sz="2300" dirty="0" smtClean="0">
                <a:latin typeface="+mj-lt"/>
              </a:rPr>
              <a:t>III. Intervening – maximizing learning related to Standards</a:t>
            </a:r>
          </a:p>
          <a:p>
            <a:r>
              <a:rPr lang="en-US" sz="2300" dirty="0" smtClean="0">
                <a:latin typeface="+mj-lt"/>
              </a:rPr>
              <a:t>     5.1 &amp; 5.2</a:t>
            </a:r>
          </a:p>
          <a:p>
            <a:pPr lvl="1"/>
            <a:r>
              <a:rPr lang="en-US" sz="2300" dirty="0" smtClean="0">
                <a:latin typeface="+mj-lt"/>
              </a:rPr>
              <a:t>	Before SA</a:t>
            </a:r>
          </a:p>
          <a:p>
            <a:pPr lvl="1"/>
            <a:r>
              <a:rPr lang="en-US" sz="2300" dirty="0" smtClean="0">
                <a:latin typeface="+mj-lt"/>
              </a:rPr>
              <a:t>	During SA</a:t>
            </a:r>
          </a:p>
          <a:p>
            <a:endParaRPr lang="en-US" sz="2300" dirty="0" smtClean="0">
              <a:latin typeface="+mj-lt"/>
            </a:endParaRPr>
          </a:p>
          <a:p>
            <a:r>
              <a:rPr lang="en-US" sz="2300" dirty="0" smtClean="0">
                <a:latin typeface="+mj-lt"/>
              </a:rPr>
              <a:t>IV. Questions &amp; discussion</a:t>
            </a:r>
          </a:p>
          <a:p>
            <a:endParaRPr lang="en-US" sz="2400" dirty="0" smtClean="0"/>
          </a:p>
          <a:p>
            <a:endParaRPr lang="en-US" sz="2400" dirty="0" smtClean="0"/>
          </a:p>
          <a:p>
            <a:pPr lvl="1"/>
            <a:endParaRPr lang="en-US" sz="2400" dirty="0" smtClean="0"/>
          </a:p>
          <a:p>
            <a:pPr lvl="1">
              <a:buFont typeface="Arial"/>
              <a:buChar char="•"/>
            </a:pPr>
            <a:endParaRPr lang="en-US" sz="2400" dirty="0" smtClean="0"/>
          </a:p>
          <a:p>
            <a:pPr lvl="1"/>
            <a:endParaRPr lang="en-US" sz="2400" dirty="0" smtClean="0"/>
          </a:p>
          <a:p>
            <a:pPr>
              <a:buFont typeface="Arial"/>
              <a:buChar char="•"/>
            </a:pPr>
            <a:endParaRPr lang="en-US" sz="2400" dirty="0" smtClean="0"/>
          </a:p>
          <a:p>
            <a:pPr>
              <a:buFont typeface="Arial"/>
              <a:buChar char="•"/>
            </a:pPr>
            <a:endParaRPr lang="en-US" sz="2400" dirty="0" smtClean="0"/>
          </a:p>
          <a:p>
            <a:pPr lvl="1">
              <a:buFont typeface="Arial"/>
              <a:buChar char="•"/>
            </a:pPr>
            <a:endParaRPr lang="en-US" sz="2400" dirty="0" smtClean="0"/>
          </a:p>
          <a:p>
            <a:pPr lvl="1">
              <a:buFont typeface="Arial"/>
              <a:buChar char="•"/>
            </a:pP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2825" y="152400"/>
            <a:ext cx="9161640" cy="846312"/>
          </a:xfrm>
        </p:spPr>
        <p:txBody>
          <a:bodyPr>
            <a:noAutofit/>
          </a:bodyPr>
          <a:lstStyle/>
          <a:p>
            <a:r>
              <a:rPr lang="en-US" sz="2800" dirty="0" smtClean="0"/>
              <a:t>Unresolved questions – Standard 5.2</a:t>
            </a:r>
            <a:endParaRPr lang="en-US" sz="2800" dirty="0"/>
          </a:p>
        </p:txBody>
      </p:sp>
      <p:sp>
        <p:nvSpPr>
          <p:cNvPr id="3" name="Content Placeholder 2"/>
          <p:cNvSpPr>
            <a:spLocks noGrp="1"/>
          </p:cNvSpPr>
          <p:nvPr>
            <p:ph sz="quarter" idx="1"/>
          </p:nvPr>
        </p:nvSpPr>
        <p:spPr>
          <a:xfrm>
            <a:off x="1" y="1356944"/>
            <a:ext cx="9144000" cy="4800015"/>
          </a:xfrm>
        </p:spPr>
        <p:txBody>
          <a:bodyPr/>
          <a:lstStyle/>
          <a:p>
            <a:r>
              <a:rPr lang="en-US" sz="2000" dirty="0" smtClean="0">
                <a:latin typeface="+mj-lt"/>
              </a:rPr>
              <a:t>Limited evidence: Reading &amp; writing proficiency gains (Dewey, 2004; </a:t>
            </a:r>
            <a:r>
              <a:rPr lang="en-US" sz="2000" dirty="0" err="1" smtClean="0">
                <a:latin typeface="+mj-lt"/>
              </a:rPr>
              <a:t>Kinginger</a:t>
            </a:r>
            <a:r>
              <a:rPr lang="en-US" sz="2000" dirty="0" smtClean="0">
                <a:latin typeface="+mj-lt"/>
              </a:rPr>
              <a:t>, 2008)</a:t>
            </a:r>
          </a:p>
          <a:p>
            <a:endParaRPr lang="en-US" sz="2000" dirty="0" smtClean="0">
              <a:latin typeface="+mj-lt"/>
            </a:endParaRPr>
          </a:p>
          <a:p>
            <a:pPr lvl="1"/>
            <a:r>
              <a:rPr lang="en-US" sz="2000" i="1" dirty="0" smtClean="0">
                <a:solidFill>
                  <a:srgbClr val="000000"/>
                </a:solidFill>
                <a:latin typeface="+mj-lt"/>
              </a:rPr>
              <a:t>Do students reject literacy development opportunities beyond the SA classroom because they see reading and writing as “academic skills”? </a:t>
            </a:r>
          </a:p>
          <a:p>
            <a:pPr lvl="1">
              <a:buNone/>
            </a:pPr>
            <a:endParaRPr lang="en-US" sz="2000" i="1" dirty="0" smtClean="0">
              <a:solidFill>
                <a:srgbClr val="000000"/>
              </a:solidFill>
              <a:latin typeface="+mj-lt"/>
            </a:endParaRPr>
          </a:p>
          <a:p>
            <a:r>
              <a:rPr lang="en-US" sz="2000" dirty="0" smtClean="0">
                <a:latin typeface="+mj-lt"/>
              </a:rPr>
              <a:t>The role of literacy development outside the classroom (Kaplan, 1989; Kline, 1998; Tanaka, 2007)</a:t>
            </a:r>
          </a:p>
          <a:p>
            <a:endParaRPr lang="en-US" sz="2000" i="1" dirty="0" smtClean="0"/>
          </a:p>
          <a:p>
            <a:pPr lvl="1"/>
            <a:r>
              <a:rPr lang="en-US" sz="2000" i="1" dirty="0" smtClean="0">
                <a:solidFill>
                  <a:schemeClr val="tx1"/>
                </a:solidFill>
                <a:latin typeface="+mj-lt"/>
              </a:rPr>
              <a:t>Do students limit their perceptions and goals of what “fluency” entails to oral language use?</a:t>
            </a:r>
            <a:endParaRPr lang="en-US" sz="2000" dirty="0" smtClean="0">
              <a:latin typeface="+mj-lt"/>
            </a:endParaRPr>
          </a:p>
          <a:p>
            <a:endParaRPr lang="en-US" sz="2000" dirty="0" smtClean="0">
              <a:latin typeface="+mj-lt"/>
            </a:endParaRPr>
          </a:p>
          <a:p>
            <a:r>
              <a:rPr lang="en-US" sz="2000" dirty="0" smtClean="0">
                <a:latin typeface="+mj-lt"/>
              </a:rPr>
              <a:t>The role of target community members in mediating SA participants’ literacy-building activities (Kline, 1998)</a:t>
            </a:r>
          </a:p>
          <a:p>
            <a:pPr lvl="1"/>
            <a:endParaRPr lang="en-US" sz="2000" i="1" dirty="0" smtClean="0">
              <a:solidFill>
                <a:schemeClr val="tx1"/>
              </a:solidFill>
              <a:latin typeface="+mj-lt"/>
            </a:endParaRPr>
          </a:p>
          <a:p>
            <a:pPr lvl="1">
              <a:buNone/>
            </a:pPr>
            <a:endParaRPr lang="en-US" sz="2000" dirty="0" smtClean="0">
              <a:solidFill>
                <a:schemeClr val="tx1"/>
              </a:solidFill>
              <a:latin typeface="+mj-lt"/>
            </a:endParaRPr>
          </a:p>
          <a:p>
            <a:endParaRPr lang="en-US" sz="2200" dirty="0" smtClean="0">
              <a:latin typeface="+mj-lt"/>
            </a:endParaRPr>
          </a:p>
          <a:p>
            <a:endParaRPr lang="en-US" sz="2200" dirty="0" smtClean="0">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 y="1150690"/>
            <a:ext cx="9144000" cy="5006270"/>
          </a:xfrm>
        </p:spPr>
        <p:txBody>
          <a:bodyPr/>
          <a:lstStyle/>
          <a:p>
            <a:r>
              <a:rPr lang="en-US" sz="2300" dirty="0" smtClean="0">
                <a:latin typeface="+mj-lt"/>
              </a:rPr>
              <a:t>Linguistic gain: Yes, but not as dramatic or evenly distributed as once thought</a:t>
            </a:r>
          </a:p>
          <a:p>
            <a:endParaRPr lang="en-US" sz="2300" dirty="0" smtClean="0">
              <a:latin typeface="+mj-lt"/>
            </a:endParaRPr>
          </a:p>
          <a:p>
            <a:r>
              <a:rPr lang="en-US" sz="2300" dirty="0" smtClean="0">
                <a:latin typeface="+mj-lt"/>
              </a:rPr>
              <a:t>Language use beyond the classroom: Not as natural or frequent as once thought</a:t>
            </a:r>
          </a:p>
          <a:p>
            <a:endParaRPr lang="en-US" sz="2300" dirty="0" smtClean="0">
              <a:latin typeface="+mj-lt"/>
            </a:endParaRPr>
          </a:p>
          <a:p>
            <a:r>
              <a:rPr lang="en-US" sz="2300" dirty="0" smtClean="0">
                <a:latin typeface="+mj-lt"/>
              </a:rPr>
              <a:t>Interactive contact: Typically limited to </a:t>
            </a:r>
            <a:r>
              <a:rPr lang="en-US" sz="2300" dirty="0" err="1" smtClean="0">
                <a:latin typeface="+mj-lt"/>
              </a:rPr>
              <a:t>homestay</a:t>
            </a:r>
            <a:r>
              <a:rPr lang="en-US" sz="2300" dirty="0" smtClean="0">
                <a:latin typeface="+mj-lt"/>
              </a:rPr>
              <a:t> family members and service encounters</a:t>
            </a:r>
          </a:p>
          <a:p>
            <a:endParaRPr lang="en-US" sz="2300" dirty="0" smtClean="0">
              <a:latin typeface="+mj-lt"/>
            </a:endParaRPr>
          </a:p>
          <a:p>
            <a:r>
              <a:rPr lang="en-US" sz="2300" dirty="0" smtClean="0">
                <a:latin typeface="+mj-lt"/>
              </a:rPr>
              <a:t>Non-interactive contact / literacy development: Many unknowns – a critical area for future research</a:t>
            </a:r>
          </a:p>
          <a:p>
            <a:endParaRPr lang="en-US" sz="2300" dirty="0" smtClean="0">
              <a:latin typeface="+mj-lt"/>
            </a:endParaRPr>
          </a:p>
          <a:p>
            <a:r>
              <a:rPr lang="en-US" sz="2300" dirty="0" smtClean="0">
                <a:latin typeface="+mj-lt"/>
              </a:rPr>
              <a:t>The realization that students’ intentions and efforts to promote language acquisition during SA matter—a LOT</a:t>
            </a:r>
          </a:p>
          <a:p>
            <a:endParaRPr lang="en-US" sz="2400" dirty="0" smtClean="0">
              <a:latin typeface="+mj-lt"/>
            </a:endParaRPr>
          </a:p>
          <a:p>
            <a:endParaRPr lang="en-US" sz="2400" dirty="0" smtClean="0">
              <a:latin typeface="+mj-lt"/>
            </a:endParaRPr>
          </a:p>
          <a:p>
            <a:pPr>
              <a:buNone/>
            </a:pPr>
            <a:endParaRPr lang="en-US" sz="2100" dirty="0" smtClean="0">
              <a:latin typeface="+mj-lt"/>
            </a:endParaRPr>
          </a:p>
        </p:txBody>
      </p:sp>
      <p:sp>
        <p:nvSpPr>
          <p:cNvPr id="4" name="Title 3"/>
          <p:cNvSpPr>
            <a:spLocks noGrp="1"/>
          </p:cNvSpPr>
          <p:nvPr>
            <p:ph type="title"/>
          </p:nvPr>
        </p:nvSpPr>
        <p:spPr>
          <a:xfrm>
            <a:off x="162825" y="152400"/>
            <a:ext cx="8523975" cy="813745"/>
          </a:xfrm>
        </p:spPr>
        <p:txBody>
          <a:bodyPr/>
          <a:lstStyle/>
          <a:p>
            <a:r>
              <a:rPr lang="en-US" dirty="0" smtClean="0"/>
              <a:t>An emerging portrait of SA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7100" y="152400"/>
            <a:ext cx="8469700" cy="835456"/>
          </a:xfrm>
        </p:spPr>
        <p:txBody>
          <a:bodyPr/>
          <a:lstStyle/>
          <a:p>
            <a:endParaRPr lang="en-US" dirty="0"/>
          </a:p>
        </p:txBody>
      </p:sp>
      <p:sp>
        <p:nvSpPr>
          <p:cNvPr id="3" name="Content Placeholder 2"/>
          <p:cNvSpPr>
            <a:spLocks noGrp="1"/>
          </p:cNvSpPr>
          <p:nvPr>
            <p:ph sz="quarter" idx="1"/>
          </p:nvPr>
        </p:nvSpPr>
        <p:spPr>
          <a:xfrm>
            <a:off x="0" y="1139834"/>
            <a:ext cx="9144000" cy="5038837"/>
          </a:xfrm>
        </p:spPr>
        <p:txBody>
          <a:bodyPr/>
          <a:lstStyle/>
          <a:p>
            <a:pPr>
              <a:buNone/>
            </a:pPr>
            <a:r>
              <a:rPr lang="en-GB" sz="2300" dirty="0" smtClean="0">
                <a:latin typeface="+mj-lt"/>
              </a:rPr>
              <a:t>“Studying abroad is not a ride in Disneyland where, in</a:t>
            </a:r>
          </a:p>
          <a:p>
            <a:pPr>
              <a:buNone/>
            </a:pPr>
            <a:r>
              <a:rPr lang="en-GB" sz="2300" dirty="0" smtClean="0">
                <a:latin typeface="+mj-lt"/>
              </a:rPr>
              <a:t>return for buying an admission ticket, participants are</a:t>
            </a:r>
          </a:p>
          <a:p>
            <a:pPr>
              <a:buNone/>
            </a:pPr>
            <a:r>
              <a:rPr lang="en-GB" sz="2300" dirty="0" smtClean="0">
                <a:latin typeface="+mj-lt"/>
              </a:rPr>
              <a:t>guaranteed a thrill. Instead, participants have gained access</a:t>
            </a:r>
          </a:p>
          <a:p>
            <a:pPr>
              <a:buNone/>
            </a:pPr>
            <a:r>
              <a:rPr lang="en-GB" sz="2300" dirty="0" smtClean="0">
                <a:latin typeface="+mj-lt"/>
              </a:rPr>
              <a:t>to an opportunity to grow beyond their own narrow</a:t>
            </a:r>
          </a:p>
          <a:p>
            <a:pPr>
              <a:buNone/>
            </a:pPr>
            <a:r>
              <a:rPr lang="en-GB" sz="2300" dirty="0" smtClean="0">
                <a:latin typeface="+mj-lt"/>
              </a:rPr>
              <a:t>perspective</a:t>
            </a:r>
            <a:r>
              <a:rPr lang="en-US" sz="2300" dirty="0" smtClean="0">
                <a:latin typeface="+mj-lt"/>
              </a:rPr>
              <a:t>  ... </a:t>
            </a:r>
            <a:r>
              <a:rPr lang="en-GB" sz="2300" dirty="0" smtClean="0">
                <a:latin typeface="+mj-lt"/>
              </a:rPr>
              <a:t>The statement that ‘study abroad changed my</a:t>
            </a:r>
          </a:p>
          <a:p>
            <a:pPr>
              <a:buNone/>
            </a:pPr>
            <a:r>
              <a:rPr lang="en-GB" sz="2300" dirty="0" smtClean="0">
                <a:latin typeface="+mj-lt"/>
              </a:rPr>
              <a:t>life’ masks a potentially complex set of issues ... Firstly, it is</a:t>
            </a:r>
          </a:p>
          <a:p>
            <a:pPr>
              <a:buNone/>
            </a:pPr>
            <a:r>
              <a:rPr lang="en-GB" sz="2300" dirty="0" smtClean="0">
                <a:latin typeface="+mj-lt"/>
              </a:rPr>
              <a:t>entirely undiscriminating in implication as if ‘abroad’ were</a:t>
            </a:r>
          </a:p>
          <a:p>
            <a:pPr>
              <a:buNone/>
            </a:pPr>
            <a:r>
              <a:rPr lang="en-GB" sz="2300" dirty="0" smtClean="0">
                <a:latin typeface="+mj-lt"/>
              </a:rPr>
              <a:t>one transforming location wherein the participant will gain</a:t>
            </a:r>
          </a:p>
          <a:p>
            <a:pPr>
              <a:buNone/>
            </a:pPr>
            <a:r>
              <a:rPr lang="en-GB" sz="2300" dirty="0" smtClean="0">
                <a:latin typeface="+mj-lt"/>
              </a:rPr>
              <a:t>insight simply by being there. It consequently minimises (or</a:t>
            </a:r>
          </a:p>
          <a:p>
            <a:pPr>
              <a:buNone/>
            </a:pPr>
            <a:r>
              <a:rPr lang="en-GB" sz="2300" dirty="0" smtClean="0">
                <a:latin typeface="+mj-lt"/>
              </a:rPr>
              <a:t>fails to distinguish between) some crucial matters:</a:t>
            </a:r>
            <a:r>
              <a:rPr lang="en-US" sz="2300" dirty="0" smtClean="0">
                <a:latin typeface="+mj-lt"/>
              </a:rPr>
              <a:t> </a:t>
            </a:r>
            <a:r>
              <a:rPr lang="en-GB" sz="2300" dirty="0" smtClean="0">
                <a:latin typeface="+mj-lt"/>
              </a:rPr>
              <a:t>What do</a:t>
            </a:r>
          </a:p>
          <a:p>
            <a:pPr>
              <a:buNone/>
            </a:pPr>
            <a:r>
              <a:rPr lang="en-GB" sz="2300" dirty="0" smtClean="0">
                <a:latin typeface="+mj-lt"/>
              </a:rPr>
              <a:t>you study ?</a:t>
            </a:r>
            <a:r>
              <a:rPr lang="en-US" sz="2300" dirty="0" smtClean="0">
                <a:latin typeface="+mj-lt"/>
              </a:rPr>
              <a:t> </a:t>
            </a:r>
            <a:r>
              <a:rPr lang="en-GB" sz="2300" dirty="0" smtClean="0">
                <a:latin typeface="+mj-lt"/>
              </a:rPr>
              <a:t>Where do you study it?</a:t>
            </a:r>
            <a:r>
              <a:rPr lang="en-US" sz="2300" dirty="0" smtClean="0">
                <a:latin typeface="+mj-lt"/>
              </a:rPr>
              <a:t> </a:t>
            </a:r>
            <a:r>
              <a:rPr lang="en-GB" sz="2300" dirty="0" smtClean="0">
                <a:latin typeface="+mj-lt"/>
              </a:rPr>
              <a:t>How do you study it?</a:t>
            </a:r>
          </a:p>
          <a:p>
            <a:pPr>
              <a:buNone/>
            </a:pPr>
            <a:r>
              <a:rPr lang="en-GB" sz="2300" b="1" dirty="0" smtClean="0">
                <a:latin typeface="+mj-lt"/>
              </a:rPr>
              <a:t>What do you have to do to maximise the benefits</a:t>
            </a:r>
            <a:r>
              <a:rPr lang="en-GB" sz="2300" dirty="0" smtClean="0">
                <a:latin typeface="+mj-lt"/>
              </a:rPr>
              <a:t>?” (Woolf,</a:t>
            </a:r>
          </a:p>
          <a:p>
            <a:pPr>
              <a:buNone/>
            </a:pPr>
            <a:r>
              <a:rPr lang="en-GB" sz="2300" dirty="0" smtClean="0">
                <a:latin typeface="+mj-lt"/>
              </a:rPr>
              <a:t> 2009)</a:t>
            </a:r>
            <a:endParaRPr lang="en-US" sz="2300" dirty="0" smtClean="0">
              <a:latin typeface="+mj-lt"/>
            </a:endParaRP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7100" y="152400"/>
            <a:ext cx="8926900" cy="553211"/>
          </a:xfrm>
        </p:spPr>
        <p:txBody>
          <a:bodyPr/>
          <a:lstStyle/>
          <a:p>
            <a:endParaRPr lang="en-US" dirty="0"/>
          </a:p>
        </p:txBody>
      </p:sp>
      <p:sp>
        <p:nvSpPr>
          <p:cNvPr id="3" name="Content Placeholder 2"/>
          <p:cNvSpPr>
            <a:spLocks noGrp="1"/>
          </p:cNvSpPr>
          <p:nvPr>
            <p:ph sz="quarter" idx="1"/>
          </p:nvPr>
        </p:nvSpPr>
        <p:spPr>
          <a:xfrm>
            <a:off x="0" y="553633"/>
            <a:ext cx="8998814" cy="5592471"/>
          </a:xfrm>
        </p:spPr>
        <p:txBody>
          <a:bodyPr/>
          <a:lstStyle/>
          <a:p>
            <a:pPr>
              <a:buNone/>
            </a:pPr>
            <a:r>
              <a:rPr lang="en-US" dirty="0" smtClean="0"/>
              <a:t/>
            </a:r>
            <a:br>
              <a:rPr lang="en-US" dirty="0" smtClean="0"/>
            </a:br>
            <a:endParaRPr lang="en-US" dirty="0" smtClean="0"/>
          </a:p>
          <a:p>
            <a:pPr>
              <a:buNone/>
            </a:pPr>
            <a:endParaRPr lang="en-US" dirty="0" smtClean="0"/>
          </a:p>
          <a:p>
            <a:pPr algn="ctr">
              <a:buNone/>
            </a:pPr>
            <a:endParaRPr lang="en-US" sz="3000" dirty="0" smtClean="0">
              <a:latin typeface="+mj-lt"/>
            </a:endParaRPr>
          </a:p>
          <a:p>
            <a:pPr algn="ctr">
              <a:buNone/>
            </a:pPr>
            <a:r>
              <a:rPr lang="en-US" sz="3400" b="1" dirty="0" smtClean="0">
                <a:latin typeface="+mj-lt"/>
              </a:rPr>
              <a:t>III. Intervening to maximize </a:t>
            </a:r>
          </a:p>
          <a:p>
            <a:pPr algn="ctr">
              <a:buNone/>
            </a:pPr>
            <a:r>
              <a:rPr lang="en-US" sz="3400" b="1" dirty="0" smtClean="0">
                <a:latin typeface="+mj-lt"/>
              </a:rPr>
              <a:t>learning related to </a:t>
            </a:r>
          </a:p>
          <a:p>
            <a:pPr algn="ctr">
              <a:buNone/>
            </a:pPr>
            <a:r>
              <a:rPr lang="en-US" sz="3400" b="1" dirty="0" smtClean="0">
                <a:latin typeface="+mj-lt"/>
              </a:rPr>
              <a:t>Standard 5.1 &amp; 5.2</a:t>
            </a:r>
            <a:endParaRPr lang="en-US" sz="3400" b="1" dirty="0">
              <a:latin typeface="+mj-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889734"/>
          </a:xfrm>
        </p:spPr>
        <p:txBody>
          <a:bodyPr/>
          <a:lstStyle/>
          <a:p>
            <a:r>
              <a:rPr lang="en-US" dirty="0" smtClean="0"/>
              <a:t>Maximizing learning: </a:t>
            </a:r>
            <a:br>
              <a:rPr lang="en-US" dirty="0" smtClean="0"/>
            </a:br>
            <a:r>
              <a:rPr lang="en-US" dirty="0" smtClean="0"/>
              <a:t>Standard 5.1 &amp; Pre-SA interventions</a:t>
            </a:r>
            <a:endParaRPr lang="en-US" dirty="0"/>
          </a:p>
        </p:txBody>
      </p:sp>
      <p:sp>
        <p:nvSpPr>
          <p:cNvPr id="3" name="Content Placeholder 2"/>
          <p:cNvSpPr>
            <a:spLocks noGrp="1"/>
          </p:cNvSpPr>
          <p:nvPr>
            <p:ph sz="quarter" idx="1"/>
          </p:nvPr>
        </p:nvSpPr>
        <p:spPr>
          <a:xfrm>
            <a:off x="173680" y="846734"/>
            <a:ext cx="8970320" cy="5310226"/>
          </a:xfrm>
        </p:spPr>
        <p:txBody>
          <a:bodyPr>
            <a:normAutofit/>
          </a:bodyPr>
          <a:lstStyle/>
          <a:p>
            <a:pPr>
              <a:buNone/>
            </a:pPr>
            <a:endParaRPr lang="en-US" sz="2000" dirty="0" smtClean="0">
              <a:latin typeface="Bookman Old Style"/>
              <a:cs typeface="Bookman Old Style"/>
            </a:endParaRPr>
          </a:p>
          <a:p>
            <a:r>
              <a:rPr lang="en-US" sz="2100" b="1" dirty="0" smtClean="0">
                <a:latin typeface="Bookman Old Style"/>
                <a:cs typeface="Bookman Old Style"/>
              </a:rPr>
              <a:t>Increasing students’ self-confidence, willingness to communicate</a:t>
            </a:r>
            <a:r>
              <a:rPr lang="en-US" sz="2100" dirty="0" smtClean="0">
                <a:latin typeface="Bookman Old Style"/>
                <a:cs typeface="Bookman Old Style"/>
              </a:rPr>
              <a:t>: Building opportunities into the curriculum for ongoing self-reflection on the language-learning process</a:t>
            </a:r>
          </a:p>
          <a:p>
            <a:endParaRPr lang="en-US" sz="2100" dirty="0" smtClean="0">
              <a:latin typeface="Bookman Old Style"/>
              <a:cs typeface="Bookman Old Style"/>
            </a:endParaRPr>
          </a:p>
          <a:p>
            <a:r>
              <a:rPr lang="en-US" sz="2100" b="1" dirty="0" smtClean="0">
                <a:latin typeface="Bookman Old Style"/>
                <a:cs typeface="Bookman Old Style"/>
              </a:rPr>
              <a:t>Developing students’ sociolinguistic competence</a:t>
            </a:r>
            <a:r>
              <a:rPr lang="en-US" sz="2100" dirty="0" smtClean="0">
                <a:latin typeface="Bookman Old Style"/>
                <a:cs typeface="Bookman Old Style"/>
              </a:rPr>
              <a:t>: Focusing on the development of language as </a:t>
            </a:r>
            <a:r>
              <a:rPr lang="en-US" sz="2100" i="1" dirty="0" smtClean="0">
                <a:latin typeface="Bookman Old Style"/>
                <a:cs typeface="Bookman Old Style"/>
              </a:rPr>
              <a:t>context-specific </a:t>
            </a:r>
            <a:r>
              <a:rPr lang="en-US" sz="2100" dirty="0" smtClean="0">
                <a:latin typeface="Bookman Old Style"/>
                <a:cs typeface="Bookman Old Style"/>
              </a:rPr>
              <a:t>rather than generalized &amp; recognizing the limitation of textbook language as which (typically) “rarely presents language directed at particular audiences with identifiable objectives” (</a:t>
            </a:r>
            <a:r>
              <a:rPr lang="en-US" sz="2100" dirty="0" err="1" smtClean="0">
                <a:latin typeface="Bookman Old Style"/>
                <a:cs typeface="Bookman Old Style"/>
              </a:rPr>
              <a:t>Swaffar</a:t>
            </a:r>
            <a:r>
              <a:rPr lang="en-US" sz="2100" dirty="0" smtClean="0">
                <a:latin typeface="Bookman Old Style"/>
                <a:cs typeface="Bookman Old Style"/>
              </a:rPr>
              <a:t>, 2006, </a:t>
            </a:r>
            <a:r>
              <a:rPr lang="en-US" sz="2100" dirty="0" err="1" smtClean="0">
                <a:latin typeface="Bookman Old Style"/>
                <a:cs typeface="Bookman Old Style"/>
              </a:rPr>
              <a:t>p</a:t>
            </a:r>
            <a:r>
              <a:rPr lang="en-US" sz="2100" dirty="0" smtClean="0">
                <a:latin typeface="Bookman Old Style"/>
                <a:cs typeface="Bookman Old Style"/>
              </a:rPr>
              <a:t>. 247)</a:t>
            </a:r>
          </a:p>
          <a:p>
            <a:endParaRPr lang="en-US" sz="2100" dirty="0" smtClean="0">
              <a:latin typeface="Bookman Old Style"/>
              <a:cs typeface="Bookman Old Style"/>
            </a:endParaRPr>
          </a:p>
          <a:p>
            <a:r>
              <a:rPr lang="en-US" sz="2100" b="1" dirty="0" smtClean="0">
                <a:latin typeface="Bookman Old Style"/>
                <a:cs typeface="Bookman Old Style"/>
              </a:rPr>
              <a:t>Developing students’ pragmatic behavior in the L2:</a:t>
            </a:r>
            <a:endParaRPr lang="en-US" sz="2100" dirty="0" smtClean="0">
              <a:latin typeface="Bookman Old Style"/>
              <a:cs typeface="Bookman Old Style"/>
            </a:endParaRPr>
          </a:p>
          <a:p>
            <a:pPr lvl="1"/>
            <a:r>
              <a:rPr lang="en-US" sz="2100" dirty="0" smtClean="0">
                <a:solidFill>
                  <a:schemeClr val="tx1"/>
                </a:solidFill>
                <a:latin typeface="Bookman Old Style"/>
                <a:cs typeface="Bookman Old Style"/>
              </a:rPr>
              <a:t>Strategy-building interventions (e.g., Cohen &amp; Shively, 2007)</a:t>
            </a:r>
          </a:p>
          <a:p>
            <a:pPr lvl="1"/>
            <a:r>
              <a:rPr lang="en-US" sz="2100" dirty="0" smtClean="0">
                <a:solidFill>
                  <a:schemeClr val="tx1"/>
                </a:solidFill>
                <a:latin typeface="Bookman Old Style"/>
                <a:cs typeface="Bookman Old Style"/>
              </a:rPr>
              <a:t>Analysis of language use outside the classroom (e.g., film clip, radio interview, chat room conventions)</a:t>
            </a:r>
          </a:p>
          <a:p>
            <a:endParaRPr lang="en-US" sz="2000" dirty="0" smtClean="0">
              <a:latin typeface="Bookman Old Style"/>
              <a:cs typeface="Bookman Old Style"/>
            </a:endParaRPr>
          </a:p>
          <a:p>
            <a:endParaRPr lang="en-US" sz="2000" dirty="0" smtClean="0">
              <a:latin typeface="Bookman Old Style"/>
              <a:cs typeface="Bookman Old Style"/>
            </a:endParaRPr>
          </a:p>
          <a:p>
            <a:endParaRPr lang="en-US" sz="2000" dirty="0">
              <a:latin typeface="Bookman Old Style"/>
              <a:cs typeface="Bookman Old Style"/>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7100" y="152400"/>
            <a:ext cx="8469700" cy="857167"/>
          </a:xfrm>
        </p:spPr>
        <p:txBody>
          <a:bodyPr/>
          <a:lstStyle/>
          <a:p>
            <a:r>
              <a:rPr lang="en-US" dirty="0" smtClean="0"/>
              <a:t>Example: “Dancing with Words”</a:t>
            </a:r>
            <a:endParaRPr lang="en-US" dirty="0"/>
          </a:p>
        </p:txBody>
      </p:sp>
      <p:pic>
        <p:nvPicPr>
          <p:cNvPr id="4" name="Content Placeholder 3" descr="Screen shot 2010-11-18 at 1.32.58 PM.png"/>
          <p:cNvPicPr>
            <a:picLocks noGrp="1" noChangeAspect="1"/>
          </p:cNvPicPr>
          <p:nvPr>
            <p:ph sz="quarter" idx="1"/>
          </p:nvPr>
        </p:nvPicPr>
        <p:blipFill>
          <a:blip r:embed="rId2"/>
          <a:srcRect l="-17417" r="-17417"/>
          <a:stretch>
            <a:fillRect/>
          </a:stretch>
        </p:blipFill>
        <p:spPr>
          <a:xfrm>
            <a:off x="217488" y="1219200"/>
            <a:ext cx="8469312" cy="4937125"/>
          </a:xfrm>
        </p:spPr>
      </p:pic>
      <p:sp>
        <p:nvSpPr>
          <p:cNvPr id="5" name="TextBox 4"/>
          <p:cNvSpPr txBox="1"/>
          <p:nvPr/>
        </p:nvSpPr>
        <p:spPr>
          <a:xfrm>
            <a:off x="217101" y="6491625"/>
            <a:ext cx="8926900" cy="338554"/>
          </a:xfrm>
          <a:prstGeom prst="rect">
            <a:avLst/>
          </a:prstGeom>
          <a:noFill/>
        </p:spPr>
        <p:txBody>
          <a:bodyPr wrap="square" rtlCol="0">
            <a:spAutoFit/>
          </a:bodyPr>
          <a:lstStyle/>
          <a:p>
            <a:r>
              <a:rPr lang="en-US" sz="1600" dirty="0" smtClean="0">
                <a:latin typeface="+mj-lt"/>
              </a:rPr>
              <a:t>  Project website: http://</a:t>
            </a:r>
            <a:r>
              <a:rPr lang="en-US" sz="1600" dirty="0" err="1" smtClean="0">
                <a:latin typeface="+mj-lt"/>
              </a:rPr>
              <a:t>www.carla.umn.edu/speechacts/sp_pragmatics/home.html</a:t>
            </a:r>
            <a:endParaRPr lang="en-US" sz="1600" dirty="0">
              <a:latin typeface="+mj-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889734"/>
          </a:xfrm>
        </p:spPr>
        <p:txBody>
          <a:bodyPr/>
          <a:lstStyle/>
          <a:p>
            <a:r>
              <a:rPr lang="en-US" dirty="0" smtClean="0"/>
              <a:t>Maximizing learning: </a:t>
            </a:r>
            <a:br>
              <a:rPr lang="en-US" dirty="0" smtClean="0"/>
            </a:br>
            <a:r>
              <a:rPr lang="en-US" dirty="0" smtClean="0"/>
              <a:t>Standard 5.1 &amp; Pre-SA interventions</a:t>
            </a:r>
            <a:endParaRPr lang="en-US" dirty="0"/>
          </a:p>
        </p:txBody>
      </p:sp>
      <p:sp>
        <p:nvSpPr>
          <p:cNvPr id="3" name="Content Placeholder 2"/>
          <p:cNvSpPr>
            <a:spLocks noGrp="1"/>
          </p:cNvSpPr>
          <p:nvPr>
            <p:ph sz="quarter" idx="1"/>
          </p:nvPr>
        </p:nvSpPr>
        <p:spPr>
          <a:xfrm>
            <a:off x="173680" y="1508922"/>
            <a:ext cx="8513120" cy="4648037"/>
          </a:xfrm>
        </p:spPr>
        <p:txBody>
          <a:bodyPr>
            <a:normAutofit/>
          </a:bodyPr>
          <a:lstStyle/>
          <a:p>
            <a:r>
              <a:rPr lang="en-US" sz="2200" b="1" dirty="0" smtClean="0">
                <a:latin typeface="Bookman Old Style"/>
                <a:cs typeface="Bookman Old Style"/>
              </a:rPr>
              <a:t>Recognizing discourse patterns in our own classrooms</a:t>
            </a:r>
            <a:r>
              <a:rPr lang="en-US" sz="2200" dirty="0" smtClean="0">
                <a:latin typeface="Bookman Old Style"/>
                <a:cs typeface="Bookman Old Style"/>
              </a:rPr>
              <a:t>: Understanding the constraining effects of IRE (</a:t>
            </a:r>
            <a:r>
              <a:rPr lang="en-US" sz="2200" dirty="0" err="1" smtClean="0">
                <a:latin typeface="Bookman Old Style"/>
                <a:cs typeface="Bookman Old Style"/>
              </a:rPr>
              <a:t>Donato</a:t>
            </a:r>
            <a:r>
              <a:rPr lang="en-US" sz="2200" dirty="0" smtClean="0">
                <a:latin typeface="Bookman Old Style"/>
                <a:cs typeface="Bookman Old Style"/>
              </a:rPr>
              <a:t> &amp; Brooks, 2004; </a:t>
            </a:r>
            <a:r>
              <a:rPr lang="en-US" sz="2200" dirty="0" err="1" smtClean="0">
                <a:latin typeface="Bookman Old Style"/>
                <a:cs typeface="Bookman Old Style"/>
              </a:rPr>
              <a:t>Mantero</a:t>
            </a:r>
            <a:r>
              <a:rPr lang="en-US" sz="2200" dirty="0" smtClean="0">
                <a:latin typeface="Bookman Old Style"/>
                <a:cs typeface="Bookman Old Style"/>
              </a:rPr>
              <a:t>, 2002)</a:t>
            </a:r>
          </a:p>
          <a:p>
            <a:pPr lvl="1"/>
            <a:r>
              <a:rPr lang="en-US" sz="2200" dirty="0" smtClean="0">
                <a:solidFill>
                  <a:schemeClr val="tx1"/>
                </a:solidFill>
                <a:latin typeface="Bookman Old Style"/>
                <a:cs typeface="Bookman Old Style"/>
              </a:rPr>
              <a:t>Instructional conversations (Hall, 2001) </a:t>
            </a:r>
          </a:p>
          <a:p>
            <a:endParaRPr lang="en-US" sz="2200" dirty="0" smtClean="0">
              <a:latin typeface="Bookman Old Style"/>
              <a:cs typeface="Bookman Old Style"/>
            </a:endParaRPr>
          </a:p>
          <a:p>
            <a:r>
              <a:rPr lang="en-US" sz="2200" b="1" dirty="0" smtClean="0">
                <a:latin typeface="Bookman Old Style"/>
                <a:cs typeface="Bookman Old Style"/>
              </a:rPr>
              <a:t>Fostering student agency &amp; self-regulation of L2 use</a:t>
            </a:r>
            <a:r>
              <a:rPr lang="en-US" sz="2200" dirty="0" smtClean="0">
                <a:latin typeface="Bookman Old Style"/>
                <a:cs typeface="Bookman Old Style"/>
              </a:rPr>
              <a:t>: Instruction &amp; assessment that ...</a:t>
            </a:r>
          </a:p>
          <a:p>
            <a:pPr lvl="1"/>
            <a:r>
              <a:rPr lang="en-US" sz="2200" dirty="0" smtClean="0">
                <a:solidFill>
                  <a:schemeClr val="tx1"/>
                </a:solidFill>
                <a:latin typeface="Bookman Old Style"/>
                <a:cs typeface="Bookman Old Style"/>
              </a:rPr>
              <a:t>incorporates choices (topic, task, linguistic modality)</a:t>
            </a:r>
          </a:p>
          <a:p>
            <a:pPr lvl="1"/>
            <a:r>
              <a:rPr lang="en-US" sz="2200" dirty="0" smtClean="0">
                <a:solidFill>
                  <a:schemeClr val="tx1"/>
                </a:solidFill>
                <a:latin typeface="Bookman Old Style"/>
                <a:cs typeface="Bookman Old Style"/>
              </a:rPr>
              <a:t>requires deliberate planning by the student</a:t>
            </a:r>
          </a:p>
          <a:p>
            <a:pPr lvl="1"/>
            <a:r>
              <a:rPr lang="en-US" sz="2200" dirty="0" smtClean="0">
                <a:solidFill>
                  <a:schemeClr val="tx1"/>
                </a:solidFill>
                <a:latin typeface="Bookman Old Style"/>
                <a:cs typeface="Bookman Old Style"/>
              </a:rPr>
              <a:t>includes self-evaluation of language use/performance</a:t>
            </a:r>
          </a:p>
          <a:p>
            <a:pPr lvl="1"/>
            <a:r>
              <a:rPr lang="en-US" sz="2200" dirty="0" smtClean="0">
                <a:solidFill>
                  <a:schemeClr val="tx1"/>
                </a:solidFill>
                <a:latin typeface="Bookman Old Style"/>
                <a:cs typeface="Bookman Old Style"/>
              </a:rPr>
              <a:t>conceives of learning as a long-term process </a:t>
            </a:r>
          </a:p>
          <a:p>
            <a:pPr lvl="2"/>
            <a:r>
              <a:rPr lang="en-US" sz="1900" dirty="0" smtClean="0">
                <a:latin typeface="Bookman Old Style"/>
                <a:cs typeface="Bookman Old Style"/>
              </a:rPr>
              <a:t>e.g., </a:t>
            </a:r>
            <a:r>
              <a:rPr lang="en-US" sz="1900" dirty="0" err="1" smtClean="0">
                <a:latin typeface="Bookman Old Style"/>
                <a:cs typeface="Bookman Old Style"/>
              </a:rPr>
              <a:t>Linguafolio</a:t>
            </a:r>
            <a:r>
              <a:rPr lang="en-US" sz="1900" dirty="0" smtClean="0">
                <a:latin typeface="Bookman Old Style"/>
                <a:cs typeface="Bookman Old Style"/>
              </a:rPr>
              <a:t> online learning portfolio </a:t>
            </a:r>
            <a:endParaRPr lang="en-US" sz="19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900" dirty="0" smtClean="0">
              <a:latin typeface="Bookman Old Style"/>
              <a:cs typeface="Bookman Old Style"/>
            </a:endParaRPr>
          </a:p>
          <a:p>
            <a:endParaRPr lang="en-US" sz="2000" dirty="0" smtClean="0">
              <a:latin typeface="Bookman Old Style"/>
              <a:cs typeface="Bookman Old Style"/>
            </a:endParaRPr>
          </a:p>
          <a:p>
            <a:endParaRPr lang="en-US" sz="2000" dirty="0">
              <a:latin typeface="Bookman Old Style"/>
              <a:cs typeface="Bookman Old Style"/>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889734"/>
          </a:xfrm>
        </p:spPr>
        <p:txBody>
          <a:bodyPr/>
          <a:lstStyle/>
          <a:p>
            <a:r>
              <a:rPr lang="en-US" dirty="0" smtClean="0"/>
              <a:t>Maximizing learning: </a:t>
            </a:r>
            <a:br>
              <a:rPr lang="en-US" dirty="0" smtClean="0"/>
            </a:br>
            <a:r>
              <a:rPr lang="en-US" dirty="0" smtClean="0"/>
              <a:t>Standard 5.1 &amp; Pre-SA interventions</a:t>
            </a:r>
            <a:endParaRPr lang="en-US" dirty="0"/>
          </a:p>
        </p:txBody>
      </p:sp>
      <p:sp>
        <p:nvSpPr>
          <p:cNvPr id="3" name="Content Placeholder 2"/>
          <p:cNvSpPr>
            <a:spLocks noGrp="1"/>
          </p:cNvSpPr>
          <p:nvPr>
            <p:ph sz="quarter" idx="1"/>
          </p:nvPr>
        </p:nvSpPr>
        <p:spPr>
          <a:xfrm>
            <a:off x="0" y="1291812"/>
            <a:ext cx="9144000" cy="4865147"/>
          </a:xfrm>
        </p:spPr>
        <p:txBody>
          <a:bodyPr>
            <a:normAutofit/>
          </a:bodyPr>
          <a:lstStyle/>
          <a:p>
            <a:r>
              <a:rPr lang="en-US" sz="2200" b="1" dirty="0" smtClean="0">
                <a:latin typeface="Bookman Old Style"/>
                <a:cs typeface="Bookman Old Style"/>
              </a:rPr>
              <a:t>Facilitating the establishment of relationships with members of the target language community:</a:t>
            </a:r>
          </a:p>
          <a:p>
            <a:pPr>
              <a:buNone/>
            </a:pPr>
            <a:endParaRPr lang="en-US" sz="2200" b="1" dirty="0" smtClean="0">
              <a:latin typeface="Bookman Old Style"/>
              <a:cs typeface="Bookman Old Style"/>
            </a:endParaRPr>
          </a:p>
          <a:p>
            <a:pPr lvl="1"/>
            <a:r>
              <a:rPr lang="en-US" sz="2200" dirty="0" smtClean="0">
                <a:solidFill>
                  <a:schemeClr val="tx1"/>
                </a:solidFill>
                <a:latin typeface="Bookman Old Style"/>
                <a:cs typeface="Bookman Old Style"/>
              </a:rPr>
              <a:t>Promoting the notion of language learning as a </a:t>
            </a:r>
            <a:r>
              <a:rPr lang="en-US" sz="2200" i="1" dirty="0" smtClean="0">
                <a:solidFill>
                  <a:schemeClr val="tx1"/>
                </a:solidFill>
                <a:latin typeface="Bookman Old Style"/>
                <a:cs typeface="Bookman Old Style"/>
              </a:rPr>
              <a:t>joint</a:t>
            </a:r>
            <a:r>
              <a:rPr lang="en-US" sz="2200" dirty="0" smtClean="0">
                <a:solidFill>
                  <a:schemeClr val="tx1"/>
                </a:solidFill>
                <a:latin typeface="Bookman Old Style"/>
                <a:cs typeface="Bookman Old Style"/>
              </a:rPr>
              <a:t> enterprise and that collaboration with one’s community of practice is essential (setting, activities, narrative)</a:t>
            </a:r>
          </a:p>
          <a:p>
            <a:pPr lvl="1"/>
            <a:r>
              <a:rPr lang="en-US" sz="2200" dirty="0" smtClean="0">
                <a:solidFill>
                  <a:schemeClr val="tx1"/>
                </a:solidFill>
                <a:latin typeface="Bookman Old Style"/>
                <a:cs typeface="Bookman Old Style"/>
              </a:rPr>
              <a:t>Incorporating participation in online digital communities that include members of the TL community/</a:t>
            </a:r>
            <a:r>
              <a:rPr lang="en-US" sz="2200" dirty="0" err="1" smtClean="0">
                <a:solidFill>
                  <a:schemeClr val="tx1"/>
                </a:solidFill>
                <a:latin typeface="Bookman Old Style"/>
                <a:cs typeface="Bookman Old Style"/>
              </a:rPr>
              <a:t>ies</a:t>
            </a:r>
            <a:endParaRPr lang="en-US" sz="2200" dirty="0" smtClean="0">
              <a:solidFill>
                <a:schemeClr val="tx1"/>
              </a:solidFill>
              <a:latin typeface="Bookman Old Style"/>
              <a:cs typeface="Bookman Old Style"/>
            </a:endParaRPr>
          </a:p>
          <a:p>
            <a:pPr lvl="1"/>
            <a:r>
              <a:rPr lang="en-US" sz="2200" dirty="0" smtClean="0">
                <a:solidFill>
                  <a:schemeClr val="tx1"/>
                </a:solidFill>
                <a:latin typeface="Bookman Old Style"/>
                <a:cs typeface="Bookman Old Style"/>
              </a:rPr>
              <a:t>Bringing cultural informants into the classroom “virtually” (e.g., Skype Q &amp; A session -&gt;plan, participate, reflect)</a:t>
            </a:r>
          </a:p>
          <a:p>
            <a:pPr lvl="1"/>
            <a:r>
              <a:rPr lang="en-US" sz="2200" dirty="0" smtClean="0">
                <a:solidFill>
                  <a:schemeClr val="tx1"/>
                </a:solidFill>
                <a:latin typeface="Bookman Old Style"/>
                <a:cs typeface="Bookman Old Style"/>
              </a:rPr>
              <a:t>Building connections with L2 users on campus (e.g., Office of International Students)</a:t>
            </a:r>
          </a:p>
          <a:p>
            <a:pPr lvl="1"/>
            <a:endParaRPr lang="en-US" sz="2200" dirty="0" smtClean="0">
              <a:solidFill>
                <a:schemeClr val="tx1"/>
              </a:solidFill>
              <a:latin typeface="Bookman Old Style"/>
              <a:cs typeface="Bookman Old Style"/>
            </a:endParaRPr>
          </a:p>
          <a:p>
            <a:pPr lvl="1"/>
            <a:endParaRPr lang="en-US" sz="16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900" dirty="0" smtClean="0">
              <a:latin typeface="Bookman Old Style"/>
              <a:cs typeface="Bookman Old Style"/>
            </a:endParaRPr>
          </a:p>
          <a:p>
            <a:endParaRPr lang="en-US" sz="2000" dirty="0" smtClean="0">
              <a:latin typeface="Bookman Old Style"/>
              <a:cs typeface="Bookman Old Style"/>
            </a:endParaRPr>
          </a:p>
          <a:p>
            <a:endParaRPr lang="en-US" sz="2000" dirty="0">
              <a:latin typeface="Bookman Old Style"/>
              <a:cs typeface="Bookman Old Style"/>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889734"/>
          </a:xfrm>
        </p:spPr>
        <p:txBody>
          <a:bodyPr/>
          <a:lstStyle/>
          <a:p>
            <a:r>
              <a:rPr lang="en-US" dirty="0" smtClean="0"/>
              <a:t>Maximizing learning: </a:t>
            </a:r>
            <a:br>
              <a:rPr lang="en-US" dirty="0" smtClean="0"/>
            </a:br>
            <a:r>
              <a:rPr lang="en-US" dirty="0" smtClean="0"/>
              <a:t>Standard 5.1 &amp; interventions during SA</a:t>
            </a:r>
            <a:endParaRPr lang="en-US" dirty="0"/>
          </a:p>
        </p:txBody>
      </p:sp>
      <p:sp>
        <p:nvSpPr>
          <p:cNvPr id="3" name="Content Placeholder 2"/>
          <p:cNvSpPr>
            <a:spLocks noGrp="1"/>
          </p:cNvSpPr>
          <p:nvPr>
            <p:ph sz="quarter" idx="1"/>
          </p:nvPr>
        </p:nvSpPr>
        <p:spPr>
          <a:xfrm>
            <a:off x="-217100" y="1237534"/>
            <a:ext cx="8903900" cy="4919425"/>
          </a:xfrm>
        </p:spPr>
        <p:txBody>
          <a:bodyPr>
            <a:normAutofit/>
          </a:bodyPr>
          <a:lstStyle/>
          <a:p>
            <a:pPr lvl="1"/>
            <a:r>
              <a:rPr lang="en-US" sz="2100" b="1" i="1" dirty="0" smtClean="0">
                <a:solidFill>
                  <a:schemeClr val="tx1"/>
                </a:solidFill>
                <a:latin typeface="Bookman Old Style"/>
                <a:cs typeface="Bookman Old Style"/>
              </a:rPr>
              <a:t>Structured</a:t>
            </a:r>
            <a:r>
              <a:rPr lang="en-US" sz="2100" b="1" dirty="0" smtClean="0">
                <a:solidFill>
                  <a:schemeClr val="tx1"/>
                </a:solidFill>
                <a:latin typeface="Bookman Old Style"/>
                <a:cs typeface="Bookman Old Style"/>
              </a:rPr>
              <a:t> reflecting on learning</a:t>
            </a:r>
            <a:r>
              <a:rPr lang="en-US" sz="2100" dirty="0" smtClean="0">
                <a:solidFill>
                  <a:schemeClr val="tx1"/>
                </a:solidFill>
                <a:latin typeface="Bookman Old Style"/>
                <a:cs typeface="Bookman Old Style"/>
              </a:rPr>
              <a:t>: SA blogs and/or wikis</a:t>
            </a:r>
          </a:p>
          <a:p>
            <a:pPr lvl="2"/>
            <a:r>
              <a:rPr lang="en-US" sz="2100" dirty="0" smtClean="0">
                <a:latin typeface="Bookman Old Style"/>
                <a:cs typeface="Bookman Old Style"/>
              </a:rPr>
              <a:t>Dialogic mediation (pairing SA participation with SA returnees)</a:t>
            </a:r>
            <a:endParaRPr lang="en-US" sz="2100" dirty="0" smtClean="0">
              <a:solidFill>
                <a:schemeClr val="tx1"/>
              </a:solidFill>
              <a:latin typeface="Bookman Old Style"/>
              <a:cs typeface="Bookman Old Style"/>
            </a:endParaRPr>
          </a:p>
          <a:p>
            <a:pPr lvl="1"/>
            <a:endParaRPr lang="en-US" sz="2100" dirty="0" smtClean="0">
              <a:solidFill>
                <a:schemeClr val="tx1"/>
              </a:solidFill>
              <a:latin typeface="Bookman Old Style"/>
              <a:cs typeface="Bookman Old Style"/>
            </a:endParaRPr>
          </a:p>
          <a:p>
            <a:pPr lvl="1"/>
            <a:r>
              <a:rPr lang="en-US" sz="2100" b="1" dirty="0" smtClean="0">
                <a:solidFill>
                  <a:schemeClr val="tx1"/>
                </a:solidFill>
                <a:latin typeface="Bookman Old Style"/>
                <a:cs typeface="Bookman Old Style"/>
              </a:rPr>
              <a:t>Linking classroom learning &amp; out-of-class language contact</a:t>
            </a:r>
            <a:r>
              <a:rPr lang="en-US" sz="2100" dirty="0" smtClean="0">
                <a:solidFill>
                  <a:schemeClr val="tx1"/>
                </a:solidFill>
                <a:latin typeface="Bookman Old Style"/>
                <a:cs typeface="Bookman Old Style"/>
              </a:rPr>
              <a:t>: Example - Project-based learning, service learning</a:t>
            </a:r>
          </a:p>
          <a:p>
            <a:pPr lvl="1"/>
            <a:endParaRPr lang="en-US" sz="2100" dirty="0" smtClean="0">
              <a:solidFill>
                <a:schemeClr val="tx1"/>
              </a:solidFill>
              <a:latin typeface="Bookman Old Style"/>
              <a:cs typeface="Bookman Old Style"/>
            </a:endParaRPr>
          </a:p>
          <a:p>
            <a:pPr lvl="1"/>
            <a:r>
              <a:rPr lang="en-US" sz="2100" b="1" dirty="0" smtClean="0">
                <a:solidFill>
                  <a:schemeClr val="tx1"/>
                </a:solidFill>
                <a:latin typeface="Bookman Old Style"/>
                <a:cs typeface="Bookman Old Style"/>
              </a:rPr>
              <a:t>Requiring participation in at least one activity with other target community members </a:t>
            </a:r>
            <a:r>
              <a:rPr lang="en-US" sz="2100" dirty="0" smtClean="0">
                <a:solidFill>
                  <a:schemeClr val="tx1"/>
                </a:solidFill>
                <a:latin typeface="Bookman Old Style"/>
                <a:cs typeface="Bookman Old Style"/>
              </a:rPr>
              <a:t>and/or users of the target language in the SA location:</a:t>
            </a:r>
          </a:p>
          <a:p>
            <a:pPr lvl="2"/>
            <a:r>
              <a:rPr lang="en-US" sz="2100" dirty="0" smtClean="0">
                <a:latin typeface="Bookman Old Style"/>
                <a:cs typeface="Bookman Old Style"/>
              </a:rPr>
              <a:t>Participatory sport (soccer, yoga ...)</a:t>
            </a:r>
          </a:p>
          <a:p>
            <a:pPr lvl="2"/>
            <a:r>
              <a:rPr lang="en-US" sz="2100" dirty="0" smtClean="0">
                <a:latin typeface="Bookman Old Style"/>
                <a:cs typeface="Bookman Old Style"/>
              </a:rPr>
              <a:t>Internship or volunteering</a:t>
            </a:r>
          </a:p>
          <a:p>
            <a:pPr lvl="2"/>
            <a:r>
              <a:rPr lang="en-US" sz="2100" dirty="0" smtClean="0">
                <a:latin typeface="Bookman Old Style"/>
                <a:cs typeface="Bookman Old Style"/>
              </a:rPr>
              <a:t>Conversation exchange</a:t>
            </a:r>
          </a:p>
          <a:p>
            <a:pPr lvl="2"/>
            <a:endParaRPr lang="en-US" sz="19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6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900" dirty="0" smtClean="0">
              <a:latin typeface="Bookman Old Style"/>
              <a:cs typeface="Bookman Old Style"/>
            </a:endParaRPr>
          </a:p>
          <a:p>
            <a:endParaRPr lang="en-US" sz="2000" dirty="0" smtClean="0">
              <a:latin typeface="Bookman Old Style"/>
              <a:cs typeface="Bookman Old Style"/>
            </a:endParaRPr>
          </a:p>
          <a:p>
            <a:endParaRPr lang="en-US" sz="2000" dirty="0">
              <a:latin typeface="Bookman Old Style"/>
              <a:cs typeface="Bookman Old Style"/>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889734"/>
          </a:xfrm>
        </p:spPr>
        <p:txBody>
          <a:bodyPr/>
          <a:lstStyle/>
          <a:p>
            <a:r>
              <a:rPr lang="en-US" dirty="0" smtClean="0"/>
              <a:t>Maximizing learning: </a:t>
            </a:r>
            <a:br>
              <a:rPr lang="en-US" dirty="0" smtClean="0"/>
            </a:br>
            <a:r>
              <a:rPr lang="en-US" dirty="0" smtClean="0"/>
              <a:t>Standard 5.2 &amp; Pre-SA interventions</a:t>
            </a:r>
            <a:endParaRPr lang="en-US" dirty="0"/>
          </a:p>
        </p:txBody>
      </p:sp>
      <p:sp>
        <p:nvSpPr>
          <p:cNvPr id="3" name="Content Placeholder 2"/>
          <p:cNvSpPr>
            <a:spLocks noGrp="1"/>
          </p:cNvSpPr>
          <p:nvPr>
            <p:ph sz="quarter" idx="1"/>
          </p:nvPr>
        </p:nvSpPr>
        <p:spPr>
          <a:xfrm>
            <a:off x="-1" y="1508922"/>
            <a:ext cx="9144001" cy="4648037"/>
          </a:xfrm>
        </p:spPr>
        <p:txBody>
          <a:bodyPr>
            <a:normAutofit/>
          </a:bodyPr>
          <a:lstStyle/>
          <a:p>
            <a:pPr lvl="1"/>
            <a:r>
              <a:rPr lang="en-US" sz="2200" b="1" dirty="0" smtClean="0">
                <a:solidFill>
                  <a:schemeClr val="tx1"/>
                </a:solidFill>
                <a:latin typeface="Bookman Old Style"/>
                <a:cs typeface="Bookman Old Style"/>
              </a:rPr>
              <a:t>Reducing literacy shock </a:t>
            </a:r>
            <a:r>
              <a:rPr lang="en-US" sz="2200" dirty="0" smtClean="0">
                <a:solidFill>
                  <a:schemeClr val="tx1"/>
                </a:solidFill>
                <a:latin typeface="Bookman Old Style"/>
                <a:cs typeface="Bookman Old Style"/>
              </a:rPr>
              <a:t>during SA – prioritize the development of students’ L2 literacy </a:t>
            </a:r>
            <a:r>
              <a:rPr lang="en-US" sz="2200" i="1" dirty="0" smtClean="0">
                <a:solidFill>
                  <a:schemeClr val="tx1"/>
                </a:solidFill>
                <a:latin typeface="Bookman Old Style"/>
                <a:cs typeface="Bookman Old Style"/>
              </a:rPr>
              <a:t>from the very start of </a:t>
            </a:r>
            <a:r>
              <a:rPr lang="en-US" sz="2200" dirty="0" smtClean="0">
                <a:solidFill>
                  <a:schemeClr val="tx1"/>
                </a:solidFill>
                <a:latin typeface="Bookman Old Style"/>
                <a:cs typeface="Bookman Old Style"/>
              </a:rPr>
              <a:t>language learning (Kern, 2000; Allen &amp; </a:t>
            </a:r>
            <a:r>
              <a:rPr lang="en-US" sz="2200" dirty="0" err="1" smtClean="0">
                <a:solidFill>
                  <a:schemeClr val="tx1"/>
                </a:solidFill>
                <a:latin typeface="Bookman Old Style"/>
                <a:cs typeface="Bookman Old Style"/>
              </a:rPr>
              <a:t>Paesani</a:t>
            </a:r>
            <a:r>
              <a:rPr lang="en-US" sz="2200" dirty="0" smtClean="0">
                <a:solidFill>
                  <a:schemeClr val="tx1"/>
                </a:solidFill>
                <a:latin typeface="Bookman Old Style"/>
                <a:cs typeface="Bookman Old Style"/>
              </a:rPr>
              <a:t>, 2010; Maxim, 2006)</a:t>
            </a:r>
          </a:p>
          <a:p>
            <a:pPr lvl="2"/>
            <a:endParaRPr lang="en-US" sz="1900" dirty="0" smtClean="0">
              <a:solidFill>
                <a:schemeClr val="tx1"/>
              </a:solidFill>
              <a:latin typeface="Bookman Old Style"/>
              <a:cs typeface="Bookman Old Style"/>
            </a:endParaRPr>
          </a:p>
          <a:p>
            <a:pPr lvl="2"/>
            <a:r>
              <a:rPr lang="en-US" sz="1900" dirty="0" smtClean="0">
                <a:latin typeface="Bookman Old Style"/>
                <a:cs typeface="Bookman Old Style"/>
              </a:rPr>
              <a:t>Example: Georgetown German language program</a:t>
            </a:r>
          </a:p>
          <a:p>
            <a:pPr lvl="2"/>
            <a:endParaRPr lang="en-US" sz="1900" dirty="0" smtClean="0">
              <a:solidFill>
                <a:schemeClr val="tx1"/>
              </a:solidFill>
              <a:latin typeface="Bookman Old Style"/>
              <a:cs typeface="Bookman Old Style"/>
            </a:endParaRPr>
          </a:p>
          <a:p>
            <a:pPr lvl="2"/>
            <a:r>
              <a:rPr lang="en-US" sz="1900" dirty="0" smtClean="0">
                <a:latin typeface="Bookman Old Style"/>
                <a:cs typeface="Bookman Old Style"/>
              </a:rPr>
              <a:t>Example: Content-based instruction (Meyer, 2009)</a:t>
            </a:r>
          </a:p>
          <a:p>
            <a:pPr lvl="2"/>
            <a:endParaRPr lang="en-US" sz="1900" dirty="0" smtClean="0">
              <a:solidFill>
                <a:schemeClr val="tx1"/>
              </a:solidFill>
              <a:latin typeface="Bookman Old Style"/>
              <a:cs typeface="Bookman Old Style"/>
            </a:endParaRPr>
          </a:p>
          <a:p>
            <a:pPr lvl="2"/>
            <a:r>
              <a:rPr lang="en-US" sz="1900" dirty="0" smtClean="0">
                <a:latin typeface="Bookman Old Style"/>
                <a:cs typeface="Bookman Old Style"/>
              </a:rPr>
              <a:t>Example: Project-based learning (Mills, 2009)</a:t>
            </a:r>
          </a:p>
          <a:p>
            <a:pPr lvl="2"/>
            <a:endParaRPr lang="en-US" sz="1900" dirty="0" smtClean="0">
              <a:solidFill>
                <a:schemeClr val="tx1"/>
              </a:solidFill>
              <a:latin typeface="Bookman Old Style"/>
              <a:cs typeface="Bookman Old Style"/>
            </a:endParaRPr>
          </a:p>
          <a:p>
            <a:pPr lvl="2"/>
            <a:r>
              <a:rPr lang="en-US" sz="1900" dirty="0" smtClean="0">
                <a:latin typeface="Bookman Old Style"/>
                <a:cs typeface="Bookman Old Style"/>
              </a:rPr>
              <a:t>Example: Global simulation (</a:t>
            </a:r>
            <a:r>
              <a:rPr lang="en-US" sz="1900" dirty="0" err="1" smtClean="0">
                <a:latin typeface="Bookman Old Style"/>
                <a:cs typeface="Bookman Old Style"/>
              </a:rPr>
              <a:t>Dupuy</a:t>
            </a:r>
            <a:r>
              <a:rPr lang="en-US" sz="1900" dirty="0" smtClean="0">
                <a:latin typeface="Bookman Old Style"/>
                <a:cs typeface="Bookman Old Style"/>
              </a:rPr>
              <a:t> 2006a, 2006b)</a:t>
            </a:r>
            <a:endParaRPr lang="en-US" sz="1900" dirty="0" smtClean="0">
              <a:solidFill>
                <a:schemeClr val="tx1"/>
              </a:solidFill>
              <a:latin typeface="Bookman Old Style"/>
              <a:cs typeface="Bookman Old Style"/>
            </a:endParaRPr>
          </a:p>
          <a:p>
            <a:pPr lvl="1"/>
            <a:endParaRPr lang="en-US" sz="19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6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900" dirty="0" smtClean="0">
              <a:latin typeface="Bookman Old Style"/>
              <a:cs typeface="Bookman Old Style"/>
            </a:endParaRPr>
          </a:p>
          <a:p>
            <a:endParaRPr lang="en-US" sz="2000" dirty="0" smtClean="0">
              <a:latin typeface="Bookman Old Style"/>
              <a:cs typeface="Bookman Old Style"/>
            </a:endParaRPr>
          </a:p>
          <a:p>
            <a:endParaRPr lang="en-US" sz="2000" dirty="0">
              <a:latin typeface="Bookman Old Style"/>
              <a:cs typeface="Bookman Old Style"/>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7100" y="152400"/>
            <a:ext cx="8926900" cy="553211"/>
          </a:xfrm>
        </p:spPr>
        <p:txBody>
          <a:bodyPr/>
          <a:lstStyle/>
          <a:p>
            <a:endParaRPr lang="en-US" dirty="0"/>
          </a:p>
        </p:txBody>
      </p:sp>
      <p:sp>
        <p:nvSpPr>
          <p:cNvPr id="3" name="Content Placeholder 2"/>
          <p:cNvSpPr>
            <a:spLocks noGrp="1"/>
          </p:cNvSpPr>
          <p:nvPr>
            <p:ph sz="quarter" idx="1"/>
          </p:nvPr>
        </p:nvSpPr>
        <p:spPr>
          <a:xfrm>
            <a:off x="0" y="553633"/>
            <a:ext cx="8998814" cy="5592471"/>
          </a:xfrm>
        </p:spPr>
        <p:txBody>
          <a:bodyPr/>
          <a:lstStyle/>
          <a:p>
            <a:pPr>
              <a:buNone/>
            </a:pPr>
            <a:r>
              <a:rPr lang="en-US" dirty="0" smtClean="0"/>
              <a:t/>
            </a:r>
            <a:br>
              <a:rPr lang="en-US" dirty="0" smtClean="0"/>
            </a:br>
            <a:endParaRPr lang="en-US" dirty="0" smtClean="0"/>
          </a:p>
          <a:p>
            <a:pPr>
              <a:buNone/>
            </a:pPr>
            <a:endParaRPr lang="en-US" dirty="0" smtClean="0"/>
          </a:p>
          <a:p>
            <a:pPr algn="ctr">
              <a:buNone/>
            </a:pPr>
            <a:endParaRPr lang="en-US" sz="3000" dirty="0" smtClean="0">
              <a:latin typeface="+mj-lt"/>
            </a:endParaRPr>
          </a:p>
          <a:p>
            <a:pPr algn="ctr">
              <a:buNone/>
            </a:pPr>
            <a:r>
              <a:rPr lang="en-US" sz="3400" b="1" dirty="0" smtClean="0">
                <a:latin typeface="+mj-lt"/>
              </a:rPr>
              <a:t>I. Introduction</a:t>
            </a:r>
            <a:endParaRPr lang="en-US" sz="3400" b="1" dirty="0">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889734"/>
          </a:xfrm>
        </p:spPr>
        <p:txBody>
          <a:bodyPr/>
          <a:lstStyle/>
          <a:p>
            <a:r>
              <a:rPr lang="en-US" dirty="0" smtClean="0"/>
              <a:t>Maximizing learning: </a:t>
            </a:r>
            <a:br>
              <a:rPr lang="en-US" dirty="0" smtClean="0"/>
            </a:br>
            <a:r>
              <a:rPr lang="en-US" dirty="0" smtClean="0"/>
              <a:t>Standard 5.2 &amp; SA interventions</a:t>
            </a:r>
            <a:endParaRPr lang="en-US" dirty="0"/>
          </a:p>
        </p:txBody>
      </p:sp>
      <p:sp>
        <p:nvSpPr>
          <p:cNvPr id="3" name="Content Placeholder 2"/>
          <p:cNvSpPr>
            <a:spLocks noGrp="1"/>
          </p:cNvSpPr>
          <p:nvPr>
            <p:ph sz="quarter" idx="1"/>
          </p:nvPr>
        </p:nvSpPr>
        <p:spPr>
          <a:xfrm>
            <a:off x="-314795" y="1508922"/>
            <a:ext cx="9458796" cy="4648037"/>
          </a:xfrm>
        </p:spPr>
        <p:txBody>
          <a:bodyPr>
            <a:normAutofit/>
          </a:bodyPr>
          <a:lstStyle/>
          <a:p>
            <a:pPr lvl="1"/>
            <a:r>
              <a:rPr lang="en-US" sz="2000" dirty="0" smtClean="0">
                <a:solidFill>
                  <a:schemeClr val="tx1"/>
                </a:solidFill>
                <a:latin typeface="Bookman Old Style"/>
                <a:cs typeface="Bookman Old Style"/>
              </a:rPr>
              <a:t>Require a blog /diary of non-interactive contact: Not just how much but </a:t>
            </a:r>
            <a:r>
              <a:rPr lang="en-US" sz="2000" i="1" dirty="0" smtClean="0">
                <a:solidFill>
                  <a:schemeClr val="tx1"/>
                </a:solidFill>
                <a:latin typeface="Bookman Old Style"/>
                <a:cs typeface="Bookman Old Style"/>
              </a:rPr>
              <a:t>what, where, why,</a:t>
            </a:r>
            <a:r>
              <a:rPr lang="en-US" sz="2000" dirty="0" smtClean="0">
                <a:solidFill>
                  <a:schemeClr val="tx1"/>
                </a:solidFill>
                <a:latin typeface="Bookman Old Style"/>
                <a:cs typeface="Bookman Old Style"/>
              </a:rPr>
              <a:t> and what was learned from these resources</a:t>
            </a:r>
          </a:p>
          <a:p>
            <a:pPr lvl="1">
              <a:buNone/>
            </a:pPr>
            <a:endParaRPr lang="en-US" sz="2000" dirty="0" smtClean="0">
              <a:solidFill>
                <a:schemeClr val="tx1"/>
              </a:solidFill>
              <a:latin typeface="Bookman Old Style"/>
              <a:cs typeface="Bookman Old Style"/>
            </a:endParaRPr>
          </a:p>
          <a:p>
            <a:pPr lvl="1"/>
            <a:r>
              <a:rPr lang="en-US" sz="2000" dirty="0" smtClean="0">
                <a:solidFill>
                  <a:schemeClr val="tx1"/>
                </a:solidFill>
                <a:latin typeface="Bookman Old Style"/>
                <a:cs typeface="Bookman Old Style"/>
              </a:rPr>
              <a:t>Implement co-curricular activities that heighten SA participants’ awareness of non-interactive linguistic affordances outside the classroom &amp; ease the transition to the SA environment</a:t>
            </a:r>
          </a:p>
          <a:p>
            <a:pPr lvl="1"/>
            <a:endParaRPr lang="en-US" sz="2000" dirty="0" smtClean="0">
              <a:solidFill>
                <a:schemeClr val="tx1"/>
              </a:solidFill>
              <a:latin typeface="Bookman Old Style"/>
              <a:cs typeface="Bookman Old Style"/>
            </a:endParaRPr>
          </a:p>
          <a:p>
            <a:pPr lvl="2"/>
            <a:r>
              <a:rPr lang="en-US" dirty="0" smtClean="0">
                <a:latin typeface="Bookman Old Style"/>
                <a:cs typeface="Bookman Old Style"/>
              </a:rPr>
              <a:t>Observation tasks </a:t>
            </a:r>
          </a:p>
          <a:p>
            <a:pPr lvl="2"/>
            <a:r>
              <a:rPr lang="en-US" dirty="0" smtClean="0">
                <a:latin typeface="Bookman Old Style"/>
                <a:cs typeface="Bookman Old Style"/>
              </a:rPr>
              <a:t>Research tasks (observation + limited interaction)</a:t>
            </a:r>
          </a:p>
          <a:p>
            <a:pPr lvl="2"/>
            <a:r>
              <a:rPr lang="en-US" dirty="0" smtClean="0">
                <a:latin typeface="Bookman Old Style"/>
                <a:cs typeface="Bookman Old Style"/>
              </a:rPr>
              <a:t>Interaction tasks (sustained interaction – e.g., interview)</a:t>
            </a:r>
          </a:p>
          <a:p>
            <a:pPr lvl="1"/>
            <a:endParaRPr lang="en-US" sz="2000" dirty="0" smtClean="0">
              <a:solidFill>
                <a:schemeClr val="tx1"/>
              </a:solidFill>
              <a:latin typeface="Bookman Old Style"/>
              <a:cs typeface="Bookman Old Style"/>
            </a:endParaRPr>
          </a:p>
          <a:p>
            <a:pPr lvl="1"/>
            <a:r>
              <a:rPr lang="en-US" sz="2000" dirty="0" smtClean="0">
                <a:solidFill>
                  <a:schemeClr val="tx1"/>
                </a:solidFill>
                <a:latin typeface="Bookman Old Style"/>
                <a:cs typeface="Bookman Old Style"/>
              </a:rPr>
              <a:t>Bring literacy-oriented tasks into the curriculum:</a:t>
            </a:r>
          </a:p>
          <a:p>
            <a:pPr lvl="2"/>
            <a:r>
              <a:rPr lang="en-US" dirty="0" smtClean="0">
                <a:latin typeface="Bookman Old Style"/>
                <a:cs typeface="Bookman Old Style"/>
              </a:rPr>
              <a:t>Reporting back &amp; evaluating non-interactive contact –e.g., reading for pleasure, cinema/theater, museums/monuments</a:t>
            </a:r>
            <a:endParaRPr lang="en-US" dirty="0" smtClean="0">
              <a:solidFill>
                <a:schemeClr val="tx1"/>
              </a:solidFill>
              <a:latin typeface="Bookman Old Style"/>
              <a:cs typeface="Bookman Old Style"/>
            </a:endParaRPr>
          </a:p>
          <a:p>
            <a:pPr lvl="2"/>
            <a:endParaRPr lang="en-US" sz="1900" dirty="0" smtClean="0">
              <a:latin typeface="Bookman Old Style"/>
              <a:cs typeface="Bookman Old Style"/>
            </a:endParaRPr>
          </a:p>
          <a:p>
            <a:pPr lvl="2"/>
            <a:endParaRPr lang="en-US" sz="1900" dirty="0" smtClean="0">
              <a:latin typeface="Bookman Old Style"/>
              <a:cs typeface="Bookman Old Style"/>
            </a:endParaRPr>
          </a:p>
          <a:p>
            <a:pPr lvl="2"/>
            <a:endParaRPr lang="en-US" sz="1900" dirty="0" smtClean="0">
              <a:solidFill>
                <a:schemeClr val="tx1"/>
              </a:solidFill>
              <a:latin typeface="Bookman Old Style"/>
              <a:cs typeface="Bookman Old Style"/>
            </a:endParaRPr>
          </a:p>
          <a:p>
            <a:pPr lvl="2"/>
            <a:endParaRPr lang="en-US" sz="1900" dirty="0" smtClean="0">
              <a:solidFill>
                <a:schemeClr val="tx1"/>
              </a:solidFill>
              <a:latin typeface="Bookman Old Style"/>
              <a:cs typeface="Bookman Old Style"/>
            </a:endParaRPr>
          </a:p>
          <a:p>
            <a:pPr lvl="2"/>
            <a:endParaRPr lang="en-US" sz="19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600" dirty="0" smtClean="0">
              <a:solidFill>
                <a:schemeClr val="tx1"/>
              </a:solidFill>
              <a:latin typeface="Bookman Old Style"/>
              <a:cs typeface="Bookman Old Style"/>
            </a:endParaRPr>
          </a:p>
          <a:p>
            <a:pPr lvl="1"/>
            <a:endParaRPr lang="en-US" sz="2200" dirty="0" smtClean="0">
              <a:solidFill>
                <a:schemeClr val="tx1"/>
              </a:solidFill>
              <a:latin typeface="Bookman Old Style"/>
              <a:cs typeface="Bookman Old Style"/>
            </a:endParaRPr>
          </a:p>
          <a:p>
            <a:pPr lvl="1"/>
            <a:endParaRPr lang="en-US" sz="1900" dirty="0" smtClean="0">
              <a:latin typeface="Bookman Old Style"/>
              <a:cs typeface="Bookman Old Style"/>
            </a:endParaRPr>
          </a:p>
          <a:p>
            <a:endParaRPr lang="en-US" sz="2000" dirty="0" smtClean="0">
              <a:latin typeface="Bookman Old Style"/>
              <a:cs typeface="Bookman Old Style"/>
            </a:endParaRPr>
          </a:p>
          <a:p>
            <a:endParaRPr lang="en-US" sz="2000" dirty="0">
              <a:latin typeface="Bookman Old Style"/>
              <a:cs typeface="Bookman Old Style"/>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46312"/>
          </a:xfrm>
        </p:spPr>
        <p:txBody>
          <a:bodyPr/>
          <a:lstStyle/>
          <a:p>
            <a:r>
              <a:rPr lang="en-US" dirty="0" smtClean="0"/>
              <a:t>Questions for discussion</a:t>
            </a:r>
            <a:endParaRPr lang="en-US" dirty="0"/>
          </a:p>
        </p:txBody>
      </p:sp>
      <p:sp>
        <p:nvSpPr>
          <p:cNvPr id="3" name="Content Placeholder 2"/>
          <p:cNvSpPr>
            <a:spLocks noGrp="1"/>
          </p:cNvSpPr>
          <p:nvPr>
            <p:ph sz="quarter" idx="1"/>
          </p:nvPr>
        </p:nvSpPr>
        <p:spPr/>
        <p:txBody>
          <a:bodyPr/>
          <a:lstStyle/>
          <a:p>
            <a:pPr algn="just"/>
            <a:endParaRPr lang="en-US" sz="2200" dirty="0" smtClean="0">
              <a:latin typeface="+mj-lt"/>
            </a:endParaRPr>
          </a:p>
          <a:p>
            <a:pPr algn="just"/>
            <a:r>
              <a:rPr lang="en-US" sz="2200" dirty="0" smtClean="0">
                <a:latin typeface="+mj-lt"/>
              </a:rPr>
              <a:t>Related to Standard 5.1,</a:t>
            </a:r>
            <a:r>
              <a:rPr lang="en-US" sz="2200" dirty="0" smtClean="0">
                <a:latin typeface="+mj-lt"/>
              </a:rPr>
              <a:t> and keeping in mind the limitations of language use during SA highlighted today, what </a:t>
            </a:r>
            <a:r>
              <a:rPr lang="en-US" sz="2200" dirty="0" smtClean="0">
                <a:latin typeface="+mj-lt"/>
              </a:rPr>
              <a:t>can be done by various entities (i.e., SA administrators, teachers, language departments) to promote students’ agency</a:t>
            </a:r>
            <a:r>
              <a:rPr lang="en-US" sz="2200" dirty="0" smtClean="0">
                <a:latin typeface="+mj-lt"/>
              </a:rPr>
              <a:t> </a:t>
            </a:r>
            <a:r>
              <a:rPr lang="en-US" sz="2200" dirty="0" smtClean="0">
                <a:latin typeface="+mj-lt"/>
              </a:rPr>
              <a:t>in language use </a:t>
            </a:r>
            <a:r>
              <a:rPr lang="en-US" sz="2200" dirty="0" smtClean="0">
                <a:latin typeface="+mj-lt"/>
              </a:rPr>
              <a:t>beyond </a:t>
            </a:r>
            <a:r>
              <a:rPr lang="en-US" sz="2200" dirty="0" smtClean="0">
                <a:latin typeface="+mj-lt"/>
              </a:rPr>
              <a:t>the classroom</a:t>
            </a:r>
            <a:r>
              <a:rPr lang="en-US" sz="2200" dirty="0" smtClean="0">
                <a:latin typeface="+mj-lt"/>
              </a:rPr>
              <a:t> in </a:t>
            </a:r>
            <a:r>
              <a:rPr lang="en-US" sz="2200" dirty="0" smtClean="0">
                <a:latin typeface="+mj-lt"/>
              </a:rPr>
              <a:t>target language communities?</a:t>
            </a:r>
          </a:p>
          <a:p>
            <a:pPr algn="just"/>
            <a:endParaRPr lang="en-US" sz="2200" dirty="0" smtClean="0">
              <a:latin typeface="+mj-lt"/>
            </a:endParaRPr>
          </a:p>
          <a:p>
            <a:pPr algn="just"/>
            <a:r>
              <a:rPr lang="en-US" sz="2200" dirty="0" smtClean="0">
                <a:latin typeface="+mj-lt"/>
              </a:rPr>
              <a:t>Related to Standard 5.2</a:t>
            </a:r>
            <a:r>
              <a:rPr lang="en-US" sz="2200" dirty="0" smtClean="0">
                <a:latin typeface="+mj-lt"/>
              </a:rPr>
              <a:t>,</a:t>
            </a:r>
            <a:r>
              <a:rPr lang="en-US" sz="2200" dirty="0" smtClean="0">
                <a:latin typeface="+mj-lt"/>
              </a:rPr>
              <a:t> what more can foreign language educators do to foster students’ investment in literacy-building activities beyond the classroom?</a:t>
            </a:r>
            <a:endParaRPr lang="en-US" sz="2200" dirty="0" smtClean="0">
              <a:latin typeface="+mj-lt"/>
            </a:endParaRPr>
          </a:p>
          <a:p>
            <a:pPr algn="just"/>
            <a:endParaRPr lang="en-US" sz="2200" dirty="0" smtClean="0">
              <a:latin typeface="+mj-lt"/>
            </a:endParaRP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1115" y="152400"/>
            <a:ext cx="8545685" cy="661767"/>
          </a:xfrm>
        </p:spPr>
        <p:txBody>
          <a:bodyPr/>
          <a:lstStyle/>
          <a:p>
            <a:r>
              <a:rPr lang="en-US" dirty="0" smtClean="0"/>
              <a:t>More information</a:t>
            </a:r>
            <a:endParaRPr lang="en-US" dirty="0"/>
          </a:p>
        </p:txBody>
      </p:sp>
      <p:sp>
        <p:nvSpPr>
          <p:cNvPr id="3" name="Content Placeholder 2"/>
          <p:cNvSpPr>
            <a:spLocks noGrp="1"/>
          </p:cNvSpPr>
          <p:nvPr>
            <p:ph sz="quarter" idx="1"/>
          </p:nvPr>
        </p:nvSpPr>
        <p:spPr>
          <a:xfrm>
            <a:off x="141115" y="1023679"/>
            <a:ext cx="9172495" cy="5133281"/>
          </a:xfrm>
        </p:spPr>
        <p:txBody>
          <a:bodyPr/>
          <a:lstStyle/>
          <a:p>
            <a:pPr>
              <a:buNone/>
            </a:pPr>
            <a:r>
              <a:rPr lang="en-US" sz="1900" dirty="0" smtClean="0">
                <a:latin typeface="+mj-lt"/>
              </a:rPr>
              <a:t>This presentation: 	    http://</a:t>
            </a:r>
            <a:r>
              <a:rPr lang="en-US" sz="1900" dirty="0" err="1" smtClean="0">
                <a:latin typeface="+mj-lt"/>
              </a:rPr>
              <a:t>works.bepress.com/heatherwillisallen</a:t>
            </a:r>
            <a:r>
              <a:rPr lang="en-US" sz="1900" dirty="0" smtClean="0">
                <a:latin typeface="+mj-lt"/>
              </a:rPr>
              <a:t>/</a:t>
            </a:r>
          </a:p>
          <a:p>
            <a:pPr>
              <a:buNone/>
            </a:pPr>
            <a:endParaRPr lang="en-US" sz="1900" dirty="0" smtClean="0">
              <a:latin typeface="+mj-lt"/>
            </a:endParaRPr>
          </a:p>
          <a:p>
            <a:pPr>
              <a:buNone/>
            </a:pPr>
            <a:r>
              <a:rPr lang="en-US" sz="1900" dirty="0" smtClean="0">
                <a:latin typeface="+mj-lt"/>
              </a:rPr>
              <a:t>Related publications:</a:t>
            </a:r>
            <a:r>
              <a:rPr lang="en-US" sz="1900" dirty="0" smtClean="0">
                <a:latin typeface="+mj-lt"/>
              </a:rPr>
              <a:t> </a:t>
            </a:r>
          </a:p>
          <a:p>
            <a:r>
              <a:rPr lang="en-US" sz="1900" dirty="0" smtClean="0">
                <a:latin typeface="+mj-lt"/>
              </a:rPr>
              <a:t>Allen, H. W. (In press, Dec. 2010). Interactive contact during study abroad as linguistic affordance: Myth or reality? </a:t>
            </a:r>
            <a:r>
              <a:rPr lang="en-US" sz="1900" i="1" dirty="0" smtClean="0">
                <a:latin typeface="+mj-lt"/>
              </a:rPr>
              <a:t>Frontiers: The Interdisciplinary Journal of Study Abroad, 19</a:t>
            </a:r>
            <a:r>
              <a:rPr lang="en-US" sz="1900" dirty="0" smtClean="0">
                <a:latin typeface="+mj-lt"/>
              </a:rPr>
              <a:t>.</a:t>
            </a:r>
          </a:p>
          <a:p>
            <a:pPr>
              <a:buNone/>
            </a:pPr>
            <a:endParaRPr lang="en-US" sz="1900" dirty="0" smtClean="0">
              <a:latin typeface="+mj-lt"/>
            </a:endParaRPr>
          </a:p>
          <a:p>
            <a:r>
              <a:rPr lang="en-US" sz="1900" dirty="0" smtClean="0">
                <a:latin typeface="+mj-lt"/>
              </a:rPr>
              <a:t>Allen, H. W. (2010a). Language-learning motivation in short-term study abroad. </a:t>
            </a:r>
            <a:r>
              <a:rPr lang="en-US" sz="1900" i="1" dirty="0" smtClean="0">
                <a:latin typeface="+mj-lt"/>
              </a:rPr>
              <a:t>Foreign</a:t>
            </a:r>
            <a:r>
              <a:rPr lang="en-US" sz="1900" dirty="0" smtClean="0">
                <a:latin typeface="+mj-lt"/>
              </a:rPr>
              <a:t> </a:t>
            </a:r>
            <a:r>
              <a:rPr lang="en-US" sz="1900" i="1" dirty="0" smtClean="0">
                <a:latin typeface="+mj-lt"/>
              </a:rPr>
              <a:t>Language Annals 43 </a:t>
            </a:r>
            <a:r>
              <a:rPr lang="en-US" sz="1900" dirty="0" smtClean="0">
                <a:latin typeface="+mj-lt"/>
              </a:rPr>
              <a:t>(1),</a:t>
            </a:r>
            <a:r>
              <a:rPr lang="en-US" sz="1900" i="1" dirty="0" smtClean="0">
                <a:latin typeface="+mj-lt"/>
              </a:rPr>
              <a:t> </a:t>
            </a:r>
            <a:r>
              <a:rPr lang="en-US" sz="1900" dirty="0" smtClean="0">
                <a:latin typeface="+mj-lt"/>
              </a:rPr>
              <a:t>27-49.</a:t>
            </a:r>
          </a:p>
          <a:p>
            <a:pPr>
              <a:buNone/>
            </a:pPr>
            <a:endParaRPr lang="en-US" sz="1900" dirty="0" smtClean="0">
              <a:latin typeface="+mj-lt"/>
            </a:endParaRPr>
          </a:p>
          <a:p>
            <a:r>
              <a:rPr lang="en-US" sz="1900" dirty="0" smtClean="0">
                <a:latin typeface="+mj-lt"/>
              </a:rPr>
              <a:t>Allen, H. W. (2010b). What shapes short-term study abroad experiences? A comparative case study of students' motives and goals. </a:t>
            </a:r>
            <a:r>
              <a:rPr lang="en-US" sz="1900" i="1" dirty="0" smtClean="0">
                <a:latin typeface="+mj-lt"/>
              </a:rPr>
              <a:t>Journal of Studies in International</a:t>
            </a:r>
            <a:r>
              <a:rPr lang="en-US" sz="1900" dirty="0" smtClean="0">
                <a:latin typeface="+mj-lt"/>
              </a:rPr>
              <a:t> </a:t>
            </a:r>
            <a:r>
              <a:rPr lang="en-US" sz="1900" i="1" dirty="0" smtClean="0">
                <a:latin typeface="+mj-lt"/>
              </a:rPr>
              <a:t>Education, 14</a:t>
            </a:r>
            <a:r>
              <a:rPr lang="en-US" sz="1900" dirty="0" smtClean="0">
                <a:latin typeface="+mj-lt"/>
              </a:rPr>
              <a:t> (452-470)</a:t>
            </a:r>
            <a:r>
              <a:rPr lang="en-US" sz="1900" dirty="0" smtClean="0">
                <a:latin typeface="+mj-lt"/>
              </a:rPr>
              <a:t>.</a:t>
            </a:r>
          </a:p>
          <a:p>
            <a:pPr>
              <a:buNone/>
            </a:pPr>
            <a:r>
              <a:rPr lang="en-US" sz="2000" dirty="0" smtClean="0"/>
              <a:t> </a:t>
            </a:r>
          </a:p>
          <a:p>
            <a:r>
              <a:rPr lang="en-US" sz="1900" dirty="0" smtClean="0">
                <a:latin typeface="+mj-lt"/>
              </a:rPr>
              <a:t>Allen</a:t>
            </a:r>
            <a:r>
              <a:rPr lang="en-US" sz="1900" dirty="0" smtClean="0">
                <a:latin typeface="+mj-lt"/>
              </a:rPr>
              <a:t>, H. W., &amp; </a:t>
            </a:r>
            <a:r>
              <a:rPr lang="en-US" sz="1900" dirty="0" err="1" smtClean="0">
                <a:latin typeface="+mj-lt"/>
              </a:rPr>
              <a:t>Paesani</a:t>
            </a:r>
            <a:r>
              <a:rPr lang="en-US" sz="1900" dirty="0" smtClean="0">
                <a:latin typeface="+mj-lt"/>
              </a:rPr>
              <a:t>, K. (2010). Exploring the feasibility of a pedagogy of </a:t>
            </a:r>
            <a:r>
              <a:rPr lang="en-US" sz="1900" dirty="0" err="1" smtClean="0">
                <a:latin typeface="+mj-lt"/>
              </a:rPr>
              <a:t>multiliteracies</a:t>
            </a:r>
            <a:r>
              <a:rPr lang="en-US" sz="1900" dirty="0" smtClean="0">
                <a:latin typeface="+mj-lt"/>
              </a:rPr>
              <a:t> </a:t>
            </a:r>
            <a:r>
              <a:rPr lang="en-US" sz="1900" dirty="0" smtClean="0">
                <a:latin typeface="+mj-lt"/>
              </a:rPr>
              <a:t>in </a:t>
            </a:r>
            <a:r>
              <a:rPr lang="en-US" sz="1900" dirty="0" smtClean="0">
                <a:latin typeface="+mj-lt"/>
              </a:rPr>
              <a:t>introductory foreign language courses. </a:t>
            </a:r>
            <a:r>
              <a:rPr lang="en-US" sz="1900" i="1" dirty="0" smtClean="0">
                <a:latin typeface="+mj-lt"/>
              </a:rPr>
              <a:t>L2 Journal</a:t>
            </a:r>
            <a:r>
              <a:rPr lang="en-US" sz="1900" dirty="0" smtClean="0">
                <a:latin typeface="+mj-lt"/>
              </a:rPr>
              <a:t>, </a:t>
            </a:r>
            <a:r>
              <a:rPr lang="en-US" sz="1900" i="1" dirty="0" smtClean="0">
                <a:latin typeface="+mj-lt"/>
              </a:rPr>
              <a:t>2</a:t>
            </a:r>
            <a:r>
              <a:rPr lang="en-US" sz="1900" dirty="0" smtClean="0">
                <a:latin typeface="+mj-lt"/>
              </a:rPr>
              <a:t>, 119-142.</a:t>
            </a:r>
          </a:p>
          <a:p>
            <a:endParaRPr lang="en-US" sz="1900" dirty="0" smtClean="0">
              <a:latin typeface="+mj-lt"/>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3680" y="152400"/>
            <a:ext cx="8513120" cy="737756"/>
          </a:xfrm>
        </p:spPr>
        <p:txBody>
          <a:bodyPr/>
          <a:lstStyle/>
          <a:p>
            <a:r>
              <a:rPr lang="en-US" dirty="0" smtClean="0"/>
              <a:t>The Communities goal area</a:t>
            </a:r>
            <a:endParaRPr lang="en-US" dirty="0"/>
          </a:p>
        </p:txBody>
      </p:sp>
      <p:sp>
        <p:nvSpPr>
          <p:cNvPr id="3" name="Content Placeholder 2"/>
          <p:cNvSpPr>
            <a:spLocks noGrp="1"/>
          </p:cNvSpPr>
          <p:nvPr>
            <p:ph sz="quarter" idx="1"/>
          </p:nvPr>
        </p:nvSpPr>
        <p:spPr>
          <a:xfrm>
            <a:off x="-271376" y="1219200"/>
            <a:ext cx="9415377" cy="4937760"/>
          </a:xfrm>
        </p:spPr>
        <p:txBody>
          <a:bodyPr>
            <a:noAutofit/>
          </a:bodyPr>
          <a:lstStyle/>
          <a:p>
            <a:pPr>
              <a:buNone/>
            </a:pPr>
            <a:r>
              <a:rPr lang="en-US" sz="2200" dirty="0" smtClean="0">
                <a:latin typeface="+mj-lt"/>
              </a:rPr>
              <a:t>Participate in multilingual communities at home &amp; around the world</a:t>
            </a:r>
          </a:p>
          <a:p>
            <a:pPr>
              <a:buNone/>
            </a:pPr>
            <a:endParaRPr lang="en-US" sz="2200" dirty="0" smtClean="0">
              <a:latin typeface="+mj-lt"/>
            </a:endParaRPr>
          </a:p>
          <a:p>
            <a:pPr lvl="1"/>
            <a:r>
              <a:rPr lang="en-US" sz="2200" dirty="0" smtClean="0">
                <a:solidFill>
                  <a:schemeClr val="tx1"/>
                </a:solidFill>
                <a:latin typeface="+mj-lt"/>
              </a:rPr>
              <a:t>5.1- Students use the language both within &amp; beyond the school setting</a:t>
            </a:r>
          </a:p>
          <a:p>
            <a:pPr lvl="1">
              <a:buNone/>
            </a:pPr>
            <a:endParaRPr lang="en-US" sz="2200" dirty="0" smtClean="0">
              <a:solidFill>
                <a:schemeClr val="tx1"/>
              </a:solidFill>
              <a:latin typeface="+mj-lt"/>
            </a:endParaRPr>
          </a:p>
          <a:p>
            <a:pPr lvl="1"/>
            <a:r>
              <a:rPr lang="en-US" sz="2200" dirty="0" smtClean="0">
                <a:solidFill>
                  <a:schemeClr val="tx1"/>
                </a:solidFill>
                <a:latin typeface="+mj-lt"/>
              </a:rPr>
              <a:t>5.2 - Students show evidence of becoming life-long learners by using the language for personal enjoyment &amp; enrichment</a:t>
            </a:r>
          </a:p>
          <a:p>
            <a:pPr lvl="2"/>
            <a:r>
              <a:rPr lang="en-US" sz="2200" dirty="0" smtClean="0">
                <a:latin typeface="+mj-lt"/>
              </a:rPr>
              <a:t>accessing entertainment &amp; information sources available to speakers of the language</a:t>
            </a:r>
          </a:p>
          <a:p>
            <a:pPr lvl="2"/>
            <a:r>
              <a:rPr lang="en-US" sz="2200" dirty="0" smtClean="0">
                <a:latin typeface="+mj-lt"/>
              </a:rPr>
              <a:t>traveling to communities &amp; countries where the language is used extensively to further develop their language skills &amp; understanding of the culture</a:t>
            </a:r>
          </a:p>
          <a:p>
            <a:pPr lvl="2"/>
            <a:endParaRPr lang="en-US" sz="2200" dirty="0" smtClean="0">
              <a:latin typeface="+mj-lt"/>
            </a:endParaRPr>
          </a:p>
          <a:p>
            <a:pPr lvl="2">
              <a:buNone/>
            </a:pPr>
            <a:r>
              <a:rPr lang="en-US" sz="2200" i="1" dirty="0" smtClean="0">
                <a:latin typeface="+mj-lt"/>
              </a:rPr>
              <a:t>   </a:t>
            </a:r>
            <a:r>
              <a:rPr lang="en-US" i="1" dirty="0" smtClean="0">
                <a:latin typeface="+mj-lt"/>
              </a:rPr>
              <a:t>Standards for foreign language learning in the 21</a:t>
            </a:r>
            <a:r>
              <a:rPr lang="en-US" i="1" baseline="30000" dirty="0" smtClean="0">
                <a:latin typeface="+mj-lt"/>
              </a:rPr>
              <a:t>st</a:t>
            </a:r>
            <a:r>
              <a:rPr lang="en-US" i="1" dirty="0" smtClean="0">
                <a:latin typeface="+mj-lt"/>
              </a:rPr>
              <a:t> century</a:t>
            </a:r>
            <a:r>
              <a:rPr lang="en-US" dirty="0" smtClean="0">
                <a:latin typeface="+mj-lt"/>
              </a:rPr>
              <a:t> (2006) </a:t>
            </a:r>
            <a:endParaRPr lang="en-US" dirty="0">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47378"/>
            <a:ext cx="8922828" cy="369089"/>
          </a:xfrm>
        </p:spPr>
        <p:txBody>
          <a:bodyPr/>
          <a:lstStyle/>
          <a:p>
            <a:r>
              <a:rPr lang="en-US" dirty="0" smtClean="0"/>
              <a:t>Facts on SA participation by U.S. students</a:t>
            </a:r>
            <a:endParaRPr lang="en-US" dirty="0"/>
          </a:p>
        </p:txBody>
      </p:sp>
      <p:sp>
        <p:nvSpPr>
          <p:cNvPr id="3" name="Content Placeholder 2"/>
          <p:cNvSpPr>
            <a:spLocks noGrp="1"/>
          </p:cNvSpPr>
          <p:nvPr>
            <p:ph sz="quarter" idx="1"/>
          </p:nvPr>
        </p:nvSpPr>
        <p:spPr>
          <a:xfrm>
            <a:off x="457199" y="1606622"/>
            <a:ext cx="8465629" cy="4550337"/>
          </a:xfrm>
        </p:spPr>
        <p:txBody>
          <a:bodyPr/>
          <a:lstStyle/>
          <a:p>
            <a:r>
              <a:rPr lang="en-US" sz="2400" dirty="0" smtClean="0">
                <a:latin typeface="+mj-lt"/>
              </a:rPr>
              <a:t>260,327 students in AY 2008-2009</a:t>
            </a:r>
          </a:p>
          <a:p>
            <a:pPr>
              <a:buNone/>
            </a:pPr>
            <a:endParaRPr lang="en-US" sz="2400" dirty="0" smtClean="0">
              <a:latin typeface="+mj-lt"/>
            </a:endParaRPr>
          </a:p>
          <a:p>
            <a:pPr lvl="2"/>
            <a:r>
              <a:rPr lang="en-US" sz="2100" dirty="0" smtClean="0">
                <a:latin typeface="+mj-lt"/>
              </a:rPr>
              <a:t>.</a:t>
            </a:r>
            <a:r>
              <a:rPr lang="en-US" sz="2100" dirty="0" smtClean="0">
                <a:solidFill>
                  <a:schemeClr val="tx1"/>
                </a:solidFill>
                <a:latin typeface="+mj-lt"/>
              </a:rPr>
              <a:t>8% decline since AY 2007-2008</a:t>
            </a:r>
          </a:p>
          <a:p>
            <a:pPr>
              <a:buNone/>
            </a:pPr>
            <a:endParaRPr lang="en-US" sz="2400" dirty="0" smtClean="0">
              <a:latin typeface="+mj-lt"/>
            </a:endParaRPr>
          </a:p>
          <a:p>
            <a:r>
              <a:rPr lang="en-US" sz="2400" dirty="0" smtClean="0">
                <a:latin typeface="+mj-lt"/>
              </a:rPr>
              <a:t>Top SA destinations: UK, Italy, Spain, France, China</a:t>
            </a:r>
          </a:p>
          <a:p>
            <a:pPr>
              <a:buNone/>
            </a:pPr>
            <a:endParaRPr lang="en-US" sz="2400" dirty="0" smtClean="0">
              <a:latin typeface="+mj-lt"/>
            </a:endParaRPr>
          </a:p>
          <a:p>
            <a:r>
              <a:rPr lang="en-US" sz="2400" dirty="0" smtClean="0">
                <a:latin typeface="+mj-lt"/>
              </a:rPr>
              <a:t>15 of top 25 SA destinations outside W. Europe</a:t>
            </a:r>
          </a:p>
          <a:p>
            <a:endParaRPr lang="en-US" dirty="0" smtClean="0">
              <a:latin typeface="+mj-lt"/>
            </a:endParaRPr>
          </a:p>
          <a:p>
            <a:pPr>
              <a:buNone/>
            </a:pPr>
            <a:r>
              <a:rPr lang="en-US" sz="2200" dirty="0" smtClean="0">
                <a:latin typeface="+mj-lt"/>
              </a:rPr>
              <a:t>   </a:t>
            </a:r>
          </a:p>
          <a:p>
            <a:pPr>
              <a:buNone/>
            </a:pPr>
            <a:endParaRPr lang="en-US" sz="2200" dirty="0" smtClean="0">
              <a:latin typeface="+mj-lt"/>
            </a:endParaRPr>
          </a:p>
          <a:p>
            <a:pPr>
              <a:buNone/>
            </a:pPr>
            <a:r>
              <a:rPr lang="en-US" sz="2200" dirty="0" smtClean="0">
                <a:latin typeface="+mj-lt"/>
              </a:rPr>
              <a:t>                         Institute of International Education (2010)</a:t>
            </a:r>
            <a:endParaRPr lang="en-US" sz="2200" dirty="0">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3999" cy="990600"/>
          </a:xfrm>
        </p:spPr>
        <p:txBody>
          <a:bodyPr>
            <a:noAutofit/>
          </a:bodyPr>
          <a:lstStyle/>
          <a:p>
            <a:r>
              <a:rPr lang="en-US" sz="3600" dirty="0" smtClean="0"/>
              <a:t>Top fields of specialization by </a:t>
            </a:r>
            <a:br>
              <a:rPr lang="en-US" sz="3600" dirty="0" smtClean="0"/>
            </a:br>
            <a:r>
              <a:rPr lang="en-US" sz="3600" dirty="0" smtClean="0"/>
              <a:t>U.S. SA participants, 2008</a:t>
            </a:r>
            <a:endParaRPr lang="en-US" sz="3600" dirty="0"/>
          </a:p>
        </p:txBody>
      </p:sp>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041900" y="6340991"/>
            <a:ext cx="4102100" cy="369332"/>
          </a:xfrm>
          <a:prstGeom prst="rect">
            <a:avLst/>
          </a:prstGeom>
          <a:noFill/>
        </p:spPr>
        <p:txBody>
          <a:bodyPr wrap="square" rtlCol="0">
            <a:spAutoFit/>
          </a:bodyPr>
          <a:lstStyle/>
          <a:p>
            <a:r>
              <a:rPr lang="en-US" dirty="0" smtClean="0"/>
              <a:t>Institute of International Education (2009)</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1970" y="141544"/>
            <a:ext cx="8992030" cy="650911"/>
          </a:xfrm>
        </p:spPr>
        <p:txBody>
          <a:bodyPr>
            <a:normAutofit/>
          </a:bodyPr>
          <a:lstStyle/>
          <a:p>
            <a:r>
              <a:rPr lang="en-US" dirty="0" smtClean="0"/>
              <a:t>Duration of U.S. SA: 1998-2008</a:t>
            </a:r>
            <a:endParaRPr lang="en-US" dirty="0"/>
          </a:p>
        </p:txBody>
      </p:sp>
      <p:graphicFrame>
        <p:nvGraphicFramePr>
          <p:cNvPr id="5" name="Content Placeholder 4"/>
          <p:cNvGraphicFramePr>
            <a:graphicFrameLocks noGrp="1"/>
          </p:cNvGraphicFramePr>
          <p:nvPr>
            <p:ph sz="quarter" idx="1"/>
          </p:nvPr>
        </p:nvGraphicFramePr>
        <p:xfrm>
          <a:off x="457200" y="1143000"/>
          <a:ext cx="82296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27600" y="6340991"/>
            <a:ext cx="4216400" cy="369332"/>
          </a:xfrm>
          <a:prstGeom prst="rect">
            <a:avLst/>
          </a:prstGeom>
          <a:noFill/>
        </p:spPr>
        <p:txBody>
          <a:bodyPr wrap="square" rtlCol="0">
            <a:spAutoFit/>
          </a:bodyPr>
          <a:lstStyle/>
          <a:p>
            <a:r>
              <a:rPr lang="en-US" dirty="0" smtClean="0"/>
              <a:t>Institute of International Education (2009)</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84535" y="152400"/>
            <a:ext cx="8502265" cy="726900"/>
          </a:xfrm>
        </p:spPr>
        <p:txBody>
          <a:bodyPr/>
          <a:lstStyle/>
          <a:p>
            <a:r>
              <a:rPr lang="en-US" dirty="0" smtClean="0"/>
              <a:t>Implications of these trends</a:t>
            </a:r>
            <a:endParaRPr lang="en-US" dirty="0"/>
          </a:p>
        </p:txBody>
      </p:sp>
      <p:sp>
        <p:nvSpPr>
          <p:cNvPr id="3" name="Content Placeholder 2"/>
          <p:cNvSpPr>
            <a:spLocks noGrp="1"/>
          </p:cNvSpPr>
          <p:nvPr>
            <p:ph sz="quarter" idx="1"/>
          </p:nvPr>
        </p:nvSpPr>
        <p:spPr>
          <a:xfrm>
            <a:off x="0" y="1563200"/>
            <a:ext cx="9144000" cy="4416693"/>
          </a:xfrm>
        </p:spPr>
        <p:txBody>
          <a:bodyPr/>
          <a:lstStyle/>
          <a:p>
            <a:r>
              <a:rPr lang="en-US" sz="2400" i="1" dirty="0" smtClean="0">
                <a:solidFill>
                  <a:srgbClr val="000000"/>
                </a:solidFill>
                <a:latin typeface="+mj-lt"/>
              </a:rPr>
              <a:t>Increased participation by non-language majors</a:t>
            </a:r>
          </a:p>
          <a:p>
            <a:pPr>
              <a:buNone/>
            </a:pPr>
            <a:endParaRPr lang="en-US" sz="2400" i="1" dirty="0" smtClean="0">
              <a:solidFill>
                <a:srgbClr val="000000"/>
              </a:solidFill>
              <a:latin typeface="+mj-lt"/>
            </a:endParaRPr>
          </a:p>
          <a:p>
            <a:pPr lvl="1"/>
            <a:r>
              <a:rPr lang="en-US" sz="2400" dirty="0" smtClean="0">
                <a:solidFill>
                  <a:srgbClr val="000000"/>
                </a:solidFill>
                <a:latin typeface="+mj-lt"/>
              </a:rPr>
              <a:t>Why SA? What do students envision gaining from SA?</a:t>
            </a:r>
          </a:p>
          <a:p>
            <a:pPr lvl="1"/>
            <a:endParaRPr lang="en-US" sz="2400" dirty="0" smtClean="0">
              <a:solidFill>
                <a:srgbClr val="000000"/>
              </a:solidFill>
              <a:latin typeface="+mj-lt"/>
            </a:endParaRPr>
          </a:p>
          <a:p>
            <a:r>
              <a:rPr lang="en-US" sz="2400" i="1" dirty="0" smtClean="0">
                <a:solidFill>
                  <a:srgbClr val="000000"/>
                </a:solidFill>
                <a:latin typeface="+mj-lt"/>
              </a:rPr>
              <a:t>Reduced time spent abroad</a:t>
            </a:r>
          </a:p>
          <a:p>
            <a:endParaRPr lang="en-US" sz="2400" i="1" dirty="0" smtClean="0">
              <a:solidFill>
                <a:srgbClr val="000000"/>
              </a:solidFill>
              <a:latin typeface="+mj-lt"/>
            </a:endParaRPr>
          </a:p>
          <a:p>
            <a:pPr lvl="1"/>
            <a:r>
              <a:rPr lang="en-US" sz="2400" dirty="0" smtClean="0">
                <a:solidFill>
                  <a:srgbClr val="000000"/>
                </a:solidFill>
                <a:latin typeface="+mj-lt"/>
              </a:rPr>
              <a:t>Is sustained contact with target language communities inevitable? </a:t>
            </a:r>
          </a:p>
          <a:p>
            <a:pPr lvl="1"/>
            <a:endParaRPr lang="en-US" sz="2400" dirty="0" smtClean="0">
              <a:solidFill>
                <a:srgbClr val="000000"/>
              </a:solidFill>
              <a:latin typeface="+mj-lt"/>
            </a:endParaRPr>
          </a:p>
          <a:p>
            <a:pPr lvl="1"/>
            <a:r>
              <a:rPr lang="en-US" sz="2400" dirty="0" smtClean="0">
                <a:solidFill>
                  <a:srgbClr val="000000"/>
                </a:solidFill>
                <a:latin typeface="+mj-lt"/>
              </a:rPr>
              <a:t>Is linguistic gain inevitable?</a:t>
            </a:r>
          </a:p>
          <a:p>
            <a:pPr lvl="1">
              <a:buNone/>
            </a:pPr>
            <a:r>
              <a:rPr lang="en-US" sz="2000" dirty="0" smtClean="0">
                <a:solidFill>
                  <a:srgbClr val="000000"/>
                </a:solidFill>
                <a:latin typeface="+mj-lt"/>
              </a:rPr>
              <a:t> </a:t>
            </a:r>
          </a:p>
          <a:p>
            <a:pPr>
              <a:buNone/>
            </a:pPr>
            <a:endParaRPr lang="en-US" sz="2000" i="1" dirty="0" smtClean="0">
              <a:solidFill>
                <a:srgbClr val="000000"/>
              </a:solidFill>
              <a:latin typeface="+mj-lt"/>
            </a:endParaRPr>
          </a:p>
          <a:p>
            <a:endParaRPr lang="en-US" i="1" dirty="0" smtClean="0">
              <a:latin typeface="+mj-lt"/>
            </a:endParaRPr>
          </a:p>
          <a:p>
            <a:pPr lvl="1"/>
            <a:endParaRPr lang="en-US" sz="2200" i="1" dirty="0" smtClean="0">
              <a:latin typeface="+mj-lt"/>
            </a:endParaRPr>
          </a:p>
          <a:p>
            <a:pPr lvl="1"/>
            <a:endParaRPr lang="en-US" dirty="0" smtClean="0">
              <a:latin typeface="+mj-lt"/>
            </a:endParaRPr>
          </a:p>
          <a:p>
            <a:pPr lvl="1">
              <a:buNone/>
            </a:pPr>
            <a:endParaRPr lang="en-US"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84535" y="152400"/>
            <a:ext cx="8502265" cy="726900"/>
          </a:xfrm>
        </p:spPr>
        <p:txBody>
          <a:bodyPr/>
          <a:lstStyle/>
          <a:p>
            <a:r>
              <a:rPr lang="en-US" dirty="0" smtClean="0"/>
              <a:t>Assumptions about SA</a:t>
            </a:r>
            <a:endParaRPr lang="en-US" dirty="0"/>
          </a:p>
        </p:txBody>
      </p:sp>
      <p:sp>
        <p:nvSpPr>
          <p:cNvPr id="3" name="Content Placeholder 2"/>
          <p:cNvSpPr>
            <a:spLocks noGrp="1"/>
          </p:cNvSpPr>
          <p:nvPr>
            <p:ph sz="quarter" idx="1"/>
          </p:nvPr>
        </p:nvSpPr>
        <p:spPr>
          <a:xfrm>
            <a:off x="184535" y="531922"/>
            <a:ext cx="8781714" cy="4937760"/>
          </a:xfrm>
        </p:spPr>
        <p:txBody>
          <a:bodyPr/>
          <a:lstStyle/>
          <a:p>
            <a:pPr>
              <a:buNone/>
            </a:pPr>
            <a:endParaRPr lang="en-US" i="1" dirty="0" smtClean="0">
              <a:solidFill>
                <a:srgbClr val="000000"/>
              </a:solidFill>
              <a:latin typeface="+mj-lt"/>
            </a:endParaRPr>
          </a:p>
          <a:p>
            <a:pPr lvl="1">
              <a:buNone/>
            </a:pPr>
            <a:endParaRPr lang="en-US" dirty="0" smtClean="0">
              <a:solidFill>
                <a:srgbClr val="000000"/>
              </a:solidFill>
              <a:latin typeface="+mj-lt"/>
            </a:endParaRPr>
          </a:p>
          <a:p>
            <a:pPr lvl="1">
              <a:buNone/>
            </a:pPr>
            <a:r>
              <a:rPr lang="en-US" sz="2400" dirty="0" smtClean="0">
                <a:solidFill>
                  <a:schemeClr val="tx1"/>
                </a:solidFill>
                <a:latin typeface="+mj-lt"/>
              </a:rPr>
              <a:t>"Students who go abroad are assumed to find</a:t>
            </a:r>
          </a:p>
          <a:p>
            <a:pPr lvl="1">
              <a:buNone/>
            </a:pPr>
            <a:r>
              <a:rPr lang="en-US" sz="2400" dirty="0" smtClean="0">
                <a:solidFill>
                  <a:schemeClr val="tx1"/>
                </a:solidFill>
                <a:latin typeface="+mj-lt"/>
              </a:rPr>
              <a:t> unlimited access to language learning opportunities</a:t>
            </a:r>
          </a:p>
          <a:p>
            <a:pPr lvl="1">
              <a:buNone/>
            </a:pPr>
            <a:r>
              <a:rPr lang="en-US" sz="2400" dirty="0" smtClean="0">
                <a:solidFill>
                  <a:schemeClr val="tx1"/>
                </a:solidFill>
                <a:latin typeface="+mj-lt"/>
              </a:rPr>
              <a:t> and to return home with dramatically enhanced</a:t>
            </a:r>
          </a:p>
          <a:p>
            <a:pPr lvl="1">
              <a:buNone/>
            </a:pPr>
            <a:r>
              <a:rPr lang="en-US" sz="2400" dirty="0" smtClean="0">
                <a:solidFill>
                  <a:schemeClr val="tx1"/>
                </a:solidFill>
                <a:latin typeface="+mj-lt"/>
              </a:rPr>
              <a:t> communicative abilities. Based on their usually</a:t>
            </a:r>
          </a:p>
          <a:p>
            <a:pPr lvl="1">
              <a:buNone/>
            </a:pPr>
            <a:r>
              <a:rPr lang="en-US" sz="2400" dirty="0" smtClean="0">
                <a:solidFill>
                  <a:schemeClr val="tx1"/>
                </a:solidFill>
                <a:latin typeface="+mj-lt"/>
              </a:rPr>
              <a:t> successful, often life-transforming experiences,</a:t>
            </a:r>
          </a:p>
          <a:p>
            <a:pPr lvl="1">
              <a:buNone/>
            </a:pPr>
            <a:r>
              <a:rPr lang="en-US" sz="2400" dirty="0" smtClean="0">
                <a:solidFill>
                  <a:schemeClr val="tx1"/>
                </a:solidFill>
                <a:latin typeface="+mj-lt"/>
              </a:rPr>
              <a:t> language professionals tend to greet study abroad with</a:t>
            </a:r>
          </a:p>
          <a:p>
            <a:pPr lvl="1">
              <a:buNone/>
            </a:pPr>
            <a:r>
              <a:rPr lang="en-US" sz="2400" dirty="0" smtClean="0">
                <a:solidFill>
                  <a:schemeClr val="tx1"/>
                </a:solidFill>
                <a:latin typeface="+mj-lt"/>
              </a:rPr>
              <a:t> unqualified enthusiasm, as if it were intrinsically</a:t>
            </a:r>
          </a:p>
          <a:p>
            <a:pPr lvl="1">
              <a:buNone/>
            </a:pPr>
            <a:r>
              <a:rPr lang="en-US" sz="2400" dirty="0" smtClean="0">
                <a:solidFill>
                  <a:schemeClr val="tx1"/>
                </a:solidFill>
                <a:latin typeface="+mj-lt"/>
              </a:rPr>
              <a:t> superior to classroom learning" (</a:t>
            </a:r>
            <a:r>
              <a:rPr lang="en-US" sz="2400" dirty="0" err="1" smtClean="0">
                <a:solidFill>
                  <a:schemeClr val="tx1"/>
                </a:solidFill>
                <a:latin typeface="+mj-lt"/>
              </a:rPr>
              <a:t>Kinginger</a:t>
            </a:r>
            <a:r>
              <a:rPr lang="en-US" sz="2400" dirty="0" smtClean="0">
                <a:solidFill>
                  <a:schemeClr val="tx1"/>
                </a:solidFill>
                <a:latin typeface="+mj-lt"/>
              </a:rPr>
              <a:t>, 2008, </a:t>
            </a:r>
            <a:r>
              <a:rPr lang="en-US" sz="2400" dirty="0" err="1" smtClean="0">
                <a:solidFill>
                  <a:schemeClr val="tx1"/>
                </a:solidFill>
                <a:latin typeface="+mj-lt"/>
              </a:rPr>
              <a:t>p</a:t>
            </a:r>
            <a:r>
              <a:rPr lang="en-US" sz="2400" dirty="0" smtClean="0">
                <a:solidFill>
                  <a:schemeClr val="tx1"/>
                </a:solidFill>
                <a:latin typeface="+mj-lt"/>
              </a:rPr>
              <a:t>. 1) </a:t>
            </a:r>
          </a:p>
          <a:p>
            <a:pPr lvl="1"/>
            <a:endParaRPr lang="en-US" dirty="0" smtClean="0">
              <a:solidFill>
                <a:srgbClr val="000000"/>
              </a:solidFill>
              <a:latin typeface="+mj-lt"/>
            </a:endParaRPr>
          </a:p>
          <a:p>
            <a:pPr lvl="1"/>
            <a:endParaRPr lang="en-US" dirty="0" smtClean="0">
              <a:solidFill>
                <a:srgbClr val="000000"/>
              </a:solidFill>
              <a:latin typeface="+mj-lt"/>
            </a:endParaRPr>
          </a:p>
          <a:p>
            <a:pPr lvl="1">
              <a:buNone/>
            </a:pPr>
            <a:endParaRPr lang="en-US" dirty="0" smtClean="0">
              <a:latin typeface="+mj-lt"/>
            </a:endParaRPr>
          </a:p>
          <a:p>
            <a:endParaRPr lang="en-US" i="1" dirty="0" smtClean="0">
              <a:latin typeface="+mj-lt"/>
            </a:endParaRPr>
          </a:p>
          <a:p>
            <a:pPr lvl="1"/>
            <a:endParaRPr lang="en-US" sz="2200" i="1" dirty="0" smtClean="0">
              <a:latin typeface="+mj-lt"/>
            </a:endParaRPr>
          </a:p>
          <a:p>
            <a:pPr lvl="1"/>
            <a:endParaRPr lang="en-US" dirty="0" smtClean="0">
              <a:latin typeface="+mj-lt"/>
            </a:endParaRPr>
          </a:p>
          <a:p>
            <a:pPr lvl="1">
              <a:buNone/>
            </a:pPr>
            <a:endParaRPr lang="en-US" dirty="0">
              <a:latin typeface="+mj-l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2801</TotalTime>
  <Words>3821</Words>
  <Application>Microsoft Macintosh PowerPoint</Application>
  <PresentationFormat>On-screen Show (4:3)</PresentationFormat>
  <Paragraphs>447</Paragraphs>
  <Slides>32</Slides>
  <Notes>25</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Origin</vt:lpstr>
      <vt:lpstr>Intervening in communities of practice: Maximizing language learning  during study abroad</vt:lpstr>
      <vt:lpstr>Overview</vt:lpstr>
      <vt:lpstr>Slide 3</vt:lpstr>
      <vt:lpstr>The Communities goal area</vt:lpstr>
      <vt:lpstr>Facts on SA participation by U.S. students</vt:lpstr>
      <vt:lpstr>Top fields of specialization by  U.S. SA participants, 2008</vt:lpstr>
      <vt:lpstr>Duration of U.S. SA: 1998-2008</vt:lpstr>
      <vt:lpstr>Implications of these trends</vt:lpstr>
      <vt:lpstr>Assumptions about SA</vt:lpstr>
      <vt:lpstr>Learning by osmosis?</vt:lpstr>
      <vt:lpstr>Slide 11</vt:lpstr>
      <vt:lpstr>SA participants’ language use within &amp; beyond the classroom (Standard 5.1)</vt:lpstr>
      <vt:lpstr>Unsupported assumptions</vt:lpstr>
      <vt:lpstr>Unresolved questions: Linguistic benefits of SA</vt:lpstr>
      <vt:lpstr>Unresolved questions: Linguistic benefits of SA</vt:lpstr>
      <vt:lpstr>SA participants’ language use to access entertainment &amp; information resources (St. 5.2)</vt:lpstr>
      <vt:lpstr>The limitations of SLA research on literacy development during SA</vt:lpstr>
      <vt:lpstr>Assessing non-interactive contact:  LCP sample items</vt:lpstr>
      <vt:lpstr>SA participants’ language use to access entertainment &amp; information resources (St. 5.2)</vt:lpstr>
      <vt:lpstr>Unresolved questions – Standard 5.2</vt:lpstr>
      <vt:lpstr>An emerging portrait of SA </vt:lpstr>
      <vt:lpstr>Slide 22</vt:lpstr>
      <vt:lpstr>Slide 23</vt:lpstr>
      <vt:lpstr>Maximizing learning:  Standard 5.1 &amp; Pre-SA interventions</vt:lpstr>
      <vt:lpstr>Example: “Dancing with Words”</vt:lpstr>
      <vt:lpstr>Maximizing learning:  Standard 5.1 &amp; Pre-SA interventions</vt:lpstr>
      <vt:lpstr>Maximizing learning:  Standard 5.1 &amp; Pre-SA interventions</vt:lpstr>
      <vt:lpstr>Maximizing learning:  Standard 5.1 &amp; interventions during SA</vt:lpstr>
      <vt:lpstr>Maximizing learning:  Standard 5.2 &amp; Pre-SA interventions</vt:lpstr>
      <vt:lpstr>Maximizing learning:  Standard 5.2 &amp; SA interventions</vt:lpstr>
      <vt:lpstr>Questions for discussion</vt:lpstr>
      <vt:lpstr>More information</vt:lpstr>
    </vt:vector>
  </TitlesOfParts>
  <Company>University of Miami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Lost “C”:  The Communities Goal  Area &amp; Study Abroad</dc:title>
  <dc:creator>Heather Allen</dc:creator>
  <cp:lastModifiedBy>Heather Allen</cp:lastModifiedBy>
  <cp:revision>83</cp:revision>
  <dcterms:created xsi:type="dcterms:W3CDTF">2010-11-19T17:47:41Z</dcterms:created>
  <dcterms:modified xsi:type="dcterms:W3CDTF">2010-11-19T20:27:35Z</dcterms:modified>
</cp:coreProperties>
</file>