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93" r:id="rId1"/>
  </p:sldMasterIdLst>
  <p:sldIdLst>
    <p:sldId id="256" r:id="rId2"/>
    <p:sldId id="259" r:id="rId3"/>
    <p:sldId id="257" r:id="rId4"/>
    <p:sldId id="258" r:id="rId5"/>
    <p:sldId id="279" r:id="rId6"/>
    <p:sldId id="261" r:id="rId7"/>
    <p:sldId id="278" r:id="rId8"/>
    <p:sldId id="260" r:id="rId9"/>
    <p:sldId id="262" r:id="rId10"/>
    <p:sldId id="280" r:id="rId11"/>
    <p:sldId id="263" r:id="rId12"/>
    <p:sldId id="264" r:id="rId13"/>
    <p:sldId id="265" r:id="rId14"/>
    <p:sldId id="266" r:id="rId15"/>
    <p:sldId id="267" r:id="rId16"/>
    <p:sldId id="292" r:id="rId17"/>
    <p:sldId id="269" r:id="rId18"/>
    <p:sldId id="270" r:id="rId19"/>
    <p:sldId id="271" r:id="rId20"/>
    <p:sldId id="272" r:id="rId21"/>
    <p:sldId id="273" r:id="rId22"/>
    <p:sldId id="274" r:id="rId23"/>
    <p:sldId id="281" r:id="rId24"/>
    <p:sldId id="276" r:id="rId25"/>
    <p:sldId id="282" r:id="rId26"/>
    <p:sldId id="275" r:id="rId27"/>
    <p:sldId id="283" r:id="rId28"/>
    <p:sldId id="277" r:id="rId29"/>
    <p:sldId id="284" r:id="rId30"/>
    <p:sldId id="287" r:id="rId31"/>
    <p:sldId id="290" r:id="rId32"/>
    <p:sldId id="289" r:id="rId33"/>
    <p:sldId id="291"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17" d="100"/>
          <a:sy n="117" d="100"/>
        </p:scale>
        <p:origin x="-44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DD5F17A-B16B-0E41-9A6E-3BBF0FCCE647}" type="datetimeFigureOut">
              <a:rPr lang="en-US" smtClean="0"/>
              <a:pPr/>
              <a:t>9/20/10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69E29E33-B620-47F9-BB04-8846C2A5AFC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D5F17A-B16B-0E41-9A6E-3BBF0FCCE647}" type="datetimeFigureOut">
              <a:rPr lang="en-US" smtClean="0"/>
              <a:pPr/>
              <a:t>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13CA10-5BA5-E141-880F-D748CE573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0DD5F17A-B16B-0E41-9A6E-3BBF0FCCE647}" type="datetimeFigureOut">
              <a:rPr lang="en-US" smtClean="0"/>
              <a:pPr/>
              <a:t>9/20/10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AE13CA10-5BA5-E141-880F-D748CE573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DD5F17A-B16B-0E41-9A6E-3BBF0FCCE647}" type="datetimeFigureOut">
              <a:rPr lang="en-US" smtClean="0"/>
              <a:pPr/>
              <a:t>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E13CA10-5BA5-E141-880F-D748CE573B2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DD5F17A-B16B-0E41-9A6E-3BBF0FCCE647}" type="datetimeFigureOut">
              <a:rPr lang="en-US" smtClean="0"/>
              <a:pPr/>
              <a:t>9/20/10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AE13CA10-5BA5-E141-880F-D748CE573B2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0DD5F17A-B16B-0E41-9A6E-3BBF0FCCE647}" type="datetimeFigureOut">
              <a:rPr lang="en-US" smtClean="0"/>
              <a:pPr/>
              <a:t>9/20/10</a:t>
            </a:fld>
            <a:endParaRPr lang="en-US"/>
          </a:p>
        </p:txBody>
      </p:sp>
      <p:sp>
        <p:nvSpPr>
          <p:cNvPr id="10" name="Slide Number Placeholder 9"/>
          <p:cNvSpPr>
            <a:spLocks noGrp="1"/>
          </p:cNvSpPr>
          <p:nvPr>
            <p:ph type="sldNum" sz="quarter" idx="16"/>
          </p:nvPr>
        </p:nvSpPr>
        <p:spPr/>
        <p:txBody>
          <a:bodyPr rtlCol="0"/>
          <a:lstStyle/>
          <a:p>
            <a:fld id="{AE13CA10-5BA5-E141-880F-D748CE573B2B}"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0DD5F17A-B16B-0E41-9A6E-3BBF0FCCE647}" type="datetimeFigureOut">
              <a:rPr lang="en-US" smtClean="0"/>
              <a:pPr/>
              <a:t>9/20/10</a:t>
            </a:fld>
            <a:endParaRPr lang="en-US"/>
          </a:p>
        </p:txBody>
      </p:sp>
      <p:sp>
        <p:nvSpPr>
          <p:cNvPr id="12" name="Slide Number Placeholder 11"/>
          <p:cNvSpPr>
            <a:spLocks noGrp="1"/>
          </p:cNvSpPr>
          <p:nvPr>
            <p:ph type="sldNum" sz="quarter" idx="16"/>
          </p:nvPr>
        </p:nvSpPr>
        <p:spPr/>
        <p:txBody>
          <a:bodyPr rtlCol="0"/>
          <a:lstStyle/>
          <a:p>
            <a:fld id="{AE13CA10-5BA5-E141-880F-D748CE573B2B}"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DD5F17A-B16B-0E41-9A6E-3BBF0FCCE647}" type="datetimeFigureOut">
              <a:rPr lang="en-US" smtClean="0"/>
              <a:pPr/>
              <a:t>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E13CA10-5BA5-E141-880F-D748CE573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D5F17A-B16B-0E41-9A6E-3BBF0FCCE647}" type="datetimeFigureOut">
              <a:rPr lang="en-US" smtClean="0"/>
              <a:pPr/>
              <a:t>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AE13CA10-5BA5-E141-880F-D748CE573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DD5F17A-B16B-0E41-9A6E-3BBF0FCCE647}" type="datetimeFigureOut">
              <a:rPr lang="en-US" smtClean="0"/>
              <a:pPr/>
              <a:t>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69E29E33-B620-47F9-BB04-8846C2A5AFCC}" type="slidenum">
              <a:rPr kumimoji="0" lang="en-US" smtClean="0"/>
              <a:pPr/>
              <a:t>‹#›</a:t>
            </a:fld>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0DD5F17A-B16B-0E41-9A6E-3BBF0FCCE647}" type="datetimeFigureOut">
              <a:rPr lang="en-US" smtClean="0"/>
              <a:pPr/>
              <a:t>9/20/10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AE13CA10-5BA5-E141-880F-D748CE573B2B}"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DD5F17A-B16B-0E41-9A6E-3BBF0FCCE647}" type="datetimeFigureOut">
              <a:rPr lang="en-US" smtClean="0"/>
              <a:pPr/>
              <a:t>9/20/10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E13CA10-5BA5-E141-880F-D748CE573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330200" y="1181100"/>
            <a:ext cx="8509000" cy="3238500"/>
          </a:xfrm>
        </p:spPr>
        <p:txBody>
          <a:bodyPr/>
          <a:lstStyle/>
          <a:p>
            <a:r>
              <a:rPr lang="en-US" dirty="0" smtClean="0"/>
              <a:t>Goals, Motives, &amp; Self-Perceptions in study abroad: Are students missing the point? (Or are we?)</a:t>
            </a:r>
            <a:endParaRPr lang="en-US" dirty="0"/>
          </a:p>
        </p:txBody>
      </p:sp>
      <p:sp>
        <p:nvSpPr>
          <p:cNvPr id="3" name="Subtitle 2"/>
          <p:cNvSpPr>
            <a:spLocks noGrp="1"/>
          </p:cNvSpPr>
          <p:nvPr>
            <p:ph type="subTitle" idx="1"/>
          </p:nvPr>
        </p:nvSpPr>
        <p:spPr/>
        <p:txBody>
          <a:bodyPr>
            <a:normAutofit fontScale="77500" lnSpcReduction="20000"/>
          </a:bodyPr>
          <a:lstStyle/>
          <a:p>
            <a:r>
              <a:rPr lang="en-US" dirty="0" smtClean="0"/>
              <a:t>Guy </a:t>
            </a:r>
            <a:r>
              <a:rPr lang="en-US" dirty="0" err="1" smtClean="0"/>
              <a:t>Spielmann</a:t>
            </a:r>
            <a:r>
              <a:rPr lang="en-US" dirty="0" smtClean="0"/>
              <a:t>, Georgetown University</a:t>
            </a:r>
          </a:p>
          <a:p>
            <a:r>
              <a:rPr lang="en-US" dirty="0" smtClean="0"/>
              <a:t>Heather Willis Allen, University of Miami</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49666" y="228600"/>
            <a:ext cx="8516382" cy="990600"/>
          </a:xfrm>
        </p:spPr>
        <p:txBody>
          <a:bodyPr>
            <a:normAutofit/>
          </a:bodyPr>
          <a:lstStyle/>
          <a:p>
            <a:r>
              <a:rPr lang="en-US" sz="3600" dirty="0" smtClean="0"/>
              <a:t>Examples of SA participants’ motives &amp; goals from previous research (Allen, 2010a)</a:t>
            </a:r>
            <a:endParaRPr lang="en-US" sz="3600" dirty="0"/>
          </a:p>
        </p:txBody>
      </p:sp>
      <p:sp>
        <p:nvSpPr>
          <p:cNvPr id="3" name="Content Placeholder 2"/>
          <p:cNvSpPr>
            <a:spLocks noGrp="1"/>
          </p:cNvSpPr>
          <p:nvPr>
            <p:ph sz="quarter" idx="1"/>
          </p:nvPr>
        </p:nvSpPr>
        <p:spPr>
          <a:xfrm>
            <a:off x="0" y="1600200"/>
            <a:ext cx="9144000" cy="5257800"/>
          </a:xfrm>
        </p:spPr>
        <p:txBody>
          <a:bodyPr>
            <a:normAutofit/>
          </a:bodyPr>
          <a:lstStyle/>
          <a:p>
            <a:r>
              <a:rPr lang="en-US" sz="2400" dirty="0" smtClean="0"/>
              <a:t>Motive, Student 1: Need to take a certain number of French courses to earn an international business certificate, hopes future career will entail a lot of traveling</a:t>
            </a:r>
          </a:p>
          <a:p>
            <a:pPr lvl="1"/>
            <a:r>
              <a:rPr lang="en-US" sz="2100" dirty="0" smtClean="0"/>
              <a:t>Goals for SA: Make friends with </a:t>
            </a:r>
            <a:r>
              <a:rPr lang="en-US" sz="2100" dirty="0" err="1" smtClean="0"/>
              <a:t>homestay</a:t>
            </a:r>
            <a:r>
              <a:rPr lang="en-US" sz="2100" dirty="0" smtClean="0"/>
              <a:t> family and French people, finish last credits toward the minor, travel in Europe</a:t>
            </a:r>
          </a:p>
          <a:p>
            <a:r>
              <a:rPr lang="en-US" sz="2400" dirty="0" smtClean="0"/>
              <a:t>Motive, Student 2: Want to become fluent in French so I can live in France after college</a:t>
            </a:r>
          </a:p>
          <a:p>
            <a:pPr lvl="1"/>
            <a:r>
              <a:rPr lang="en-US" sz="2100" dirty="0" smtClean="0"/>
              <a:t>Goals for SA: Become more confident in speaking and understanding spoken French, become more independent, see Rome and the Vatican</a:t>
            </a:r>
          </a:p>
          <a:p>
            <a:r>
              <a:rPr lang="en-US" sz="2400" dirty="0" smtClean="0"/>
              <a:t>Motive, Student 3: Need knowledge of French so I can read philosophy in its original language in grad school </a:t>
            </a:r>
          </a:p>
          <a:p>
            <a:pPr lvl="1"/>
            <a:r>
              <a:rPr lang="en-US" sz="2100" dirty="0" smtClean="0"/>
              <a:t>Goals for SA: Become more confident in speaking, writing, and listening in French; hold a decent conversation in French about abstract things; become a part of my </a:t>
            </a:r>
            <a:r>
              <a:rPr lang="en-US" sz="2100" dirty="0" err="1" smtClean="0"/>
              <a:t>homestay</a:t>
            </a:r>
            <a:r>
              <a:rPr lang="en-US" sz="2100" dirty="0" smtClean="0"/>
              <a:t> family; come out of my shell socially</a:t>
            </a:r>
          </a:p>
          <a:p>
            <a:pPr lvl="1">
              <a:buNone/>
            </a:pPr>
            <a:r>
              <a:rPr lang="en-US" sz="2100" dirty="0" smtClean="0"/>
              <a:t> </a:t>
            </a:r>
            <a:endParaRPr lang="en-US" sz="21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58216" y="228600"/>
            <a:ext cx="8407832" cy="800100"/>
          </a:xfrm>
        </p:spPr>
        <p:txBody>
          <a:bodyPr>
            <a:normAutofit/>
          </a:bodyPr>
          <a:lstStyle/>
          <a:p>
            <a:r>
              <a:rPr lang="en-US" sz="3600" dirty="0" smtClean="0"/>
              <a:t>Context of the study</a:t>
            </a:r>
            <a:endParaRPr lang="en-US" sz="3600" dirty="0"/>
          </a:p>
        </p:txBody>
      </p:sp>
      <p:sp>
        <p:nvSpPr>
          <p:cNvPr id="3" name="Content Placeholder 2"/>
          <p:cNvSpPr>
            <a:spLocks noGrp="1"/>
          </p:cNvSpPr>
          <p:nvPr>
            <p:ph sz="quarter" idx="1"/>
          </p:nvPr>
        </p:nvSpPr>
        <p:spPr/>
        <p:txBody>
          <a:bodyPr>
            <a:normAutofit/>
          </a:bodyPr>
          <a:lstStyle/>
          <a:p>
            <a:pPr>
              <a:spcBef>
                <a:spcPct val="50000"/>
              </a:spcBef>
              <a:buFontTx/>
              <a:buChar char="•"/>
            </a:pPr>
            <a:r>
              <a:rPr lang="en-US" sz="2400" dirty="0" smtClean="0"/>
              <a:t>Summer SA program in Tours, France</a:t>
            </a:r>
          </a:p>
          <a:p>
            <a:pPr>
              <a:spcBef>
                <a:spcPct val="50000"/>
              </a:spcBef>
              <a:buFontTx/>
              <a:buChar char="•"/>
            </a:pPr>
            <a:r>
              <a:rPr lang="en-US" sz="2400" dirty="0" smtClean="0"/>
              <a:t>“Sheltered” SA program (US cohort in partner institution)</a:t>
            </a:r>
          </a:p>
          <a:p>
            <a:pPr>
              <a:spcBef>
                <a:spcPct val="50000"/>
              </a:spcBef>
              <a:buFontTx/>
              <a:buChar char="•"/>
            </a:pPr>
            <a:r>
              <a:rPr lang="en-US" sz="2400" dirty="0" smtClean="0"/>
              <a:t>Curriculum:</a:t>
            </a:r>
          </a:p>
          <a:p>
            <a:pPr lvl="1">
              <a:spcBef>
                <a:spcPct val="50000"/>
              </a:spcBef>
            </a:pPr>
            <a:r>
              <a:rPr lang="en-US" sz="2400" dirty="0" smtClean="0"/>
              <a:t>two-week cultural integration workshop</a:t>
            </a:r>
          </a:p>
          <a:p>
            <a:pPr lvl="1">
              <a:spcBef>
                <a:spcPct val="50000"/>
              </a:spcBef>
            </a:pPr>
            <a:r>
              <a:rPr lang="en-US" sz="2400" dirty="0" smtClean="0"/>
              <a:t>one-month intensive language program</a:t>
            </a:r>
          </a:p>
          <a:p>
            <a:pPr>
              <a:spcBef>
                <a:spcPct val="50000"/>
              </a:spcBef>
              <a:buFontTx/>
              <a:buChar char="•"/>
            </a:pPr>
            <a:r>
              <a:rPr lang="en-US" sz="2400" dirty="0" smtClean="0"/>
              <a:t>Co-curriculum and excursions</a:t>
            </a:r>
          </a:p>
          <a:p>
            <a:pPr>
              <a:spcBef>
                <a:spcPct val="50000"/>
              </a:spcBef>
              <a:buFontTx/>
              <a:buChar char="•"/>
            </a:pPr>
            <a:r>
              <a:rPr lang="en-US" sz="2400" dirty="0" err="1" smtClean="0"/>
              <a:t>Homestay</a:t>
            </a:r>
            <a:r>
              <a:rPr lang="en-US" sz="2400" dirty="0" smtClean="0"/>
              <a:t> families</a:t>
            </a:r>
          </a:p>
          <a:p>
            <a:pPr>
              <a:spcBef>
                <a:spcPct val="50000"/>
              </a:spcBef>
              <a:buFontTx/>
              <a:buChar char="•"/>
            </a:pPr>
            <a:r>
              <a:rPr lang="en-US" sz="2400" dirty="0" smtClean="0"/>
              <a:t>Language pledge signature ceremony on site</a:t>
            </a:r>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79926" y="228600"/>
            <a:ext cx="8386122" cy="990600"/>
          </a:xfrm>
        </p:spPr>
        <p:txBody>
          <a:bodyPr>
            <a:normAutofit/>
          </a:bodyPr>
          <a:lstStyle/>
          <a:p>
            <a:r>
              <a:rPr lang="en-US" sz="3600" dirty="0" smtClean="0"/>
              <a:t>Participants</a:t>
            </a:r>
            <a:endParaRPr lang="en-US" sz="3600" dirty="0"/>
          </a:p>
        </p:txBody>
      </p:sp>
      <p:sp>
        <p:nvSpPr>
          <p:cNvPr id="3" name="Content Placeholder 2"/>
          <p:cNvSpPr>
            <a:spLocks noGrp="1"/>
          </p:cNvSpPr>
          <p:nvPr>
            <p:ph sz="quarter" idx="1"/>
          </p:nvPr>
        </p:nvSpPr>
        <p:spPr>
          <a:xfrm>
            <a:off x="612648" y="1600200"/>
            <a:ext cx="8153400" cy="5067300"/>
          </a:xfrm>
        </p:spPr>
        <p:txBody>
          <a:bodyPr anchor="t">
            <a:normAutofit fontScale="92500" lnSpcReduction="20000"/>
          </a:bodyPr>
          <a:lstStyle/>
          <a:p>
            <a:pPr fontAlgn="base">
              <a:spcAft>
                <a:spcPts val="600"/>
              </a:spcAft>
            </a:pPr>
            <a:r>
              <a:rPr lang="en-US" dirty="0" smtClean="0"/>
              <a:t>Age Range: 18-31; Average: 20.7 years</a:t>
            </a:r>
          </a:p>
          <a:p>
            <a:pPr fontAlgn="base">
              <a:spcAft>
                <a:spcPts val="600"/>
              </a:spcAft>
            </a:pPr>
            <a:r>
              <a:rPr lang="en-US" dirty="0" smtClean="0"/>
              <a:t>Gender: 10 Females, 7 Males</a:t>
            </a:r>
          </a:p>
          <a:p>
            <a:pPr fontAlgn="base">
              <a:spcAft>
                <a:spcPts val="600"/>
              </a:spcAft>
            </a:pPr>
            <a:r>
              <a:rPr lang="en-US" dirty="0" smtClean="0"/>
              <a:t>Nationality: 12 Americans, 4 American + other, 1 Ireland/UK</a:t>
            </a:r>
          </a:p>
          <a:p>
            <a:pPr fontAlgn="base">
              <a:spcAft>
                <a:spcPts val="600"/>
              </a:spcAft>
            </a:pPr>
            <a:r>
              <a:rPr lang="en-US" dirty="0" smtClean="0"/>
              <a:t>Academic Year: 1 Senior, 4 Juniors, 7 Sophomores, 5 Freshmen</a:t>
            </a:r>
          </a:p>
          <a:p>
            <a:pPr fontAlgn="base">
              <a:spcAft>
                <a:spcPts val="600"/>
              </a:spcAft>
            </a:pPr>
            <a:r>
              <a:rPr lang="en-US" dirty="0" smtClean="0"/>
              <a:t>Major:</a:t>
            </a:r>
          </a:p>
          <a:p>
            <a:pPr lvl="1" fontAlgn="base">
              <a:spcAft>
                <a:spcPts val="600"/>
              </a:spcAft>
            </a:pPr>
            <a:r>
              <a:rPr lang="en-US" dirty="0" smtClean="0"/>
              <a:t>10 School of Foreign Service (C &amp; P or IP)</a:t>
            </a:r>
          </a:p>
          <a:p>
            <a:pPr lvl="1" fontAlgn="base">
              <a:spcAft>
                <a:spcPts val="600"/>
              </a:spcAft>
            </a:pPr>
            <a:r>
              <a:rPr lang="en-US" dirty="0" smtClean="0"/>
              <a:t>2 Comparative Literature</a:t>
            </a:r>
          </a:p>
          <a:p>
            <a:pPr lvl="1" fontAlgn="base">
              <a:spcAft>
                <a:spcPts val="600"/>
              </a:spcAft>
            </a:pPr>
            <a:r>
              <a:rPr lang="en-US" dirty="0" smtClean="0"/>
              <a:t>1 each: Anthropology, Biology/Psychology, English /History, Russian &amp; East. European Studies, Undeclared</a:t>
            </a:r>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Data sources</a:t>
            </a:r>
            <a:endParaRPr lang="en-US" sz="3600" dirty="0"/>
          </a:p>
        </p:txBody>
      </p:sp>
      <p:sp>
        <p:nvSpPr>
          <p:cNvPr id="3" name="Content Placeholder 2"/>
          <p:cNvSpPr>
            <a:spLocks noGrp="1"/>
          </p:cNvSpPr>
          <p:nvPr>
            <p:ph sz="quarter" idx="1"/>
          </p:nvPr>
        </p:nvSpPr>
        <p:spPr/>
        <p:txBody>
          <a:bodyPr>
            <a:normAutofit fontScale="85000" lnSpcReduction="20000"/>
          </a:bodyPr>
          <a:lstStyle/>
          <a:p>
            <a:pPr>
              <a:lnSpc>
                <a:spcPct val="150000"/>
              </a:lnSpc>
            </a:pPr>
            <a:r>
              <a:rPr lang="en-US" sz="3200" dirty="0" smtClean="0"/>
              <a:t>SA application essay</a:t>
            </a:r>
          </a:p>
          <a:p>
            <a:pPr>
              <a:lnSpc>
                <a:spcPct val="150000"/>
              </a:lnSpc>
            </a:pPr>
            <a:r>
              <a:rPr lang="en-US" sz="3200" dirty="0" smtClean="0"/>
              <a:t>Pre-SA survey</a:t>
            </a:r>
          </a:p>
          <a:p>
            <a:pPr>
              <a:lnSpc>
                <a:spcPct val="150000"/>
              </a:lnSpc>
            </a:pPr>
            <a:r>
              <a:rPr lang="en-US" sz="3200" dirty="0" smtClean="0"/>
              <a:t>Pre-SA interview</a:t>
            </a:r>
          </a:p>
          <a:p>
            <a:pPr>
              <a:lnSpc>
                <a:spcPct val="150000"/>
              </a:lnSpc>
            </a:pPr>
            <a:r>
              <a:rPr lang="en-US" sz="3200" dirty="0" smtClean="0"/>
              <a:t>SA learning blog</a:t>
            </a:r>
          </a:p>
          <a:p>
            <a:pPr>
              <a:lnSpc>
                <a:spcPct val="150000"/>
              </a:lnSpc>
            </a:pPr>
            <a:r>
              <a:rPr lang="en-US" sz="3200" dirty="0" smtClean="0"/>
              <a:t>3-4 Informal interviews (8 primary informants only)</a:t>
            </a:r>
          </a:p>
          <a:p>
            <a:pPr>
              <a:lnSpc>
                <a:spcPct val="150000"/>
              </a:lnSpc>
            </a:pPr>
            <a:r>
              <a:rPr lang="en-US" sz="3200" dirty="0" smtClean="0"/>
              <a:t>Post-SA survey</a:t>
            </a:r>
          </a:p>
          <a:p>
            <a:pPr>
              <a:lnSpc>
                <a:spcPct val="150000"/>
              </a:lnSpc>
            </a:pPr>
            <a:r>
              <a:rPr lang="en-US" sz="3200" dirty="0" smtClean="0"/>
              <a:t>Post-SA interview</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 y="228600"/>
            <a:ext cx="8550148" cy="990600"/>
          </a:xfrm>
        </p:spPr>
        <p:txBody>
          <a:bodyPr>
            <a:normAutofit/>
          </a:bodyPr>
          <a:lstStyle/>
          <a:p>
            <a:r>
              <a:rPr lang="en-US" sz="3600" dirty="0" smtClean="0"/>
              <a:t>Participants’ language-learning histories</a:t>
            </a:r>
            <a:endParaRPr lang="en-US" sz="3600" dirty="0"/>
          </a:p>
        </p:txBody>
      </p:sp>
      <p:sp>
        <p:nvSpPr>
          <p:cNvPr id="3" name="Content Placeholder 2"/>
          <p:cNvSpPr>
            <a:spLocks noGrp="1"/>
          </p:cNvSpPr>
          <p:nvPr>
            <p:ph sz="quarter" idx="1"/>
          </p:nvPr>
        </p:nvSpPr>
        <p:spPr>
          <a:xfrm>
            <a:off x="215900" y="1600200"/>
            <a:ext cx="8550148" cy="4978400"/>
          </a:xfrm>
        </p:spPr>
        <p:txBody>
          <a:bodyPr>
            <a:normAutofit lnSpcReduction="10000"/>
          </a:bodyPr>
          <a:lstStyle/>
          <a:p>
            <a:pPr>
              <a:lnSpc>
                <a:spcPct val="90000"/>
              </a:lnSpc>
            </a:pPr>
            <a:r>
              <a:rPr lang="en-US" sz="2595" dirty="0" smtClean="0"/>
              <a:t>Two thirds (11) had studied at least two </a:t>
            </a:r>
            <a:r>
              <a:rPr lang="en-US" sz="2595" dirty="0" err="1" smtClean="0"/>
              <a:t>FLs</a:t>
            </a:r>
            <a:r>
              <a:rPr lang="en-US" sz="2595" dirty="0" smtClean="0"/>
              <a:t> including French and among those, nine had studied 3 or 4 </a:t>
            </a:r>
            <a:r>
              <a:rPr lang="en-US" sz="2595" dirty="0" err="1" smtClean="0"/>
              <a:t>FLs</a:t>
            </a:r>
            <a:r>
              <a:rPr lang="en-US" sz="2595" dirty="0" smtClean="0"/>
              <a:t> including French</a:t>
            </a:r>
          </a:p>
          <a:p>
            <a:pPr>
              <a:lnSpc>
                <a:spcPct val="90000"/>
              </a:lnSpc>
            </a:pPr>
            <a:endParaRPr lang="en-US" sz="2595" dirty="0" smtClean="0"/>
          </a:p>
          <a:p>
            <a:pPr>
              <a:lnSpc>
                <a:spcPct val="90000"/>
              </a:lnSpc>
            </a:pPr>
            <a:r>
              <a:rPr lang="en-US" sz="2595" dirty="0" smtClean="0"/>
              <a:t>Almost half (8) had studied French since middle school, 1 since elementary school, 3 since high school, and 5 had begun French in college </a:t>
            </a:r>
          </a:p>
          <a:p>
            <a:pPr>
              <a:lnSpc>
                <a:spcPct val="90000"/>
              </a:lnSpc>
            </a:pPr>
            <a:endParaRPr lang="en-US" sz="2595" dirty="0" smtClean="0"/>
          </a:p>
          <a:p>
            <a:pPr>
              <a:lnSpc>
                <a:spcPct val="90000"/>
              </a:lnSpc>
            </a:pPr>
            <a:r>
              <a:rPr lang="en-US" sz="2595" dirty="0" smtClean="0"/>
              <a:t>Only 3 participants had gaps of longer than one semester in their study of French</a:t>
            </a:r>
          </a:p>
          <a:p>
            <a:pPr>
              <a:lnSpc>
                <a:spcPct val="90000"/>
              </a:lnSpc>
            </a:pPr>
            <a:endParaRPr lang="en-US" sz="2595" dirty="0" smtClean="0"/>
          </a:p>
          <a:p>
            <a:pPr>
              <a:lnSpc>
                <a:spcPct val="90000"/>
              </a:lnSpc>
            </a:pPr>
            <a:r>
              <a:rPr lang="en-US" sz="2595" dirty="0" smtClean="0"/>
              <a:t>On average, the participants had completed 3.4 semesters of college-level French (range: 2 to 8)</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Findings: Motives for learning French</a:t>
            </a:r>
            <a:endParaRPr lang="en-US" sz="3600" dirty="0"/>
          </a:p>
        </p:txBody>
      </p:sp>
      <p:sp>
        <p:nvSpPr>
          <p:cNvPr id="3" name="Content Placeholder 2"/>
          <p:cNvSpPr>
            <a:spLocks noGrp="1"/>
          </p:cNvSpPr>
          <p:nvPr>
            <p:ph sz="quarter" idx="1"/>
          </p:nvPr>
        </p:nvSpPr>
        <p:spPr/>
        <p:txBody>
          <a:bodyPr>
            <a:normAutofit/>
          </a:bodyPr>
          <a:lstStyle/>
          <a:p>
            <a:pPr>
              <a:spcBef>
                <a:spcPct val="50000"/>
              </a:spcBef>
            </a:pPr>
            <a:r>
              <a:rPr lang="en-US" sz="2595" dirty="0" smtClean="0"/>
              <a:t>To complement future career: “useful” to know French </a:t>
            </a:r>
          </a:p>
          <a:p>
            <a:pPr>
              <a:spcBef>
                <a:spcPct val="50000"/>
              </a:spcBef>
            </a:pPr>
            <a:endParaRPr lang="en-US" sz="2595" dirty="0" smtClean="0"/>
          </a:p>
          <a:p>
            <a:pPr>
              <a:spcBef>
                <a:spcPct val="50000"/>
              </a:spcBef>
            </a:pPr>
            <a:r>
              <a:rPr lang="en-US" sz="2595" dirty="0" smtClean="0"/>
              <a:t>To fulfill a university requirement: necessary to graduate</a:t>
            </a:r>
          </a:p>
          <a:p>
            <a:pPr>
              <a:spcBef>
                <a:spcPct val="50000"/>
              </a:spcBef>
            </a:pPr>
            <a:endParaRPr lang="en-US" sz="2595" dirty="0" smtClean="0"/>
          </a:p>
          <a:p>
            <a:pPr>
              <a:spcBef>
                <a:spcPct val="50000"/>
              </a:spcBef>
            </a:pPr>
            <a:r>
              <a:rPr lang="en-US" sz="2595" dirty="0" smtClean="0"/>
              <a:t>To pursue a personal interest: pleasure or passion</a:t>
            </a:r>
          </a:p>
          <a:p>
            <a:pPr>
              <a:spcBef>
                <a:spcPct val="50000"/>
              </a:spcBef>
            </a:pPr>
            <a:endParaRPr lang="en-US" sz="2595" dirty="0" smtClean="0"/>
          </a:p>
          <a:p>
            <a:pPr>
              <a:spcBef>
                <a:spcPct val="50000"/>
              </a:spcBef>
            </a:pPr>
            <a:r>
              <a:rPr lang="en-US" sz="2595" dirty="0" smtClean="0"/>
              <a:t>To better understand or develop my own identity: drawn to France because of my own origins</a:t>
            </a:r>
          </a:p>
          <a:p>
            <a:pPr>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8550" y="228600"/>
            <a:ext cx="8657498" cy="990600"/>
          </a:xfrm>
        </p:spPr>
        <p:txBody>
          <a:bodyPr>
            <a:noAutofit/>
          </a:bodyPr>
          <a:lstStyle/>
          <a:p>
            <a:r>
              <a:rPr lang="en-US" sz="3600" dirty="0" smtClean="0"/>
              <a:t>Findings: Relationship of motives for </a:t>
            </a:r>
            <a:br>
              <a:rPr lang="en-US" sz="3600" dirty="0" smtClean="0"/>
            </a:br>
            <a:r>
              <a:rPr lang="en-US" sz="3600" dirty="0" smtClean="0"/>
              <a:t>learning French to goals for SA</a:t>
            </a:r>
            <a:endParaRPr lang="en-US" sz="3600" dirty="0"/>
          </a:p>
        </p:txBody>
      </p:sp>
      <p:graphicFrame>
        <p:nvGraphicFramePr>
          <p:cNvPr id="5" name="Content Placeholder 4"/>
          <p:cNvGraphicFramePr>
            <a:graphicFrameLocks noGrp="1"/>
          </p:cNvGraphicFramePr>
          <p:nvPr>
            <p:ph sz="quarter" idx="1"/>
          </p:nvPr>
        </p:nvGraphicFramePr>
        <p:xfrm>
          <a:off x="863600" y="1638300"/>
          <a:ext cx="7902448" cy="4961048"/>
        </p:xfrm>
        <a:graphic>
          <a:graphicData uri="http://schemas.openxmlformats.org/drawingml/2006/table">
            <a:tbl>
              <a:tblPr firstRow="1" bandRow="1">
                <a:tableStyleId>{5C22544A-7EE6-4342-B048-85BDC9FD1C3A}</a:tableStyleId>
              </a:tblPr>
              <a:tblGrid>
                <a:gridCol w="1133724"/>
                <a:gridCol w="2676276"/>
                <a:gridCol w="4092448"/>
              </a:tblGrid>
              <a:tr h="784860">
                <a:tc>
                  <a:txBody>
                    <a:bodyPr/>
                    <a:lstStyle/>
                    <a:p>
                      <a:endParaRPr lang="en-US" sz="2400" dirty="0"/>
                    </a:p>
                  </a:txBody>
                  <a:tcPr/>
                </a:tc>
                <a:tc>
                  <a:txBody>
                    <a:bodyPr/>
                    <a:lstStyle/>
                    <a:p>
                      <a:r>
                        <a:rPr lang="en-US" sz="2200" dirty="0" smtClean="0">
                          <a:solidFill>
                            <a:schemeClr val="tx1"/>
                          </a:solidFill>
                        </a:rPr>
                        <a:t>Externally </a:t>
                      </a:r>
                    </a:p>
                    <a:p>
                      <a:r>
                        <a:rPr lang="en-US" sz="2200" dirty="0" smtClean="0">
                          <a:solidFill>
                            <a:schemeClr val="tx1"/>
                          </a:solidFill>
                        </a:rPr>
                        <a:t>imposed</a:t>
                      </a:r>
                      <a:endParaRPr lang="en-US" sz="2200" dirty="0">
                        <a:solidFill>
                          <a:schemeClr val="tx1"/>
                        </a:solidFill>
                      </a:endParaRPr>
                    </a:p>
                  </a:txBody>
                  <a:tcPr/>
                </a:tc>
                <a:tc>
                  <a:txBody>
                    <a:bodyPr/>
                    <a:lstStyle/>
                    <a:p>
                      <a:r>
                        <a:rPr lang="en-US" sz="2200" dirty="0" smtClean="0">
                          <a:solidFill>
                            <a:schemeClr val="tx1"/>
                          </a:solidFill>
                        </a:rPr>
                        <a:t>Internalized</a:t>
                      </a:r>
                      <a:endParaRPr lang="en-US" sz="2200" dirty="0">
                        <a:solidFill>
                          <a:schemeClr val="tx1"/>
                        </a:solidFill>
                      </a:endParaRPr>
                    </a:p>
                  </a:txBody>
                  <a:tcPr/>
                </a:tc>
              </a:tr>
              <a:tr h="1831554">
                <a:tc>
                  <a:txBody>
                    <a:bodyPr/>
                    <a:lstStyle/>
                    <a:p>
                      <a:r>
                        <a:rPr lang="en-US" sz="2400" dirty="0" smtClean="0"/>
                        <a:t>Short-term goal</a:t>
                      </a:r>
                      <a:endParaRPr lang="en-US" sz="2400" dirty="0"/>
                    </a:p>
                  </a:txBody>
                  <a:tcPr/>
                </a:tc>
                <a:tc>
                  <a:txBody>
                    <a:bodyPr/>
                    <a:lstStyle/>
                    <a:p>
                      <a:r>
                        <a:rPr lang="en-US" sz="2000" b="1" dirty="0" smtClean="0"/>
                        <a:t>fulfill an academic requirement </a:t>
                      </a:r>
                      <a:endParaRPr lang="en-US" sz="2000" b="1" dirty="0"/>
                    </a:p>
                  </a:txBody>
                  <a:tcPr/>
                </a:tc>
                <a:tc>
                  <a:txBody>
                    <a:bodyPr/>
                    <a:lstStyle/>
                    <a:p>
                      <a:r>
                        <a:rPr lang="en-US" sz="2000" dirty="0" smtClean="0"/>
                        <a:t>travel in</a:t>
                      </a:r>
                      <a:r>
                        <a:rPr lang="en-US" sz="2000" baseline="0" dirty="0" smtClean="0"/>
                        <a:t> Europe </a:t>
                      </a:r>
                    </a:p>
                    <a:p>
                      <a:r>
                        <a:rPr lang="en-US" sz="2000" b="1" baseline="0" dirty="0" smtClean="0"/>
                        <a:t>experience cultural immersion / learn about French culture </a:t>
                      </a:r>
                    </a:p>
                    <a:p>
                      <a:r>
                        <a:rPr lang="en-US" sz="2000" b="1" baseline="0" dirty="0" smtClean="0"/>
                        <a:t>“improve” my spoken French / be “comfortable” conversing in French</a:t>
                      </a:r>
                    </a:p>
                    <a:p>
                      <a:r>
                        <a:rPr lang="en-US" sz="2000" b="0" baseline="0" dirty="0" smtClean="0"/>
                        <a:t>improve my writing</a:t>
                      </a:r>
                      <a:r>
                        <a:rPr lang="en-US" sz="2000" b="1" baseline="0" dirty="0" smtClean="0"/>
                        <a:t> </a:t>
                      </a:r>
                      <a:endParaRPr lang="en-US" sz="2000" b="1" dirty="0"/>
                    </a:p>
                  </a:txBody>
                  <a:tcPr/>
                </a:tc>
              </a:tr>
              <a:tr h="1250108">
                <a:tc>
                  <a:txBody>
                    <a:bodyPr/>
                    <a:lstStyle/>
                    <a:p>
                      <a:r>
                        <a:rPr lang="en-US" sz="2400" dirty="0" smtClean="0"/>
                        <a:t>Long-term</a:t>
                      </a:r>
                    </a:p>
                    <a:p>
                      <a:r>
                        <a:rPr lang="en-US" sz="2400" dirty="0" smtClean="0"/>
                        <a:t>goal</a:t>
                      </a:r>
                      <a:endParaRPr lang="en-US" sz="2400" dirty="0"/>
                    </a:p>
                  </a:txBody>
                  <a:tcPr/>
                </a:tc>
                <a:tc>
                  <a:txBody>
                    <a:bodyPr/>
                    <a:lstStyle/>
                    <a:p>
                      <a:r>
                        <a:rPr lang="en-US" sz="2000" dirty="0" smtClean="0"/>
                        <a:t>facilitate academic goals</a:t>
                      </a:r>
                    </a:p>
                    <a:p>
                      <a:r>
                        <a:rPr lang="en-US" sz="2000" b="0" dirty="0" smtClean="0"/>
                        <a:t>facilitate career goals</a:t>
                      </a:r>
                      <a:endParaRPr lang="en-US" sz="2000" b="0" dirty="0"/>
                    </a:p>
                  </a:txBody>
                  <a:tcPr/>
                </a:tc>
                <a:tc>
                  <a:txBody>
                    <a:bodyPr/>
                    <a:lstStyle/>
                    <a:p>
                      <a:endParaRPr lang="en-US" sz="2000" dirty="0"/>
                    </a:p>
                  </a:txBody>
                  <a:tcPr/>
                </a:tc>
              </a:tr>
              <a:tr h="959386">
                <a:tc>
                  <a:txBody>
                    <a:bodyPr/>
                    <a:lstStyle/>
                    <a:p>
                      <a:r>
                        <a:rPr lang="en-US" sz="2400" dirty="0" smtClean="0"/>
                        <a:t>Object</a:t>
                      </a:r>
                      <a:endParaRPr lang="en-US" sz="2400" dirty="0"/>
                    </a:p>
                  </a:txBody>
                  <a:tcPr/>
                </a:tc>
                <a:tc>
                  <a:txBody>
                    <a:bodyPr/>
                    <a:lstStyle/>
                    <a:p>
                      <a:endParaRPr lang="en-US" sz="2000" dirty="0"/>
                    </a:p>
                  </a:txBody>
                  <a:tcPr/>
                </a:tc>
                <a:tc>
                  <a:txBody>
                    <a:bodyPr/>
                    <a:lstStyle/>
                    <a:p>
                      <a:r>
                        <a:rPr lang="en-US" sz="2000" dirty="0" smtClean="0"/>
                        <a:t>become fluent</a:t>
                      </a:r>
                    </a:p>
                    <a:p>
                      <a:r>
                        <a:rPr lang="en-US" sz="2000" dirty="0" smtClean="0"/>
                        <a:t>become a world citizen </a:t>
                      </a:r>
                    </a:p>
                    <a:p>
                      <a:r>
                        <a:rPr lang="en-US" sz="2000" dirty="0" smtClean="0"/>
                        <a:t>explore my identity </a:t>
                      </a:r>
                      <a:endParaRPr lang="en-US" sz="2000"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Findings: Goals for SA</a:t>
            </a:r>
            <a:endParaRPr lang="en-US" sz="3600" dirty="0"/>
          </a:p>
        </p:txBody>
      </p:sp>
      <p:sp>
        <p:nvSpPr>
          <p:cNvPr id="3" name="Content Placeholder 2"/>
          <p:cNvSpPr>
            <a:spLocks noGrp="1"/>
          </p:cNvSpPr>
          <p:nvPr>
            <p:ph sz="quarter" idx="1"/>
          </p:nvPr>
        </p:nvSpPr>
        <p:spPr>
          <a:xfrm>
            <a:off x="217100" y="1600200"/>
            <a:ext cx="8548948" cy="4495800"/>
          </a:xfrm>
        </p:spPr>
        <p:txBody>
          <a:bodyPr>
            <a:normAutofit/>
          </a:bodyPr>
          <a:lstStyle/>
          <a:p>
            <a:pPr>
              <a:spcBef>
                <a:spcPct val="50000"/>
              </a:spcBef>
            </a:pPr>
            <a:r>
              <a:rPr lang="en-US" sz="2400" dirty="0" smtClean="0"/>
              <a:t>Linguistic: Almost entirely related to gaining confidence or comfort with oral French (e.g., “Pass the oral proficiency test”); two students mentioned written French—mirrors previous research (Allen, 2010a, 2010b) that found a lack of interest by students in other aspects of literacy</a:t>
            </a:r>
          </a:p>
          <a:p>
            <a:pPr>
              <a:spcBef>
                <a:spcPct val="50000"/>
              </a:spcBef>
            </a:pPr>
            <a:r>
              <a:rPr lang="en-US" sz="2400" dirty="0" smtClean="0"/>
              <a:t>Cultural learning: Better understand and / or experience French culture</a:t>
            </a:r>
          </a:p>
          <a:p>
            <a:pPr>
              <a:spcBef>
                <a:spcPct val="50000"/>
              </a:spcBef>
            </a:pPr>
            <a:r>
              <a:rPr lang="en-US" sz="2400" dirty="0" smtClean="0"/>
              <a:t>Personal: Learn adaptation skills for living in a foreign country</a:t>
            </a:r>
          </a:p>
          <a:p>
            <a:pPr>
              <a:spcBef>
                <a:spcPct val="50000"/>
              </a:spcBef>
            </a:pPr>
            <a:r>
              <a:rPr lang="en-US" sz="2400" dirty="0" smtClean="0"/>
              <a:t>Social: Make French friends</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Findings: Goal specificity</a:t>
            </a:r>
            <a:endParaRPr lang="en-US" sz="3600" dirty="0"/>
          </a:p>
        </p:txBody>
      </p:sp>
      <p:sp>
        <p:nvSpPr>
          <p:cNvPr id="3" name="Content Placeholder 2"/>
          <p:cNvSpPr>
            <a:spLocks noGrp="1"/>
          </p:cNvSpPr>
          <p:nvPr>
            <p:ph sz="quarter" idx="1"/>
          </p:nvPr>
        </p:nvSpPr>
        <p:spPr>
          <a:xfrm>
            <a:off x="206245" y="1600199"/>
            <a:ext cx="8559803" cy="5043403"/>
          </a:xfrm>
        </p:spPr>
        <p:txBody>
          <a:bodyPr>
            <a:normAutofit fontScale="70000" lnSpcReduction="20000"/>
          </a:bodyPr>
          <a:lstStyle/>
          <a:p>
            <a:pPr>
              <a:spcBef>
                <a:spcPct val="50000"/>
              </a:spcBef>
            </a:pPr>
            <a:r>
              <a:rPr lang="en-US" sz="3429" dirty="0" smtClean="0"/>
              <a:t>Regardless of their motives for learning French or reasons </a:t>
            </a:r>
          </a:p>
          <a:p>
            <a:pPr>
              <a:spcBef>
                <a:spcPct val="50000"/>
              </a:spcBef>
              <a:buNone/>
            </a:pPr>
            <a:r>
              <a:rPr lang="en-US" sz="3429" dirty="0" smtClean="0"/>
              <a:t>for SA, in response to open-ended pre-SA survey and interview</a:t>
            </a:r>
          </a:p>
          <a:p>
            <a:pPr>
              <a:spcBef>
                <a:spcPct val="50000"/>
              </a:spcBef>
              <a:buNone/>
            </a:pPr>
            <a:r>
              <a:rPr lang="en-US" sz="3429" dirty="0" smtClean="0"/>
              <a:t>questions, participants frequently expressed vaguely defined</a:t>
            </a:r>
          </a:p>
          <a:p>
            <a:pPr>
              <a:spcBef>
                <a:spcPct val="50000"/>
              </a:spcBef>
              <a:buNone/>
            </a:pPr>
            <a:r>
              <a:rPr lang="en-US" sz="3429" dirty="0" smtClean="0"/>
              <a:t>objects related to their linguistic development during SA rather</a:t>
            </a:r>
          </a:p>
          <a:p>
            <a:pPr>
              <a:spcBef>
                <a:spcPct val="50000"/>
              </a:spcBef>
              <a:buNone/>
            </a:pPr>
            <a:r>
              <a:rPr lang="en-US" sz="3429" dirty="0" smtClean="0"/>
              <a:t>than concrete goals.</a:t>
            </a:r>
          </a:p>
          <a:p>
            <a:pPr>
              <a:spcBef>
                <a:spcPct val="50000"/>
              </a:spcBef>
              <a:buNone/>
            </a:pPr>
            <a:endParaRPr lang="en-US" sz="3429" dirty="0" smtClean="0"/>
          </a:p>
          <a:p>
            <a:pPr>
              <a:spcBef>
                <a:spcPct val="50000"/>
              </a:spcBef>
            </a:pPr>
            <a:r>
              <a:rPr lang="en-US" sz="3429" dirty="0" smtClean="0"/>
              <a:t>Participants’ blogs revealed that the majority of these students</a:t>
            </a:r>
          </a:p>
          <a:p>
            <a:pPr>
              <a:spcBef>
                <a:spcPct val="50000"/>
              </a:spcBef>
              <a:buNone/>
            </a:pPr>
            <a:r>
              <a:rPr lang="en-US" sz="3429" dirty="0" smtClean="0"/>
              <a:t>failed to establish concrete goals, particularly linguistic ones, or</a:t>
            </a:r>
          </a:p>
          <a:p>
            <a:pPr>
              <a:spcBef>
                <a:spcPct val="50000"/>
              </a:spcBef>
              <a:buNone/>
            </a:pPr>
            <a:r>
              <a:rPr lang="en-US" sz="3429" dirty="0" smtClean="0"/>
              <a:t>strategies for pursuing their goals over the course of the seven</a:t>
            </a:r>
          </a:p>
          <a:p>
            <a:pPr>
              <a:spcBef>
                <a:spcPct val="50000"/>
              </a:spcBef>
              <a:buNone/>
            </a:pPr>
            <a:r>
              <a:rPr lang="en-US" sz="3429" dirty="0" smtClean="0"/>
              <a:t>-week SA program.</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95390" y="228600"/>
            <a:ext cx="8570658" cy="990600"/>
          </a:xfrm>
        </p:spPr>
        <p:txBody>
          <a:bodyPr>
            <a:normAutofit/>
          </a:bodyPr>
          <a:lstStyle/>
          <a:p>
            <a:r>
              <a:rPr lang="en-US" sz="3600" dirty="0" smtClean="0"/>
              <a:t>Findings: Learning agency vs. the osmosis myth</a:t>
            </a:r>
            <a:endParaRPr lang="en-US" sz="3600" dirty="0"/>
          </a:p>
        </p:txBody>
      </p:sp>
      <p:sp>
        <p:nvSpPr>
          <p:cNvPr id="3" name="Content Placeholder 2"/>
          <p:cNvSpPr>
            <a:spLocks noGrp="1"/>
          </p:cNvSpPr>
          <p:nvPr>
            <p:ph sz="quarter" idx="1"/>
          </p:nvPr>
        </p:nvSpPr>
        <p:spPr>
          <a:xfrm>
            <a:off x="195390" y="1986566"/>
            <a:ext cx="8570658" cy="4109433"/>
          </a:xfrm>
        </p:spPr>
        <p:txBody>
          <a:bodyPr>
            <a:normAutofit/>
          </a:bodyPr>
          <a:lstStyle/>
          <a:p>
            <a:pPr>
              <a:spcBef>
                <a:spcPct val="50000"/>
              </a:spcBef>
              <a:buNone/>
            </a:pPr>
            <a:r>
              <a:rPr lang="en-US" sz="2400" dirty="0" smtClean="0"/>
              <a:t>Whereas some students felt that their goals would only be </a:t>
            </a:r>
          </a:p>
          <a:p>
            <a:pPr>
              <a:spcBef>
                <a:spcPct val="50000"/>
              </a:spcBef>
              <a:buNone/>
            </a:pPr>
            <a:r>
              <a:rPr lang="en-US" sz="2400" dirty="0" smtClean="0"/>
              <a:t>realized through hard work and ongoing effort, </a:t>
            </a:r>
          </a:p>
          <a:p>
            <a:pPr>
              <a:spcBef>
                <a:spcPct val="50000"/>
              </a:spcBef>
              <a:buNone/>
            </a:pPr>
            <a:r>
              <a:rPr lang="en-US" sz="2400" dirty="0" smtClean="0"/>
              <a:t>approximately </a:t>
            </a:r>
            <a:r>
              <a:rPr lang="en-US" sz="2400" b="1" dirty="0" smtClean="0"/>
              <a:t>half</a:t>
            </a:r>
            <a:r>
              <a:rPr lang="en-US" sz="2400" dirty="0" smtClean="0"/>
              <a:t>, when asked how they would pursue</a:t>
            </a:r>
          </a:p>
          <a:p>
            <a:pPr>
              <a:spcBef>
                <a:spcPct val="50000"/>
              </a:spcBef>
              <a:buNone/>
            </a:pPr>
            <a:r>
              <a:rPr lang="en-US" sz="2400" dirty="0" smtClean="0"/>
              <a:t>their goals, made statements consistent with the “osmosis</a:t>
            </a:r>
          </a:p>
          <a:p>
            <a:pPr>
              <a:spcBef>
                <a:spcPct val="50000"/>
              </a:spcBef>
              <a:buNone/>
            </a:pPr>
            <a:r>
              <a:rPr lang="en-US" sz="2400" dirty="0" smtClean="0"/>
              <a:t>myth,”  i.e., learning would occur naturally or spontaneously</a:t>
            </a:r>
          </a:p>
          <a:p>
            <a:pPr>
              <a:spcBef>
                <a:spcPct val="50000"/>
              </a:spcBef>
              <a:buNone/>
            </a:pPr>
            <a:r>
              <a:rPr lang="en-US" sz="2400" dirty="0" smtClean="0"/>
              <a:t>during SA.</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25651" y="228600"/>
            <a:ext cx="8440397" cy="990600"/>
          </a:xfrm>
        </p:spPr>
        <p:txBody>
          <a:bodyPr>
            <a:normAutofit/>
          </a:bodyPr>
          <a:lstStyle/>
          <a:p>
            <a:r>
              <a:rPr lang="en-US" sz="3600" dirty="0" smtClean="0"/>
              <a:t>Purpose of this project</a:t>
            </a:r>
            <a:endParaRPr lang="en-US" sz="3600" dirty="0"/>
          </a:p>
        </p:txBody>
      </p:sp>
      <p:sp>
        <p:nvSpPr>
          <p:cNvPr id="3" name="Content Placeholder 2"/>
          <p:cNvSpPr>
            <a:spLocks noGrp="1"/>
          </p:cNvSpPr>
          <p:nvPr>
            <p:ph sz="quarter" idx="1"/>
          </p:nvPr>
        </p:nvSpPr>
        <p:spPr>
          <a:xfrm>
            <a:off x="0" y="1600199"/>
            <a:ext cx="9143999" cy="5477626"/>
          </a:xfrm>
        </p:spPr>
        <p:txBody>
          <a:bodyPr>
            <a:normAutofit lnSpcReduction="10000"/>
          </a:bodyPr>
          <a:lstStyle/>
          <a:p>
            <a:pPr algn="just"/>
            <a:r>
              <a:rPr lang="en-US" sz="2200" dirty="0" smtClean="0"/>
              <a:t>The goal of this project is to improve the quality of the SA experience as well as the articulation of SA with on-campus curricular / instructional design.</a:t>
            </a:r>
          </a:p>
          <a:p>
            <a:pPr algn="just">
              <a:buNone/>
            </a:pPr>
            <a:endParaRPr lang="en-US" sz="2200" dirty="0" smtClean="0"/>
          </a:p>
          <a:p>
            <a:pPr algn="just"/>
            <a:r>
              <a:rPr lang="en-US" sz="2200" dirty="0" smtClean="0"/>
              <a:t>This qualitative research project explores, from an activity theory perspective, what motivates foreign language learners engaged in a seven-week program to study abroad and the direction of their motivational trajectories during SA.</a:t>
            </a:r>
          </a:p>
          <a:p>
            <a:pPr algn="just">
              <a:buNone/>
            </a:pPr>
            <a:endParaRPr lang="en-US" sz="2200" dirty="0" smtClean="0"/>
          </a:p>
          <a:p>
            <a:pPr algn="just"/>
            <a:r>
              <a:rPr lang="en-US" sz="2200" dirty="0" smtClean="0"/>
              <a:t>More specifically, we seek to study alignment between students’ self-professed motives for language learning, explicit goals for SA and actual learning strategies implemented in the course of the program.</a:t>
            </a:r>
          </a:p>
          <a:p>
            <a:pPr algn="just">
              <a:buNone/>
            </a:pPr>
            <a:endParaRPr lang="en-US" sz="2200" dirty="0" smtClean="0"/>
          </a:p>
          <a:p>
            <a:pPr algn="just"/>
            <a:r>
              <a:rPr lang="en-US" sz="2200" dirty="0" smtClean="0"/>
              <a:t>We seek to find out to what extent students’ motives, goals and strategies match the motives, goals and strategies that underlie, explicitly or implicitly, SA programs (both in administrative/logistical and pedagogical perspectives). </a:t>
            </a:r>
          </a:p>
          <a:p>
            <a:pPr algn="just"/>
            <a:endParaRPr lang="en-US" sz="2400" dirty="0" smtClean="0"/>
          </a:p>
          <a:p>
            <a:pPr algn="just"/>
            <a:endParaRPr lang="en-US" sz="2000" dirty="0" smtClean="0"/>
          </a:p>
          <a:p>
            <a:pPr algn="just">
              <a:buNone/>
            </a:pPr>
            <a:endParaRPr lang="en-US" sz="2000" dirty="0" smtClean="0"/>
          </a:p>
          <a:p>
            <a:pPr algn="just">
              <a:buNone/>
            </a:pPr>
            <a:endParaRPr lang="en-US" sz="2000" dirty="0" smtClean="0"/>
          </a:p>
          <a:p>
            <a:pPr algn="just"/>
            <a:endParaRPr lang="en-US" sz="3840"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60521" y="228600"/>
            <a:ext cx="8505527" cy="990600"/>
          </a:xfrm>
        </p:spPr>
        <p:txBody>
          <a:bodyPr>
            <a:normAutofit/>
          </a:bodyPr>
          <a:lstStyle/>
          <a:p>
            <a:r>
              <a:rPr lang="en-US" sz="3600" dirty="0" smtClean="0"/>
              <a:t>Examples: The osmosis myth</a:t>
            </a:r>
            <a:endParaRPr lang="en-US" sz="3600" dirty="0"/>
          </a:p>
        </p:txBody>
      </p:sp>
      <p:sp>
        <p:nvSpPr>
          <p:cNvPr id="3" name="Content Placeholder 2"/>
          <p:cNvSpPr>
            <a:spLocks noGrp="1"/>
          </p:cNvSpPr>
          <p:nvPr>
            <p:ph sz="quarter" idx="1"/>
          </p:nvPr>
        </p:nvSpPr>
        <p:spPr>
          <a:xfrm>
            <a:off x="1" y="1600200"/>
            <a:ext cx="8766048" cy="5010836"/>
          </a:xfrm>
        </p:spPr>
        <p:txBody>
          <a:bodyPr>
            <a:normAutofit fontScale="62500" lnSpcReduction="20000"/>
          </a:bodyPr>
          <a:lstStyle/>
          <a:p>
            <a:pPr>
              <a:spcBef>
                <a:spcPct val="50000"/>
              </a:spcBef>
              <a:buNone/>
            </a:pPr>
            <a:r>
              <a:rPr lang="en-US" sz="3520" dirty="0" smtClean="0"/>
              <a:t>Jill: [how will you pursue your learning about French politics?] I was hoping to</a:t>
            </a:r>
          </a:p>
          <a:p>
            <a:pPr>
              <a:spcBef>
                <a:spcPct val="50000"/>
              </a:spcBef>
              <a:buNone/>
            </a:pPr>
            <a:r>
              <a:rPr lang="en-US" sz="3520" dirty="0" smtClean="0"/>
              <a:t>ask my host family [laughs].  I guess even, you know like, walking around you</a:t>
            </a:r>
          </a:p>
          <a:p>
            <a:pPr>
              <a:spcBef>
                <a:spcPct val="50000"/>
              </a:spcBef>
              <a:buNone/>
            </a:pPr>
            <a:r>
              <a:rPr lang="en-US" sz="3520" dirty="0" smtClean="0"/>
              <a:t>know just in general like when you talk to other people, when you just like</a:t>
            </a:r>
          </a:p>
          <a:p>
            <a:pPr>
              <a:spcBef>
                <a:spcPct val="50000"/>
              </a:spcBef>
              <a:buNone/>
            </a:pPr>
            <a:r>
              <a:rPr lang="en-US" sz="3520" dirty="0" smtClean="0"/>
              <a:t>watch how other people deal with certain situations you kind of get an idea.</a:t>
            </a:r>
          </a:p>
          <a:p>
            <a:pPr>
              <a:lnSpc>
                <a:spcPct val="70000"/>
              </a:lnSpc>
              <a:spcBef>
                <a:spcPct val="50000"/>
              </a:spcBef>
            </a:pPr>
            <a:endParaRPr lang="en-US" sz="3520" dirty="0" smtClean="0"/>
          </a:p>
          <a:p>
            <a:pPr>
              <a:lnSpc>
                <a:spcPct val="50000"/>
              </a:lnSpc>
              <a:spcBef>
                <a:spcPct val="50000"/>
              </a:spcBef>
              <a:buNone/>
            </a:pPr>
            <a:r>
              <a:rPr lang="en-US" sz="3520" dirty="0" smtClean="0"/>
              <a:t>Kevin: I feel like because I’ll always be immersed in the culture that the</a:t>
            </a:r>
          </a:p>
          <a:p>
            <a:pPr>
              <a:lnSpc>
                <a:spcPct val="50000"/>
              </a:lnSpc>
              <a:spcBef>
                <a:spcPct val="50000"/>
              </a:spcBef>
              <a:buNone/>
            </a:pPr>
            <a:r>
              <a:rPr lang="en-US" sz="3520" dirty="0" smtClean="0"/>
              <a:t>Language will come naturally to me. </a:t>
            </a:r>
          </a:p>
          <a:p>
            <a:pPr>
              <a:lnSpc>
                <a:spcPct val="70000"/>
              </a:lnSpc>
              <a:spcBef>
                <a:spcPct val="50000"/>
              </a:spcBef>
            </a:pPr>
            <a:endParaRPr lang="en-US" sz="3520" dirty="0" smtClean="0"/>
          </a:p>
          <a:p>
            <a:pPr>
              <a:lnSpc>
                <a:spcPct val="90000"/>
              </a:lnSpc>
              <a:spcBef>
                <a:spcPct val="50000"/>
              </a:spcBef>
              <a:buNone/>
            </a:pPr>
            <a:r>
              <a:rPr lang="en-US" sz="3520" dirty="0" smtClean="0"/>
              <a:t>Lindsay: I don’t know, this may be be my opinion, but like, if you become </a:t>
            </a:r>
          </a:p>
          <a:p>
            <a:pPr>
              <a:lnSpc>
                <a:spcPct val="90000"/>
              </a:lnSpc>
              <a:spcBef>
                <a:spcPct val="50000"/>
              </a:spcBef>
              <a:buNone/>
            </a:pPr>
            <a:r>
              <a:rPr lang="en-US" sz="3520" dirty="0" smtClean="0"/>
              <a:t>more conversationally fluent, maybe it will help like indirectly your writing</a:t>
            </a:r>
          </a:p>
          <a:p>
            <a:pPr>
              <a:lnSpc>
                <a:spcPct val="90000"/>
              </a:lnSpc>
              <a:spcBef>
                <a:spcPct val="50000"/>
              </a:spcBef>
              <a:buNone/>
            </a:pPr>
            <a:r>
              <a:rPr lang="en-US" sz="3520" dirty="0" smtClean="0"/>
              <a:t>maybe it will just kind of flow more naturally as if I was writing something in</a:t>
            </a:r>
          </a:p>
          <a:p>
            <a:pPr>
              <a:lnSpc>
                <a:spcPct val="90000"/>
              </a:lnSpc>
              <a:spcBef>
                <a:spcPct val="50000"/>
              </a:spcBef>
              <a:buNone/>
            </a:pPr>
            <a:r>
              <a:rPr lang="en-US" sz="3520" dirty="0" smtClean="0"/>
              <a:t>English.</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766048" cy="990600"/>
          </a:xfrm>
        </p:spPr>
        <p:txBody>
          <a:bodyPr>
            <a:normAutofit/>
          </a:bodyPr>
          <a:lstStyle/>
          <a:p>
            <a:r>
              <a:rPr lang="en-US" sz="3600" dirty="0" smtClean="0"/>
              <a:t>Examples: Learner as active agent</a:t>
            </a:r>
            <a:endParaRPr lang="en-US" sz="3600" dirty="0"/>
          </a:p>
        </p:txBody>
      </p:sp>
      <p:sp>
        <p:nvSpPr>
          <p:cNvPr id="3" name="Content Placeholder 2"/>
          <p:cNvSpPr>
            <a:spLocks noGrp="1"/>
          </p:cNvSpPr>
          <p:nvPr>
            <p:ph sz="quarter" idx="1"/>
          </p:nvPr>
        </p:nvSpPr>
        <p:spPr>
          <a:xfrm>
            <a:off x="0" y="1600200"/>
            <a:ext cx="9144000" cy="5257800"/>
          </a:xfrm>
        </p:spPr>
        <p:txBody>
          <a:bodyPr>
            <a:normAutofit fontScale="47500" lnSpcReduction="20000"/>
          </a:bodyPr>
          <a:lstStyle/>
          <a:p>
            <a:pPr>
              <a:lnSpc>
                <a:spcPct val="90000"/>
              </a:lnSpc>
              <a:spcBef>
                <a:spcPct val="50000"/>
              </a:spcBef>
              <a:buNone/>
            </a:pPr>
            <a:r>
              <a:rPr lang="en-US" sz="3789" dirty="0" smtClean="0"/>
              <a:t>Ted: I’m definitely going to have to do things.  Part of it may come more naturally in this</a:t>
            </a:r>
          </a:p>
          <a:p>
            <a:pPr>
              <a:lnSpc>
                <a:spcPct val="90000"/>
              </a:lnSpc>
              <a:spcBef>
                <a:spcPct val="50000"/>
              </a:spcBef>
              <a:buNone/>
            </a:pPr>
            <a:r>
              <a:rPr lang="en-US" sz="3789" dirty="0" smtClean="0"/>
              <a:t>environment than in Paris for me.  But I’m definitely going to have to engage in conversation and</a:t>
            </a:r>
          </a:p>
          <a:p>
            <a:pPr>
              <a:lnSpc>
                <a:spcPct val="90000"/>
              </a:lnSpc>
              <a:spcBef>
                <a:spcPct val="50000"/>
              </a:spcBef>
              <a:buNone/>
            </a:pPr>
            <a:r>
              <a:rPr lang="en-US" sz="3789" dirty="0" smtClean="0"/>
              <a:t>actually speak and not just listen ... [last summer in Paris] I would do a lot of listening, I would try</a:t>
            </a:r>
          </a:p>
          <a:p>
            <a:pPr>
              <a:lnSpc>
                <a:spcPct val="90000"/>
              </a:lnSpc>
              <a:spcBef>
                <a:spcPct val="50000"/>
              </a:spcBef>
              <a:buNone/>
            </a:pPr>
            <a:r>
              <a:rPr lang="en-US" sz="3789" dirty="0" smtClean="0"/>
              <a:t>and watch the news, but I only had a certain group of people I could speak to. To really improve, I</a:t>
            </a:r>
          </a:p>
          <a:p>
            <a:pPr>
              <a:lnSpc>
                <a:spcPct val="90000"/>
              </a:lnSpc>
              <a:spcBef>
                <a:spcPct val="50000"/>
              </a:spcBef>
              <a:buNone/>
            </a:pPr>
            <a:r>
              <a:rPr lang="en-US" sz="3789" dirty="0" smtClean="0"/>
              <a:t>think you need to speak to a lot of people.  So in Tours, I’ll be speaking to my host-family, in class,</a:t>
            </a:r>
          </a:p>
          <a:p>
            <a:pPr>
              <a:lnSpc>
                <a:spcPct val="90000"/>
              </a:lnSpc>
              <a:spcBef>
                <a:spcPct val="50000"/>
              </a:spcBef>
              <a:buNone/>
            </a:pPr>
            <a:r>
              <a:rPr lang="en-US" sz="3789" dirty="0" smtClean="0"/>
              <a:t>students outside the class, so, I think that will be a lot better.</a:t>
            </a:r>
          </a:p>
          <a:p>
            <a:pPr>
              <a:lnSpc>
                <a:spcPct val="90000"/>
              </a:lnSpc>
              <a:spcBef>
                <a:spcPct val="50000"/>
              </a:spcBef>
              <a:buNone/>
            </a:pPr>
            <a:endParaRPr lang="en-US" sz="3789" dirty="0" smtClean="0"/>
          </a:p>
          <a:p>
            <a:pPr>
              <a:lnSpc>
                <a:spcPct val="90000"/>
              </a:lnSpc>
              <a:spcBef>
                <a:spcPct val="50000"/>
              </a:spcBef>
              <a:buNone/>
            </a:pPr>
            <a:r>
              <a:rPr lang="en-US" sz="3789" dirty="0" smtClean="0"/>
              <a:t>Katie: I need to be a part of them and tell them that I want to improve my French speaking and</a:t>
            </a:r>
          </a:p>
          <a:p>
            <a:pPr>
              <a:lnSpc>
                <a:spcPct val="90000"/>
              </a:lnSpc>
              <a:spcBef>
                <a:spcPct val="50000"/>
              </a:spcBef>
              <a:buNone/>
            </a:pPr>
            <a:r>
              <a:rPr lang="en-US" sz="3789" dirty="0" smtClean="0"/>
              <a:t>ask them to correct me when I make mistakes and to ... yeah, correct me when I make mistakes and</a:t>
            </a:r>
          </a:p>
          <a:p>
            <a:pPr>
              <a:lnSpc>
                <a:spcPct val="90000"/>
              </a:lnSpc>
              <a:spcBef>
                <a:spcPct val="50000"/>
              </a:spcBef>
              <a:buNone/>
            </a:pPr>
            <a:r>
              <a:rPr lang="en-US" sz="3789" dirty="0" smtClean="0"/>
              <a:t>then, um, and my classes too. Make sure that I’m speaking up and making an effort to um, just to</a:t>
            </a:r>
          </a:p>
          <a:p>
            <a:pPr>
              <a:lnSpc>
                <a:spcPct val="90000"/>
              </a:lnSpc>
              <a:spcBef>
                <a:spcPct val="50000"/>
              </a:spcBef>
              <a:buNone/>
            </a:pPr>
            <a:r>
              <a:rPr lang="en-US" sz="3789" dirty="0" smtClean="0"/>
              <a:t>speak a lot because I think the more I speak the better I get. And the same thing when I’m out on</a:t>
            </a:r>
          </a:p>
          <a:p>
            <a:pPr>
              <a:lnSpc>
                <a:spcPct val="90000"/>
              </a:lnSpc>
              <a:spcBef>
                <a:spcPct val="50000"/>
              </a:spcBef>
              <a:buNone/>
            </a:pPr>
            <a:r>
              <a:rPr lang="en-US" sz="3789" dirty="0" smtClean="0"/>
              <a:t>the town ... if I see something that I don’t understand, this is something I wanted to do, like, write</a:t>
            </a:r>
          </a:p>
          <a:p>
            <a:pPr>
              <a:lnSpc>
                <a:spcPct val="90000"/>
              </a:lnSpc>
              <a:spcBef>
                <a:spcPct val="50000"/>
              </a:spcBef>
              <a:buNone/>
            </a:pPr>
            <a:r>
              <a:rPr lang="en-US" sz="3789" dirty="0" smtClean="0"/>
              <a:t>the word down and then go look it up.</a:t>
            </a:r>
          </a:p>
          <a:p>
            <a:pPr>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51970" y="228600"/>
            <a:ext cx="8614078" cy="990600"/>
          </a:xfrm>
        </p:spPr>
        <p:txBody>
          <a:bodyPr>
            <a:normAutofit/>
          </a:bodyPr>
          <a:lstStyle/>
          <a:p>
            <a:r>
              <a:rPr lang="en-US" sz="3600" dirty="0" smtClean="0"/>
              <a:t>Case study 1: Alyssa</a:t>
            </a:r>
            <a:endParaRPr lang="en-US" sz="3600" dirty="0"/>
          </a:p>
        </p:txBody>
      </p:sp>
      <p:sp>
        <p:nvSpPr>
          <p:cNvPr id="3" name="Content Placeholder 2"/>
          <p:cNvSpPr>
            <a:spLocks noGrp="1"/>
          </p:cNvSpPr>
          <p:nvPr>
            <p:ph sz="quarter" idx="1"/>
          </p:nvPr>
        </p:nvSpPr>
        <p:spPr>
          <a:xfrm>
            <a:off x="151970" y="1600199"/>
            <a:ext cx="8614078" cy="4978269"/>
          </a:xfrm>
        </p:spPr>
        <p:txBody>
          <a:bodyPr>
            <a:normAutofit fontScale="92500"/>
          </a:bodyPr>
          <a:lstStyle/>
          <a:p>
            <a:pPr>
              <a:spcBef>
                <a:spcPct val="50000"/>
              </a:spcBef>
            </a:pPr>
            <a:r>
              <a:rPr lang="en-US" sz="2595" dirty="0" smtClean="0">
                <a:cs typeface=""/>
              </a:rPr>
              <a:t>Comp. lit major and French culture nut</a:t>
            </a:r>
          </a:p>
          <a:p>
            <a:pPr>
              <a:spcBef>
                <a:spcPct val="50000"/>
              </a:spcBef>
            </a:pPr>
            <a:r>
              <a:rPr lang="en-US" sz="2595" dirty="0" smtClean="0">
                <a:cs typeface=""/>
              </a:rPr>
              <a:t>Long-term desire to achieve French fluency</a:t>
            </a:r>
          </a:p>
          <a:p>
            <a:pPr>
              <a:spcBef>
                <a:spcPct val="50000"/>
              </a:spcBef>
            </a:pPr>
            <a:r>
              <a:rPr lang="en-US" sz="2595" dirty="0" smtClean="0">
                <a:cs typeface=""/>
              </a:rPr>
              <a:t>Short-term goals for SA to “reach a level at which I could take literature classes for my major” and gain a “first-hand perspective on the culture of France”</a:t>
            </a:r>
          </a:p>
          <a:p>
            <a:pPr>
              <a:lnSpc>
                <a:spcPct val="80000"/>
              </a:lnSpc>
              <a:spcBef>
                <a:spcPct val="50000"/>
              </a:spcBef>
              <a:spcAft>
                <a:spcPts val="1200"/>
              </a:spcAft>
            </a:pPr>
            <a:r>
              <a:rPr lang="en-US" sz="2595" dirty="0" smtClean="0">
                <a:cs typeface=""/>
              </a:rPr>
              <a:t>Spent 2.5 hours per day interacting with her French host mother, made numerous French friends, read in French daily, chatted online  daily in French, and was “extremely satisfied”  with her linguistic and cultural learning during SA at the program’s end</a:t>
            </a:r>
          </a:p>
          <a:p>
            <a:pPr>
              <a:spcBef>
                <a:spcPct val="50000"/>
              </a:spcBef>
            </a:pPr>
            <a:r>
              <a:rPr lang="en-US" sz="2595" dirty="0" smtClean="0">
                <a:cs typeface=""/>
              </a:rPr>
              <a:t>Returned to her home campus and French literature courses</a:t>
            </a:r>
          </a:p>
          <a:p>
            <a:pPr>
              <a:spcBef>
                <a:spcPct val="50000"/>
              </a:spcBef>
            </a:pPr>
            <a:r>
              <a:rPr lang="en-US" sz="2595" dirty="0" smtClean="0">
                <a:cs typeface=""/>
              </a:rPr>
              <a:t>Remains in regular electronic contact with French friends</a:t>
            </a:r>
          </a:p>
          <a:p>
            <a:pPr>
              <a:buNone/>
            </a:pP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766048" cy="990600"/>
          </a:xfrm>
        </p:spPr>
        <p:txBody>
          <a:bodyPr>
            <a:normAutofit/>
          </a:bodyPr>
          <a:lstStyle/>
          <a:p>
            <a:r>
              <a:rPr lang="en-US" sz="3600" dirty="0" smtClean="0"/>
              <a:t>Case study 1: Alyssa</a:t>
            </a:r>
            <a:endParaRPr lang="en-US" sz="3600" dirty="0"/>
          </a:p>
        </p:txBody>
      </p:sp>
      <p:sp>
        <p:nvSpPr>
          <p:cNvPr id="3" name="Content Placeholder 2"/>
          <p:cNvSpPr>
            <a:spLocks noGrp="1"/>
          </p:cNvSpPr>
          <p:nvPr>
            <p:ph sz="quarter" idx="1"/>
          </p:nvPr>
        </p:nvSpPr>
        <p:spPr>
          <a:xfrm>
            <a:off x="0" y="1600199"/>
            <a:ext cx="9144000" cy="5257801"/>
          </a:xfrm>
        </p:spPr>
        <p:txBody>
          <a:bodyPr>
            <a:normAutofit fontScale="70000" lnSpcReduction="20000"/>
          </a:bodyPr>
          <a:lstStyle/>
          <a:p>
            <a:pPr>
              <a:spcBef>
                <a:spcPct val="50000"/>
              </a:spcBef>
              <a:buNone/>
            </a:pPr>
            <a:r>
              <a:rPr lang="en-US" sz="2800" dirty="0" smtClean="0"/>
              <a:t>“I learned more from my French family and the French kids that I met.  I learned</a:t>
            </a:r>
          </a:p>
          <a:p>
            <a:pPr>
              <a:spcBef>
                <a:spcPct val="50000"/>
              </a:spcBef>
              <a:buNone/>
            </a:pPr>
            <a:r>
              <a:rPr lang="en-US" sz="2800" dirty="0" smtClean="0"/>
              <a:t>more from them than I did from the classes or I could have from any amount of</a:t>
            </a:r>
          </a:p>
          <a:p>
            <a:pPr>
              <a:spcBef>
                <a:spcPct val="50000"/>
              </a:spcBef>
              <a:buNone/>
            </a:pPr>
            <a:r>
              <a:rPr lang="en-US" sz="2800" dirty="0" smtClean="0"/>
              <a:t>studying.  I think it was just so, you know … there’s that aspect of necessity where,</a:t>
            </a:r>
          </a:p>
          <a:p>
            <a:pPr>
              <a:spcBef>
                <a:spcPct val="50000"/>
              </a:spcBef>
              <a:buNone/>
            </a:pPr>
            <a:r>
              <a:rPr lang="en-US" sz="2800" dirty="0" smtClean="0"/>
              <a:t>I need to communicate with someone and I can’t prepare and I don’t know what the</a:t>
            </a:r>
          </a:p>
          <a:p>
            <a:pPr>
              <a:spcBef>
                <a:spcPct val="50000"/>
              </a:spcBef>
              <a:buNone/>
            </a:pPr>
            <a:r>
              <a:rPr lang="en-US" sz="2800" dirty="0" smtClean="0"/>
              <a:t>questions are going to be.  There’s no preparation and I’m preparation oriented …you</a:t>
            </a:r>
          </a:p>
          <a:p>
            <a:pPr>
              <a:spcBef>
                <a:spcPct val="50000"/>
              </a:spcBef>
              <a:buNone/>
            </a:pPr>
            <a:r>
              <a:rPr lang="en-US" sz="2800" dirty="0" smtClean="0"/>
              <a:t>know? I </a:t>
            </a:r>
            <a:r>
              <a:rPr lang="en-US" sz="2800" u="sng" dirty="0" smtClean="0"/>
              <a:t>want</a:t>
            </a:r>
            <a:r>
              <a:rPr lang="en-US" sz="2800" dirty="0" smtClean="0"/>
              <a:t> to study, I </a:t>
            </a:r>
            <a:r>
              <a:rPr lang="en-US" sz="2800" u="sng" dirty="0" smtClean="0"/>
              <a:t>want</a:t>
            </a:r>
            <a:r>
              <a:rPr lang="en-US" sz="2800" dirty="0" smtClean="0"/>
              <a:t> to be prepared, I want to know the questions, but you can’t</a:t>
            </a:r>
          </a:p>
          <a:p>
            <a:pPr>
              <a:spcBef>
                <a:spcPct val="50000"/>
              </a:spcBef>
              <a:buNone/>
            </a:pPr>
            <a:r>
              <a:rPr lang="en-US" sz="2800" dirty="0" smtClean="0"/>
              <a:t>do that and it really just, to be put on the spot </a:t>
            </a:r>
            <a:r>
              <a:rPr lang="en-US" sz="2800" dirty="0" err="1" smtClean="0"/>
              <a:t>likethat</a:t>
            </a:r>
            <a:r>
              <a:rPr lang="en-US" sz="2800" dirty="0" smtClean="0"/>
              <a:t> … at first I was sort of nervous</a:t>
            </a:r>
          </a:p>
          <a:p>
            <a:pPr>
              <a:spcBef>
                <a:spcPct val="50000"/>
              </a:spcBef>
              <a:buNone/>
            </a:pPr>
            <a:r>
              <a:rPr lang="en-US" sz="2800" dirty="0" smtClean="0"/>
              <a:t>before it happened, but I got comfortable with it and used to it so it really became my</a:t>
            </a:r>
          </a:p>
          <a:p>
            <a:pPr>
              <a:spcBef>
                <a:spcPct val="50000"/>
              </a:spcBef>
              <a:buNone/>
            </a:pPr>
            <a:r>
              <a:rPr lang="en-US" sz="2800" dirty="0" smtClean="0"/>
              <a:t>language.  I made it more of my own language, like I could think in it and I could … it</a:t>
            </a:r>
          </a:p>
          <a:p>
            <a:pPr>
              <a:spcBef>
                <a:spcPct val="50000"/>
              </a:spcBef>
              <a:buNone/>
            </a:pPr>
            <a:r>
              <a:rPr lang="en-US" sz="2800" dirty="0" smtClean="0"/>
              <a:t>didn’t matter if they were going to speak French or English … It became a non-issue,</a:t>
            </a:r>
          </a:p>
          <a:p>
            <a:pPr>
              <a:spcBef>
                <a:spcPct val="50000"/>
              </a:spcBef>
              <a:buNone/>
            </a:pPr>
            <a:r>
              <a:rPr lang="en-US" sz="2800" dirty="0" smtClean="0"/>
              <a:t>which is something that I think I couldn’t have gotten without real French people.” </a:t>
            </a:r>
          </a:p>
          <a:p>
            <a:pPr>
              <a:spcBef>
                <a:spcPct val="50000"/>
              </a:spcBef>
              <a:buNone/>
            </a:pPr>
            <a:r>
              <a:rPr lang="en-US" sz="2800" dirty="0" smtClean="0"/>
              <a:t>– Post-SA Interview</a:t>
            </a:r>
            <a:endParaRPr lang="en-US" sz="2595" dirty="0" smtClean="0">
              <a:cs typeface=""/>
            </a:endParaRPr>
          </a:p>
          <a:p>
            <a:pPr>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 y="228600"/>
            <a:ext cx="8766048" cy="990600"/>
          </a:xfrm>
        </p:spPr>
        <p:txBody>
          <a:bodyPr>
            <a:normAutofit/>
          </a:bodyPr>
          <a:lstStyle/>
          <a:p>
            <a:r>
              <a:rPr lang="en-US" sz="3600" dirty="0" smtClean="0"/>
              <a:t>Case study 2: Jill</a:t>
            </a:r>
            <a:endParaRPr lang="en-US" sz="3600" dirty="0"/>
          </a:p>
        </p:txBody>
      </p:sp>
      <p:sp>
        <p:nvSpPr>
          <p:cNvPr id="3" name="Content Placeholder 2"/>
          <p:cNvSpPr>
            <a:spLocks noGrp="1"/>
          </p:cNvSpPr>
          <p:nvPr>
            <p:ph sz="quarter" idx="1"/>
          </p:nvPr>
        </p:nvSpPr>
        <p:spPr>
          <a:xfrm>
            <a:off x="-1" y="1600200"/>
            <a:ext cx="8987959" cy="4495800"/>
          </a:xfrm>
        </p:spPr>
        <p:txBody>
          <a:bodyPr>
            <a:noAutofit/>
          </a:bodyPr>
          <a:lstStyle/>
          <a:p>
            <a:pPr>
              <a:spcBef>
                <a:spcPct val="50000"/>
              </a:spcBef>
            </a:pPr>
            <a:r>
              <a:rPr lang="en-US" sz="2000" dirty="0" smtClean="0"/>
              <a:t>International Political Economy major</a:t>
            </a:r>
          </a:p>
          <a:p>
            <a:pPr>
              <a:spcBef>
                <a:spcPct val="50000"/>
              </a:spcBef>
            </a:pPr>
            <a:r>
              <a:rPr lang="en-US" sz="2000" dirty="0" smtClean="0"/>
              <a:t>Taking French courses because she “must pass the SFS proficiency exam ... my major is highly unrelated to French,” said in the long-run that she did not envision a role for French in her career</a:t>
            </a:r>
          </a:p>
          <a:p>
            <a:pPr>
              <a:spcBef>
                <a:spcPct val="50000"/>
              </a:spcBef>
            </a:pPr>
            <a:r>
              <a:rPr lang="en-US" sz="2000" dirty="0" smtClean="0"/>
              <a:t>Short-term goals for SA: “to pass the proficiency,” “to become much more comfortable to speak in French,” and “learn about France politically”</a:t>
            </a:r>
          </a:p>
          <a:p>
            <a:pPr>
              <a:spcBef>
                <a:spcPct val="50000"/>
              </a:spcBef>
            </a:pPr>
            <a:r>
              <a:rPr lang="en-US" sz="2000" dirty="0" smtClean="0"/>
              <a:t>Spent 1 hour daily interacting French host family and 4 hours daily with SA peers from her university (50% of communication in French)</a:t>
            </a:r>
          </a:p>
          <a:p>
            <a:pPr>
              <a:spcBef>
                <a:spcPct val="50000"/>
              </a:spcBef>
            </a:pPr>
            <a:r>
              <a:rPr lang="en-US" sz="2000" dirty="0" smtClean="0"/>
              <a:t>Read in French daily to prepare for the proficiency exam and was “satisfied” with her linguistic progress and “very satisfied” with her cultural learning during SA at the program’s end</a:t>
            </a:r>
          </a:p>
          <a:p>
            <a:pPr>
              <a:spcBef>
                <a:spcPct val="50000"/>
              </a:spcBef>
            </a:pPr>
            <a:r>
              <a:rPr lang="en-US" sz="2000" dirty="0" smtClean="0"/>
              <a:t>Did not continue studying French after SA (prior to SA – said maybe)</a:t>
            </a:r>
          </a:p>
          <a:p>
            <a:pPr>
              <a:spcBef>
                <a:spcPct val="50000"/>
              </a:spcBef>
            </a:pPr>
            <a:r>
              <a:rPr lang="en-US" sz="2000" dirty="0" smtClean="0"/>
              <a:t>Continues to email occasionally with students from her SA class in Tours</a:t>
            </a:r>
          </a:p>
          <a:p>
            <a:endParaRPr lang="en-US" sz="2000"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06245" y="228600"/>
            <a:ext cx="8559803" cy="990600"/>
          </a:xfrm>
        </p:spPr>
        <p:txBody>
          <a:bodyPr>
            <a:normAutofit/>
          </a:bodyPr>
          <a:lstStyle/>
          <a:p>
            <a:r>
              <a:rPr lang="en-US" sz="3600" dirty="0" smtClean="0"/>
              <a:t>Case study 2: Jill</a:t>
            </a:r>
            <a:endParaRPr lang="en-US" sz="3600" dirty="0"/>
          </a:p>
        </p:txBody>
      </p:sp>
      <p:sp>
        <p:nvSpPr>
          <p:cNvPr id="3" name="Content Placeholder 2"/>
          <p:cNvSpPr>
            <a:spLocks noGrp="1"/>
          </p:cNvSpPr>
          <p:nvPr>
            <p:ph sz="quarter" idx="1"/>
          </p:nvPr>
        </p:nvSpPr>
        <p:spPr>
          <a:xfrm>
            <a:off x="-21711" y="1600200"/>
            <a:ext cx="8987959" cy="4495800"/>
          </a:xfrm>
        </p:spPr>
        <p:txBody>
          <a:bodyPr>
            <a:noAutofit/>
          </a:bodyPr>
          <a:lstStyle/>
          <a:p>
            <a:pPr>
              <a:spcBef>
                <a:spcPct val="50000"/>
              </a:spcBef>
              <a:buNone/>
            </a:pPr>
            <a:r>
              <a:rPr lang="fr-FR" sz="1800" dirty="0" smtClean="0"/>
              <a:t>« Ma grand défis est apprendre le français. J’ai apprendre le français pendant six ans et</a:t>
            </a:r>
          </a:p>
          <a:p>
            <a:pPr>
              <a:spcBef>
                <a:spcPct val="50000"/>
              </a:spcBef>
              <a:buNone/>
            </a:pPr>
            <a:r>
              <a:rPr lang="fr-FR" sz="1800" dirty="0" smtClean="0"/>
              <a:t>je ne parle pas bien. C’est une grande </a:t>
            </a:r>
            <a:r>
              <a:rPr lang="fr-FR" sz="1800" dirty="0" err="1" smtClean="0"/>
              <a:t>probleme</a:t>
            </a:r>
            <a:r>
              <a:rPr lang="fr-FR" sz="1800" dirty="0" smtClean="0"/>
              <a:t> que j’</a:t>
            </a:r>
            <a:r>
              <a:rPr lang="fr-FR" sz="1800" dirty="0" err="1" smtClean="0"/>
              <a:t>espere</a:t>
            </a:r>
            <a:r>
              <a:rPr lang="fr-FR" sz="1800" dirty="0" smtClean="0"/>
              <a:t> cette programme </a:t>
            </a:r>
            <a:r>
              <a:rPr lang="fr-FR" sz="1800" dirty="0" err="1" smtClean="0"/>
              <a:t>resoudra</a:t>
            </a:r>
            <a:r>
              <a:rPr lang="fr-FR" sz="1800" dirty="0" smtClean="0"/>
              <a:t>.</a:t>
            </a:r>
          </a:p>
          <a:p>
            <a:pPr>
              <a:spcBef>
                <a:spcPct val="50000"/>
              </a:spcBef>
              <a:buNone/>
            </a:pPr>
            <a:r>
              <a:rPr lang="fr-FR" sz="1800" dirty="0" smtClean="0"/>
              <a:t>Je pense que ma </a:t>
            </a:r>
            <a:r>
              <a:rPr lang="fr-FR" sz="1800" dirty="0" err="1" smtClean="0"/>
              <a:t>pronunciation</a:t>
            </a:r>
            <a:r>
              <a:rPr lang="fr-FR" sz="1800" dirty="0" smtClean="0"/>
              <a:t> est très mal et ma grammaire quand je parle est aussi très</a:t>
            </a:r>
          </a:p>
          <a:p>
            <a:pPr>
              <a:spcBef>
                <a:spcPct val="50000"/>
              </a:spcBef>
              <a:buNone/>
            </a:pPr>
            <a:r>
              <a:rPr lang="fr-FR" sz="1800" dirty="0" smtClean="0"/>
              <a:t>mal. Ces choses sont mes défies. Ma objectif pour ce </a:t>
            </a:r>
            <a:r>
              <a:rPr lang="fr-FR" sz="1800" dirty="0" err="1" smtClean="0"/>
              <a:t>sejour</a:t>
            </a:r>
            <a:r>
              <a:rPr lang="fr-FR" sz="1800" dirty="0" smtClean="0"/>
              <a:t> est </a:t>
            </a:r>
            <a:r>
              <a:rPr lang="fr-FR" sz="1800" dirty="0" err="1" smtClean="0"/>
              <a:t>reussir</a:t>
            </a:r>
            <a:r>
              <a:rPr lang="fr-FR" sz="1800" dirty="0" smtClean="0"/>
              <a:t> le examen de</a:t>
            </a:r>
          </a:p>
          <a:p>
            <a:pPr>
              <a:spcBef>
                <a:spcPct val="50000"/>
              </a:spcBef>
              <a:buNone/>
            </a:pPr>
            <a:r>
              <a:rPr lang="fr-FR" sz="1800" dirty="0" smtClean="0"/>
              <a:t>compétence et aussi pouvoir survivre en pays francophone. » </a:t>
            </a:r>
            <a:r>
              <a:rPr lang="fr-FR" sz="1800" dirty="0" err="1" smtClean="0"/>
              <a:t>--Blog</a:t>
            </a:r>
            <a:r>
              <a:rPr lang="fr-FR" sz="1800" dirty="0" smtClean="0"/>
              <a:t> entry, SA </a:t>
            </a:r>
            <a:r>
              <a:rPr lang="fr-FR" sz="1800" dirty="0" err="1" smtClean="0"/>
              <a:t>Week</a:t>
            </a:r>
            <a:r>
              <a:rPr lang="fr-FR" sz="1800" dirty="0" smtClean="0"/>
              <a:t> 3</a:t>
            </a:r>
          </a:p>
          <a:p>
            <a:pPr>
              <a:buNone/>
            </a:pPr>
            <a:endParaRPr lang="en-US" sz="1800" dirty="0" smtClean="0"/>
          </a:p>
          <a:p>
            <a:pPr>
              <a:buNone/>
            </a:pPr>
            <a:r>
              <a:rPr lang="en-US" sz="1800" dirty="0" smtClean="0"/>
              <a:t>Q: Did [passing the exam] come naturally or did it have to be worked on?</a:t>
            </a:r>
          </a:p>
          <a:p>
            <a:pPr>
              <a:buNone/>
            </a:pPr>
            <a:r>
              <a:rPr lang="en-US" sz="1800" dirty="0" smtClean="0"/>
              <a:t>A: Oh no, no, no, no, no, no. I um, I actively made an attempt to talk about politics with my host</a:t>
            </a:r>
          </a:p>
          <a:p>
            <a:pPr>
              <a:buNone/>
            </a:pPr>
            <a:r>
              <a:rPr lang="en-US" sz="1800" dirty="0" smtClean="0"/>
              <a:t>mother, first.  Secondly I would attempt to speak French when I could, and almost all of the time</a:t>
            </a:r>
          </a:p>
          <a:p>
            <a:pPr>
              <a:buNone/>
            </a:pPr>
            <a:r>
              <a:rPr lang="en-US" sz="1800" dirty="0" smtClean="0"/>
              <a:t>… then the other thing is I started reading a lot more French politics. I just, I picked up all the</a:t>
            </a:r>
          </a:p>
          <a:p>
            <a:pPr>
              <a:buNone/>
            </a:pPr>
            <a:r>
              <a:rPr lang="en-US" sz="1800" dirty="0" smtClean="0"/>
              <a:t>major newspapers and I would just read French politics when I had spare time and that just</a:t>
            </a:r>
          </a:p>
          <a:p>
            <a:pPr>
              <a:buNone/>
            </a:pPr>
            <a:r>
              <a:rPr lang="en-US" sz="1800" dirty="0" smtClean="0"/>
              <a:t>helped me 100% because there are just certain words that like, you know, French people use to</a:t>
            </a:r>
          </a:p>
          <a:p>
            <a:pPr>
              <a:buNone/>
            </a:pPr>
            <a:r>
              <a:rPr lang="en-US" sz="1800" dirty="0" smtClean="0"/>
              <a:t>describe politics that we wouldn’t use in America and certain ways of constructing it, and you</a:t>
            </a:r>
          </a:p>
          <a:p>
            <a:pPr>
              <a:buNone/>
            </a:pPr>
            <a:r>
              <a:rPr lang="en-US" sz="1800" dirty="0" smtClean="0"/>
              <a:t>know, when you read it, you really get that feel.—Post SA Interview</a:t>
            </a:r>
          </a:p>
          <a:p>
            <a:pPr>
              <a:spcBef>
                <a:spcPct val="50000"/>
              </a:spcBef>
              <a:buNone/>
            </a:pPr>
            <a:endParaRPr lang="en-US" sz="2000" dirty="0" smtClean="0"/>
          </a:p>
          <a:p>
            <a:endParaRPr lang="en-US" sz="2000"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95390" y="228600"/>
            <a:ext cx="8570658" cy="990600"/>
          </a:xfrm>
        </p:spPr>
        <p:txBody>
          <a:bodyPr>
            <a:normAutofit/>
          </a:bodyPr>
          <a:lstStyle/>
          <a:p>
            <a:r>
              <a:rPr lang="en-US" sz="3600" dirty="0" smtClean="0"/>
              <a:t>Case study 3: Aaron</a:t>
            </a:r>
            <a:endParaRPr lang="en-US" sz="3600" dirty="0"/>
          </a:p>
        </p:txBody>
      </p:sp>
      <p:sp>
        <p:nvSpPr>
          <p:cNvPr id="3" name="Content Placeholder 2"/>
          <p:cNvSpPr>
            <a:spLocks noGrp="1"/>
          </p:cNvSpPr>
          <p:nvPr>
            <p:ph sz="quarter" idx="1"/>
          </p:nvPr>
        </p:nvSpPr>
        <p:spPr>
          <a:xfrm>
            <a:off x="195390" y="1600200"/>
            <a:ext cx="8570658" cy="5257800"/>
          </a:xfrm>
        </p:spPr>
        <p:txBody>
          <a:bodyPr>
            <a:normAutofit fontScale="92500" lnSpcReduction="10000"/>
          </a:bodyPr>
          <a:lstStyle/>
          <a:p>
            <a:pPr>
              <a:spcBef>
                <a:spcPct val="50000"/>
              </a:spcBef>
            </a:pPr>
            <a:r>
              <a:rPr lang="en-US" sz="2595" dirty="0" smtClean="0"/>
              <a:t>31-year old International Politics major, former Marine</a:t>
            </a:r>
          </a:p>
          <a:p>
            <a:pPr>
              <a:spcBef>
                <a:spcPct val="50000"/>
              </a:spcBef>
            </a:pPr>
            <a:r>
              <a:rPr lang="en-US" sz="2595" dirty="0" smtClean="0"/>
              <a:t>Long-term plan to speak and read French in State Dept. work in Africa</a:t>
            </a:r>
          </a:p>
          <a:p>
            <a:pPr>
              <a:spcBef>
                <a:spcPct val="50000"/>
              </a:spcBef>
            </a:pPr>
            <a:r>
              <a:rPr lang="en-US" sz="2595" dirty="0" smtClean="0"/>
              <a:t>Short-term goals for SA to “pass the proficiency exam” and “see and experience all I can” </a:t>
            </a:r>
          </a:p>
          <a:p>
            <a:pPr>
              <a:spcBef>
                <a:spcPct val="50000"/>
              </a:spcBef>
            </a:pPr>
            <a:r>
              <a:rPr lang="en-US" sz="2595" dirty="0" smtClean="0"/>
              <a:t>Spent 3 hours per day interacting with French host family, read and wrote in French daily to prepare for the exam, and was “very satisfied”  with his linguistic and “satisfied” with his cultural learning at the program’s end</a:t>
            </a:r>
          </a:p>
          <a:p>
            <a:pPr>
              <a:spcBef>
                <a:spcPct val="50000"/>
              </a:spcBef>
            </a:pPr>
            <a:r>
              <a:rPr lang="en-US" sz="2595" dirty="0" smtClean="0"/>
              <a:t>Did not continue studying French after SA because of employment/course of study</a:t>
            </a:r>
          </a:p>
          <a:p>
            <a:pPr>
              <a:spcBef>
                <a:spcPct val="50000"/>
              </a:spcBef>
            </a:pPr>
            <a:r>
              <a:rPr lang="en-US" sz="2595" dirty="0" smtClean="0"/>
              <a:t>Continues to email occasionally with his French host father</a:t>
            </a:r>
          </a:p>
          <a:p>
            <a:pPr>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95390" y="228600"/>
            <a:ext cx="8570658" cy="990600"/>
          </a:xfrm>
        </p:spPr>
        <p:txBody>
          <a:bodyPr>
            <a:normAutofit/>
          </a:bodyPr>
          <a:lstStyle/>
          <a:p>
            <a:r>
              <a:rPr lang="en-US" sz="3600" dirty="0" smtClean="0"/>
              <a:t>Case study 3: Aaron</a:t>
            </a:r>
            <a:endParaRPr lang="en-US" sz="3600" dirty="0"/>
          </a:p>
        </p:txBody>
      </p:sp>
      <p:sp>
        <p:nvSpPr>
          <p:cNvPr id="3" name="Content Placeholder 2"/>
          <p:cNvSpPr>
            <a:spLocks noGrp="1"/>
          </p:cNvSpPr>
          <p:nvPr>
            <p:ph sz="quarter" idx="1"/>
          </p:nvPr>
        </p:nvSpPr>
        <p:spPr>
          <a:xfrm>
            <a:off x="0" y="1600200"/>
            <a:ext cx="8766048" cy="5257800"/>
          </a:xfrm>
        </p:spPr>
        <p:txBody>
          <a:bodyPr>
            <a:normAutofit fontScale="92500" lnSpcReduction="10000"/>
          </a:bodyPr>
          <a:lstStyle/>
          <a:p>
            <a:pPr>
              <a:buNone/>
            </a:pPr>
            <a:r>
              <a:rPr lang="fr-FR" sz="2000" dirty="0" smtClean="0"/>
              <a:t>« Mon objectif principal est réussir l’examen SFS. C’est la raison que je suis en</a:t>
            </a:r>
          </a:p>
          <a:p>
            <a:pPr>
              <a:buNone/>
            </a:pPr>
            <a:r>
              <a:rPr lang="fr-FR" sz="2000" dirty="0" smtClean="0"/>
              <a:t>France. Je dois répéter tous les jours pour le examen. Deux autres objectives que</a:t>
            </a:r>
          </a:p>
          <a:p>
            <a:pPr>
              <a:buNone/>
            </a:pPr>
            <a:r>
              <a:rPr lang="fr-FR" sz="2000" dirty="0" smtClean="0"/>
              <a:t>j’ai est: 1) je veux voir le Louvre à Paris, et 2) je veux rendre visite à Versailles.</a:t>
            </a:r>
          </a:p>
          <a:p>
            <a:pPr>
              <a:buNone/>
            </a:pPr>
            <a:r>
              <a:rPr lang="fr-FR" sz="2000" dirty="0" smtClean="0"/>
              <a:t>J’ai l’intention aller à ces places pendant les week-ends. Je me n’ai rien attends</a:t>
            </a:r>
          </a:p>
          <a:p>
            <a:pPr>
              <a:buNone/>
            </a:pPr>
            <a:r>
              <a:rPr lang="fr-FR" sz="2000" dirty="0" smtClean="0"/>
              <a:t>des problèmes avec les voyages, mais je sais l’examen serait difficile pour moi. » </a:t>
            </a:r>
          </a:p>
          <a:p>
            <a:pPr>
              <a:buNone/>
            </a:pPr>
            <a:r>
              <a:rPr lang="fr-FR" sz="2000" dirty="0" smtClean="0"/>
              <a:t>Blog Entry, SA </a:t>
            </a:r>
            <a:r>
              <a:rPr lang="fr-FR" sz="2000" dirty="0" err="1" smtClean="0"/>
              <a:t>Week</a:t>
            </a:r>
            <a:r>
              <a:rPr lang="fr-FR" sz="2000" dirty="0" smtClean="0"/>
              <a:t> 3 </a:t>
            </a:r>
          </a:p>
          <a:p>
            <a:pPr>
              <a:buNone/>
            </a:pPr>
            <a:endParaRPr lang="fr-FR" sz="2000" dirty="0" smtClean="0"/>
          </a:p>
          <a:p>
            <a:pPr>
              <a:buNone/>
            </a:pPr>
            <a:r>
              <a:rPr lang="fr-FR" sz="2000" dirty="0" smtClean="0"/>
              <a:t>« C’est clair que mon vocabulaire s’améliore. Cependant, je connais seulement des mots</a:t>
            </a:r>
          </a:p>
          <a:p>
            <a:pPr>
              <a:buNone/>
            </a:pPr>
            <a:r>
              <a:rPr lang="fr-FR" sz="2000" dirty="0" smtClean="0"/>
              <a:t> de certains sujets. Par exemple, je lis le journal tous les jours. Ainsi, je connais des mots</a:t>
            </a:r>
          </a:p>
          <a:p>
            <a:pPr>
              <a:buNone/>
            </a:pPr>
            <a:r>
              <a:rPr lang="fr-FR" sz="2000" dirty="0" smtClean="0"/>
              <a:t> du politique et de l’économie. En plus, je dois aller aux magasins souvent. Donc, je puis</a:t>
            </a:r>
          </a:p>
          <a:p>
            <a:pPr>
              <a:buNone/>
            </a:pPr>
            <a:r>
              <a:rPr lang="fr-FR" sz="2000" dirty="0" smtClean="0"/>
              <a:t> parler aux personnes des magasins et utiliser le lexique correct. Je pense que je</a:t>
            </a:r>
          </a:p>
          <a:p>
            <a:pPr>
              <a:buNone/>
            </a:pPr>
            <a:r>
              <a:rPr lang="fr-FR" sz="2000" dirty="0" smtClean="0"/>
              <a:t> connais ces mots et ces phrases parce que je suis y expose quand je lis et pendant mes</a:t>
            </a:r>
          </a:p>
          <a:p>
            <a:pPr>
              <a:buNone/>
            </a:pPr>
            <a:r>
              <a:rPr lang="fr-FR" sz="2000" dirty="0" smtClean="0"/>
              <a:t> événements quotidiens. » Blog entry, SA </a:t>
            </a:r>
            <a:r>
              <a:rPr lang="fr-FR" sz="2000" dirty="0" err="1" smtClean="0"/>
              <a:t>Week</a:t>
            </a:r>
            <a:r>
              <a:rPr lang="fr-FR" sz="2000" dirty="0" smtClean="0"/>
              <a:t> 5</a:t>
            </a:r>
          </a:p>
          <a:p>
            <a:pPr>
              <a:buNone/>
            </a:pPr>
            <a:r>
              <a:rPr lang="fr-FR" sz="2000" dirty="0" smtClean="0"/>
              <a:t> </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1115" y="228600"/>
            <a:ext cx="8624933" cy="990600"/>
          </a:xfrm>
        </p:spPr>
        <p:txBody>
          <a:bodyPr>
            <a:normAutofit/>
          </a:bodyPr>
          <a:lstStyle/>
          <a:p>
            <a:r>
              <a:rPr lang="en-US" sz="3600" dirty="0" smtClean="0"/>
              <a:t>Case study 4: Kevin</a:t>
            </a:r>
            <a:endParaRPr lang="en-US" sz="3600" dirty="0"/>
          </a:p>
        </p:txBody>
      </p:sp>
      <p:sp>
        <p:nvSpPr>
          <p:cNvPr id="3" name="Content Placeholder 2"/>
          <p:cNvSpPr>
            <a:spLocks noGrp="1"/>
          </p:cNvSpPr>
          <p:nvPr>
            <p:ph sz="quarter" idx="1"/>
          </p:nvPr>
        </p:nvSpPr>
        <p:spPr>
          <a:xfrm>
            <a:off x="141115" y="1600200"/>
            <a:ext cx="8624933" cy="5257800"/>
          </a:xfrm>
        </p:spPr>
        <p:txBody>
          <a:bodyPr>
            <a:normAutofit fontScale="70000" lnSpcReduction="20000"/>
          </a:bodyPr>
          <a:lstStyle/>
          <a:p>
            <a:pPr>
              <a:spcBef>
                <a:spcPct val="50000"/>
              </a:spcBef>
            </a:pPr>
            <a:r>
              <a:rPr lang="en-US" sz="3200" dirty="0" smtClean="0"/>
              <a:t>Anthropology major</a:t>
            </a:r>
          </a:p>
          <a:p>
            <a:pPr>
              <a:spcBef>
                <a:spcPct val="50000"/>
              </a:spcBef>
            </a:pPr>
            <a:r>
              <a:rPr lang="en-US" sz="3200" dirty="0" smtClean="0"/>
              <a:t>Drawn to French because “France is very much a part of Black history ... the steady flow of Black writers to France suggest that France is welcome to Black Americans”</a:t>
            </a:r>
          </a:p>
          <a:p>
            <a:pPr>
              <a:spcBef>
                <a:spcPct val="50000"/>
              </a:spcBef>
            </a:pPr>
            <a:r>
              <a:rPr lang="en-US" sz="3200" dirty="0" smtClean="0"/>
              <a:t>Wanted to SA to better “embrace [his] American identity”</a:t>
            </a:r>
          </a:p>
          <a:p>
            <a:pPr>
              <a:spcBef>
                <a:spcPct val="50000"/>
              </a:spcBef>
            </a:pPr>
            <a:r>
              <a:rPr lang="en-US" sz="3200" dirty="0" smtClean="0"/>
              <a:t>Short-term goals for SA: “embrace my American-</a:t>
            </a:r>
            <a:r>
              <a:rPr lang="en-US" sz="3200" dirty="0" err="1" smtClean="0"/>
              <a:t>ness</a:t>
            </a:r>
            <a:r>
              <a:rPr lang="en-US" sz="3200" dirty="0" smtClean="0"/>
              <a:t>,” “refine my anthropological qualities ... it’s going to be a fieldwork adventure”</a:t>
            </a:r>
          </a:p>
          <a:p>
            <a:pPr>
              <a:spcBef>
                <a:spcPct val="50000"/>
              </a:spcBef>
            </a:pPr>
            <a:r>
              <a:rPr lang="en-US" sz="3200" dirty="0" smtClean="0"/>
              <a:t>Spent 3 hours per day interacting French host family and 4 hours daily with SA peers from her university (75% of communication in French)</a:t>
            </a:r>
          </a:p>
          <a:p>
            <a:pPr>
              <a:spcBef>
                <a:spcPct val="50000"/>
              </a:spcBef>
            </a:pPr>
            <a:r>
              <a:rPr lang="en-US" sz="3200" dirty="0" smtClean="0"/>
              <a:t>Was “satisfied”  with his linguistic and cultural learning during SA at the program’s end</a:t>
            </a:r>
          </a:p>
          <a:p>
            <a:pPr>
              <a:spcBef>
                <a:spcPct val="50000"/>
              </a:spcBef>
            </a:pPr>
            <a:r>
              <a:rPr lang="en-US" sz="3200" dirty="0" smtClean="0"/>
              <a:t>Said the trip made him “decide that I want to become an anthropologist” </a:t>
            </a:r>
          </a:p>
          <a:p>
            <a:pPr>
              <a:spcBef>
                <a:spcPct val="50000"/>
              </a:spcBef>
            </a:pPr>
            <a:r>
              <a:rPr lang="en-US" sz="3200" dirty="0" smtClean="0"/>
              <a:t>Continued studying French after SA, is proud of how active he now is in class</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1115" y="228600"/>
            <a:ext cx="8624933" cy="990600"/>
          </a:xfrm>
        </p:spPr>
        <p:txBody>
          <a:bodyPr>
            <a:normAutofit/>
          </a:bodyPr>
          <a:lstStyle/>
          <a:p>
            <a:r>
              <a:rPr lang="en-US" sz="3600" dirty="0" smtClean="0"/>
              <a:t>Case study 4: Kevin</a:t>
            </a:r>
            <a:endParaRPr lang="en-US" sz="3600" dirty="0"/>
          </a:p>
        </p:txBody>
      </p:sp>
      <p:sp>
        <p:nvSpPr>
          <p:cNvPr id="3" name="Content Placeholder 2"/>
          <p:cNvSpPr>
            <a:spLocks noGrp="1"/>
          </p:cNvSpPr>
          <p:nvPr>
            <p:ph sz="quarter" idx="1"/>
          </p:nvPr>
        </p:nvSpPr>
        <p:spPr>
          <a:xfrm>
            <a:off x="141115" y="1600200"/>
            <a:ext cx="8624933" cy="5257800"/>
          </a:xfrm>
        </p:spPr>
        <p:txBody>
          <a:bodyPr>
            <a:normAutofit/>
          </a:bodyPr>
          <a:lstStyle/>
          <a:p>
            <a:pPr>
              <a:buNone/>
            </a:pPr>
            <a:r>
              <a:rPr lang="en-US" sz="2400" dirty="0" smtClean="0"/>
              <a:t>    “I don't know how I feel about my personal goals. I came here with the expectation of being recognized as an American but everyone thought I was something other than American. So I was simultaneously American and not American which is no different from when I'm in the United States. Also, this could be the homesickness speaking but I also miss America. I find it weird that I was so ready to go and experience a new world and got here and things didn't turn out exactly as I thought they would and now I'm like I want to go back to America where I complain about my second class America status when I have the same problem here as well because no one would accept that I was American.”</a:t>
            </a:r>
          </a:p>
          <a:p>
            <a:pPr>
              <a:buNone/>
            </a:pPr>
            <a:r>
              <a:rPr lang="en-US" sz="2400" dirty="0" smtClean="0"/>
              <a:t>    —Post SA Survey </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7955" y="228600"/>
            <a:ext cx="8538093" cy="990600"/>
          </a:xfrm>
        </p:spPr>
        <p:txBody>
          <a:bodyPr>
            <a:normAutofit/>
          </a:bodyPr>
          <a:lstStyle/>
          <a:p>
            <a:r>
              <a:rPr lang="en-US" sz="3600" dirty="0" smtClean="0"/>
              <a:t>Rationale for this project</a:t>
            </a:r>
            <a:endParaRPr lang="en-US" sz="3600" dirty="0"/>
          </a:p>
        </p:txBody>
      </p:sp>
      <p:sp>
        <p:nvSpPr>
          <p:cNvPr id="3" name="Content Placeholder 2"/>
          <p:cNvSpPr>
            <a:spLocks noGrp="1"/>
          </p:cNvSpPr>
          <p:nvPr>
            <p:ph sz="quarter" idx="1"/>
          </p:nvPr>
        </p:nvSpPr>
        <p:spPr>
          <a:xfrm>
            <a:off x="227955" y="1600200"/>
            <a:ext cx="8916045" cy="5257800"/>
          </a:xfrm>
        </p:spPr>
        <p:txBody>
          <a:bodyPr>
            <a:normAutofit/>
          </a:bodyPr>
          <a:lstStyle/>
          <a:p>
            <a:pPr algn="just"/>
            <a:r>
              <a:rPr lang="en-US" sz="2200" dirty="0" smtClean="0"/>
              <a:t>The demographics: 56% of U.S. SA participants take part in a program of 8 weeks or less; among U.S. students who study abroad, only 7.2% are foreign language majors (Institute of International Education, 2009).</a:t>
            </a:r>
          </a:p>
          <a:p>
            <a:pPr algn="just"/>
            <a:endParaRPr lang="en-US" sz="2200" dirty="0" smtClean="0"/>
          </a:p>
          <a:p>
            <a:pPr algn="just"/>
            <a:r>
              <a:rPr lang="en-US" sz="2200" dirty="0" smtClean="0"/>
              <a:t>The prevalence of U.S. students' participation in short-term SA (Institute for International Education, 2009) reflects a widespread belief in its benefits, of which we have a limited understanding. Empirical research, which has focused mostly on linguistic proficiency, hints at the limitations of such experiences, yet remains inconclusive.</a:t>
            </a:r>
          </a:p>
          <a:p>
            <a:pPr algn="just">
              <a:buNone/>
            </a:pPr>
            <a:endParaRPr lang="en-US" sz="2200" dirty="0" smtClean="0"/>
          </a:p>
          <a:p>
            <a:pPr algn="just"/>
            <a:r>
              <a:rPr lang="en-US" sz="2200" dirty="0" smtClean="0"/>
              <a:t>Research on aspects of SA other than linguistic proficiency has already revealed implicit premises &amp; unfounded assumptions (</a:t>
            </a:r>
            <a:r>
              <a:rPr lang="en-US" sz="2200" dirty="0" err="1" smtClean="0"/>
              <a:t>e.g</a:t>
            </a:r>
            <a:r>
              <a:rPr lang="en-US" sz="2200" dirty="0" smtClean="0"/>
              <a:t>, Levin, 2001, </a:t>
            </a:r>
            <a:r>
              <a:rPr lang="en-US" sz="2200" dirty="0" err="1" smtClean="0"/>
              <a:t>Magnan</a:t>
            </a:r>
            <a:r>
              <a:rPr lang="en-US" sz="2200" dirty="0" smtClean="0"/>
              <a:t> &amp; Back, 2007, Wilkinson, 1998, 2002; Woolf, 2009).</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58216" y="228600"/>
            <a:ext cx="8407832" cy="990600"/>
          </a:xfrm>
        </p:spPr>
        <p:txBody>
          <a:bodyPr/>
          <a:lstStyle/>
          <a:p>
            <a:r>
              <a:rPr lang="en-US" dirty="0" smtClean="0"/>
              <a:t>Implications</a:t>
            </a:r>
            <a:endParaRPr lang="en-US" dirty="0"/>
          </a:p>
        </p:txBody>
      </p:sp>
      <p:sp>
        <p:nvSpPr>
          <p:cNvPr id="3" name="Content Placeholder 2"/>
          <p:cNvSpPr>
            <a:spLocks noGrp="1"/>
          </p:cNvSpPr>
          <p:nvPr>
            <p:ph sz="quarter" idx="1"/>
          </p:nvPr>
        </p:nvSpPr>
        <p:spPr>
          <a:xfrm>
            <a:off x="206245" y="1600200"/>
            <a:ext cx="8559803" cy="5257800"/>
          </a:xfrm>
        </p:spPr>
        <p:txBody>
          <a:bodyPr>
            <a:normAutofit/>
          </a:bodyPr>
          <a:lstStyle/>
          <a:p>
            <a:r>
              <a:rPr lang="en-US" sz="2400" dirty="0" smtClean="0"/>
              <a:t>Preliminary findings in this project support the notion that a disconnect exists between how students envision the SA experience and how SLA professionals view it and design programming.</a:t>
            </a:r>
          </a:p>
          <a:p>
            <a:r>
              <a:rPr lang="en-US" sz="2400" dirty="0" smtClean="0"/>
              <a:t>Students’ goals for SA tend to fall at both ends of a continuum ranging from very concrete short-term goals (i.e., pass exam at the end of SA) to abstract objects with no temporal intention (</a:t>
            </a:r>
            <a:r>
              <a:rPr lang="en-US" sz="2400" dirty="0" err="1" smtClean="0"/>
              <a:t>i.e</a:t>
            </a:r>
            <a:r>
              <a:rPr lang="en-US" sz="2400" dirty="0" smtClean="0"/>
              <a:t>, be fluent </a:t>
            </a:r>
            <a:r>
              <a:rPr lang="en-US" sz="2400" i="1" dirty="0" smtClean="0"/>
              <a:t>someday</a:t>
            </a:r>
            <a:r>
              <a:rPr lang="en-US" sz="2400" dirty="0" smtClean="0"/>
              <a:t>) and typically no relation between the two. </a:t>
            </a:r>
          </a:p>
          <a:p>
            <a:r>
              <a:rPr lang="en-US" sz="2400" dirty="0" smtClean="0"/>
              <a:t>This missing link—defining goals, goal-directed actions, and aligning those with long-term reasons for language study—should be the focus of instruction and program design; however, our research indicates that engineering opportunities for learning and even for reflection on learning during SA does not automatically translate into students’ self-regulated, </a:t>
            </a:r>
            <a:r>
              <a:rPr lang="en-US" sz="2400" dirty="0" err="1" smtClean="0"/>
              <a:t>agentic</a:t>
            </a:r>
            <a:r>
              <a:rPr lang="en-US" sz="2400" dirty="0" smtClean="0"/>
              <a:t> learning.</a:t>
            </a:r>
            <a:endParaRPr lang="en-US" sz="2400"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60520" y="228600"/>
            <a:ext cx="8505528" cy="990600"/>
          </a:xfrm>
        </p:spPr>
        <p:txBody>
          <a:bodyPr>
            <a:normAutofit/>
          </a:bodyPr>
          <a:lstStyle/>
          <a:p>
            <a:r>
              <a:rPr lang="en-US" sz="3600" dirty="0" smtClean="0"/>
              <a:t>Future directions</a:t>
            </a:r>
          </a:p>
        </p:txBody>
      </p:sp>
      <p:sp>
        <p:nvSpPr>
          <p:cNvPr id="3" name="Content Placeholder 2"/>
          <p:cNvSpPr>
            <a:spLocks noGrp="1"/>
          </p:cNvSpPr>
          <p:nvPr>
            <p:ph sz="quarter" idx="1"/>
          </p:nvPr>
        </p:nvSpPr>
        <p:spPr>
          <a:xfrm>
            <a:off x="0" y="1611055"/>
            <a:ext cx="8944539" cy="5086825"/>
          </a:xfrm>
        </p:spPr>
        <p:txBody>
          <a:bodyPr>
            <a:normAutofit fontScale="92500" lnSpcReduction="20000"/>
          </a:bodyPr>
          <a:lstStyle/>
          <a:p>
            <a:r>
              <a:rPr lang="en-US" sz="2595" dirty="0" smtClean="0"/>
              <a:t>Designing means of helping students transform objective environment into subjective affordance</a:t>
            </a:r>
          </a:p>
          <a:p>
            <a:pPr lvl="1"/>
            <a:r>
              <a:rPr lang="en-US" sz="2595" dirty="0" smtClean="0"/>
              <a:t>Pedagogical intervention – differentiated, student-centered instruction</a:t>
            </a:r>
          </a:p>
          <a:p>
            <a:pPr lvl="1">
              <a:buNone/>
            </a:pPr>
            <a:endParaRPr lang="en-US" sz="2595" dirty="0" smtClean="0"/>
          </a:p>
          <a:p>
            <a:r>
              <a:rPr lang="en-US" sz="2595" dirty="0" smtClean="0"/>
              <a:t>Investigating means of nurturing agency and maintaining L2 motivation by SA participants</a:t>
            </a:r>
          </a:p>
          <a:p>
            <a:pPr lvl="1"/>
            <a:r>
              <a:rPr lang="en-US" sz="2595" dirty="0" smtClean="0"/>
              <a:t>Structured reflection as a tool for consciousness raising (</a:t>
            </a:r>
            <a:r>
              <a:rPr lang="en-US" sz="2595" dirty="0" err="1" smtClean="0"/>
              <a:t>Kramsch</a:t>
            </a:r>
            <a:r>
              <a:rPr lang="en-US" sz="2595" dirty="0" smtClean="0"/>
              <a:t>, 1993; Swain, 2006)</a:t>
            </a:r>
          </a:p>
          <a:p>
            <a:pPr lvl="1"/>
            <a:r>
              <a:rPr lang="en-US" sz="2595" dirty="0" smtClean="0"/>
              <a:t>Dialogic mediation (e.g., interactive blogging) as a means of motivational maintenance</a:t>
            </a:r>
          </a:p>
          <a:p>
            <a:endParaRPr lang="en-US" sz="2595" dirty="0" smtClean="0"/>
          </a:p>
          <a:p>
            <a:r>
              <a:rPr lang="en-US" sz="2595" dirty="0" smtClean="0"/>
              <a:t>Considering how SA programs should accommodate varying levels of student agency – not merely proficiency levels</a:t>
            </a:r>
          </a:p>
          <a:p>
            <a:endParaRPr lang="en-US"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3680" y="228600"/>
            <a:ext cx="8592368" cy="990600"/>
          </a:xfrm>
        </p:spPr>
        <p:txBody>
          <a:bodyPr>
            <a:normAutofit/>
          </a:bodyPr>
          <a:lstStyle/>
          <a:p>
            <a:r>
              <a:rPr lang="en-US" sz="3600" dirty="0" smtClean="0"/>
              <a:t>Questions</a:t>
            </a:r>
            <a:endParaRPr lang="en-US" sz="3600" dirty="0"/>
          </a:p>
        </p:txBody>
      </p:sp>
      <p:sp>
        <p:nvSpPr>
          <p:cNvPr id="3" name="Content Placeholder 2"/>
          <p:cNvSpPr>
            <a:spLocks noGrp="1"/>
          </p:cNvSpPr>
          <p:nvPr>
            <p:ph sz="quarter" idx="1"/>
          </p:nvPr>
        </p:nvSpPr>
        <p:spPr>
          <a:xfrm>
            <a:off x="-1" y="1600200"/>
            <a:ext cx="8987959" cy="4495800"/>
          </a:xfrm>
        </p:spPr>
        <p:txBody>
          <a:bodyPr/>
          <a:lstStyle/>
          <a:p>
            <a:pPr algn="just"/>
            <a:r>
              <a:rPr lang="en-US" sz="2400" dirty="0" smtClean="0"/>
              <a:t>How should the SLA scholarly community and academic institutions react to the disjunctions between their own vision of SA and students’ priorities?</a:t>
            </a:r>
          </a:p>
          <a:p>
            <a:pPr algn="just">
              <a:buNone/>
            </a:pPr>
            <a:endParaRPr lang="en-US" sz="2400" dirty="0" smtClean="0"/>
          </a:p>
          <a:p>
            <a:pPr algn="just"/>
            <a:r>
              <a:rPr lang="en-US" sz="2400" dirty="0" smtClean="0"/>
              <a:t>What can be done by various entities (i.e., SA administrators, teachers, language departments) to induce promote agency in terms of setting and meeting learning goals (linguistic, communicative and cultural)?</a:t>
            </a:r>
          </a:p>
          <a:p>
            <a:pPr algn="just"/>
            <a:endParaRPr lang="en-US" sz="2400" dirty="0" smtClean="0"/>
          </a:p>
          <a:p>
            <a:pPr algn="just"/>
            <a:r>
              <a:rPr lang="en-US" sz="2400" dirty="0" smtClean="0"/>
              <a:t>If SA is an important element of the curriculum, what is the relevance of research findings such as those of this project for on-campus curricular design and language instruction? </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1115" y="228600"/>
            <a:ext cx="8624933" cy="990600"/>
          </a:xfrm>
        </p:spPr>
        <p:txBody>
          <a:bodyPr>
            <a:normAutofit/>
          </a:bodyPr>
          <a:lstStyle/>
          <a:p>
            <a:r>
              <a:rPr lang="en-US" sz="3600" dirty="0" smtClean="0"/>
              <a:t>More information</a:t>
            </a:r>
            <a:endParaRPr lang="en-US" sz="3600" dirty="0"/>
          </a:p>
        </p:txBody>
      </p:sp>
      <p:sp>
        <p:nvSpPr>
          <p:cNvPr id="3" name="Content Placeholder 2"/>
          <p:cNvSpPr>
            <a:spLocks noGrp="1"/>
          </p:cNvSpPr>
          <p:nvPr>
            <p:ph sz="quarter" idx="1"/>
          </p:nvPr>
        </p:nvSpPr>
        <p:spPr>
          <a:xfrm>
            <a:off x="141115" y="1600200"/>
            <a:ext cx="8770859" cy="5108536"/>
          </a:xfrm>
        </p:spPr>
        <p:txBody>
          <a:bodyPr/>
          <a:lstStyle/>
          <a:p>
            <a:pPr>
              <a:buNone/>
            </a:pPr>
            <a:r>
              <a:rPr lang="en-US" sz="2400" dirty="0" smtClean="0"/>
              <a:t>This presentation: 	    http://</a:t>
            </a:r>
            <a:r>
              <a:rPr lang="en-US" sz="2400" dirty="0" err="1" smtClean="0"/>
              <a:t>works.bepress.com/heatherwillisallen</a:t>
            </a:r>
            <a:r>
              <a:rPr lang="en-US" sz="2400" dirty="0" smtClean="0"/>
              <a:t>/</a:t>
            </a:r>
          </a:p>
          <a:p>
            <a:pPr>
              <a:buNone/>
            </a:pPr>
            <a:endParaRPr lang="en-US" sz="2100" dirty="0" smtClean="0"/>
          </a:p>
          <a:p>
            <a:pPr>
              <a:buNone/>
            </a:pPr>
            <a:r>
              <a:rPr lang="en-US" sz="2100" dirty="0" smtClean="0"/>
              <a:t>Related publications: </a:t>
            </a:r>
          </a:p>
          <a:p>
            <a:pPr>
              <a:buNone/>
            </a:pPr>
            <a:endParaRPr lang="en-US" sz="2100" dirty="0" smtClean="0"/>
          </a:p>
          <a:p>
            <a:r>
              <a:rPr lang="en-US" sz="2100" dirty="0" smtClean="0"/>
              <a:t>Allen, H. W. (In press, Fall 2010). Interactive contact during study abroad as linguistic affordance: Myth or reality? </a:t>
            </a:r>
            <a:r>
              <a:rPr lang="en-US" sz="2100" i="1" dirty="0" smtClean="0"/>
              <a:t>Frontiers: The Interdisciplinary Journal of Study Abroad, 19</a:t>
            </a:r>
            <a:r>
              <a:rPr lang="en-US" sz="2100" dirty="0" smtClean="0"/>
              <a:t>.</a:t>
            </a:r>
          </a:p>
          <a:p>
            <a:r>
              <a:rPr lang="en-US" sz="2100" dirty="0" smtClean="0"/>
              <a:t>Allen, H. W. (2010a). Language-learning motivation in short-term study abroad. </a:t>
            </a:r>
            <a:r>
              <a:rPr lang="en-US" sz="2100" i="1" dirty="0" smtClean="0"/>
              <a:t>Foreign</a:t>
            </a:r>
            <a:r>
              <a:rPr lang="en-US" sz="2100" dirty="0" smtClean="0"/>
              <a:t> </a:t>
            </a:r>
            <a:r>
              <a:rPr lang="en-US" sz="2100" i="1" dirty="0" smtClean="0"/>
              <a:t>Language Annals 43 </a:t>
            </a:r>
            <a:r>
              <a:rPr lang="en-US" sz="2100" dirty="0" smtClean="0"/>
              <a:t>(1),</a:t>
            </a:r>
            <a:r>
              <a:rPr lang="en-US" sz="2100" i="1" dirty="0" smtClean="0"/>
              <a:t> </a:t>
            </a:r>
            <a:r>
              <a:rPr lang="en-US" sz="2100" dirty="0" smtClean="0"/>
              <a:t>27-49.</a:t>
            </a:r>
          </a:p>
          <a:p>
            <a:r>
              <a:rPr lang="en-US" sz="2100" dirty="0" smtClean="0"/>
              <a:t>Allen, H. W. (2010b). What shapes short-term study abroad experiences? A comparative case study of students' motives and goals. </a:t>
            </a:r>
            <a:r>
              <a:rPr lang="en-US" sz="2100" i="1" dirty="0" smtClean="0"/>
              <a:t>Journal of Studies in International</a:t>
            </a:r>
            <a:r>
              <a:rPr lang="en-US" sz="2100" dirty="0" smtClean="0"/>
              <a:t> </a:t>
            </a:r>
            <a:r>
              <a:rPr lang="en-US" sz="2100" i="1" dirty="0" smtClean="0"/>
              <a:t>Education, 14</a:t>
            </a:r>
            <a:r>
              <a:rPr lang="en-US" sz="2100" dirty="0" smtClean="0"/>
              <a:t> (4). Available ahead of print on the Sage website via </a:t>
            </a:r>
            <a:r>
              <a:rPr lang="en-US" sz="2100" dirty="0" err="1" smtClean="0"/>
              <a:t>OnlineFirst</a:t>
            </a:r>
            <a:r>
              <a:rPr lang="en-US" sz="2100" dirty="0" smtClean="0"/>
              <a:t>.</a:t>
            </a:r>
          </a:p>
          <a:p>
            <a:endParaRPr lang="en-US" sz="2100" dirty="0" smtClean="0"/>
          </a:p>
          <a:p>
            <a:pPr>
              <a:buNone/>
            </a:pP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3680" y="228600"/>
            <a:ext cx="8592368" cy="990600"/>
          </a:xfrm>
        </p:spPr>
        <p:txBody>
          <a:bodyPr>
            <a:normAutofit/>
          </a:bodyPr>
          <a:lstStyle/>
          <a:p>
            <a:r>
              <a:rPr lang="en-US" sz="3600" dirty="0" smtClean="0"/>
              <a:t>Rationale for this project</a:t>
            </a:r>
            <a:endParaRPr lang="en-US" sz="3600" dirty="0"/>
          </a:p>
        </p:txBody>
      </p:sp>
      <p:sp>
        <p:nvSpPr>
          <p:cNvPr id="3" name="Content Placeholder 2"/>
          <p:cNvSpPr>
            <a:spLocks noGrp="1"/>
          </p:cNvSpPr>
          <p:nvPr>
            <p:ph sz="quarter" idx="1"/>
          </p:nvPr>
        </p:nvSpPr>
        <p:spPr>
          <a:xfrm>
            <a:off x="173680" y="1600200"/>
            <a:ext cx="8592368" cy="5257800"/>
          </a:xfrm>
        </p:spPr>
        <p:txBody>
          <a:bodyPr>
            <a:noAutofit/>
          </a:bodyPr>
          <a:lstStyle/>
          <a:p>
            <a:pPr>
              <a:lnSpc>
                <a:spcPct val="90000"/>
              </a:lnSpc>
              <a:buNone/>
            </a:pPr>
            <a:r>
              <a:rPr lang="en-GB" sz="2450" dirty="0" smtClean="0"/>
              <a:t>“[</a:t>
            </a:r>
            <a:r>
              <a:rPr lang="en-GB" sz="2450" dirty="0" err="1" smtClean="0"/>
              <a:t>T]he</a:t>
            </a:r>
            <a:r>
              <a:rPr lang="en-GB" sz="2450" dirty="0" smtClean="0"/>
              <a:t> individual ... is the passive recipient of the envisaged life</a:t>
            </a:r>
          </a:p>
          <a:p>
            <a:pPr>
              <a:lnSpc>
                <a:spcPct val="90000"/>
              </a:lnSpc>
              <a:buNone/>
            </a:pPr>
            <a:r>
              <a:rPr lang="en-GB" sz="2450" dirty="0" smtClean="0"/>
              <a:t>-changing process … it creates a mythical transformative space</a:t>
            </a:r>
          </a:p>
          <a:p>
            <a:pPr>
              <a:lnSpc>
                <a:spcPct val="90000"/>
              </a:lnSpc>
              <a:buNone/>
            </a:pPr>
            <a:r>
              <a:rPr lang="en-GB" sz="2450" dirty="0" smtClean="0"/>
              <a:t>called </a:t>
            </a:r>
            <a:r>
              <a:rPr lang="en-US" sz="2450" dirty="0" smtClean="0">
                <a:ea typeface="ヒラギノ角ゴ Pro W3" charset="-128"/>
                <a:cs typeface="ヒラギノ角ゴ Pro W3" charset="-128"/>
              </a:rPr>
              <a:t>abroad.</a:t>
            </a:r>
            <a:r>
              <a:rPr lang="en-GB" sz="2450" dirty="0" smtClean="0"/>
              <a:t> The implied purpose of this space is to make</a:t>
            </a:r>
          </a:p>
          <a:p>
            <a:pPr>
              <a:lnSpc>
                <a:spcPct val="90000"/>
              </a:lnSpc>
              <a:buNone/>
            </a:pPr>
            <a:r>
              <a:rPr lang="en-GB" sz="2450" dirty="0" smtClean="0"/>
              <a:t>study abroad students feel better about themselves. The</a:t>
            </a:r>
          </a:p>
          <a:p>
            <a:pPr>
              <a:lnSpc>
                <a:spcPct val="90000"/>
              </a:lnSpc>
              <a:buNone/>
            </a:pPr>
            <a:r>
              <a:rPr lang="en-GB" sz="2450" dirty="0" smtClean="0"/>
              <a:t>statement that </a:t>
            </a:r>
            <a:r>
              <a:rPr lang="en-US" sz="2450" dirty="0" smtClean="0">
                <a:ea typeface="ヒラギノ角ゴ Pro W3" charset="-128"/>
                <a:cs typeface="ヒラギノ角ゴ Pro W3" charset="-128"/>
              </a:rPr>
              <a:t>‘</a:t>
            </a:r>
            <a:r>
              <a:rPr lang="en-US" sz="2450" dirty="0" err="1" smtClean="0">
                <a:ea typeface="ヒラギノ角ゴ Pro W3" charset="-128"/>
                <a:cs typeface="ヒラギノ角ゴ Pro W3" charset="-128"/>
              </a:rPr>
              <a:t>s</a:t>
            </a:r>
            <a:r>
              <a:rPr lang="en-US" sz="2450" dirty="0" err="1" smtClean="0"/>
              <a:t>t</a:t>
            </a:r>
            <a:r>
              <a:rPr lang="en-GB" sz="2450" dirty="0" err="1" smtClean="0"/>
              <a:t>udy</a:t>
            </a:r>
            <a:r>
              <a:rPr lang="en-GB" sz="2450" dirty="0" smtClean="0"/>
              <a:t> abroad changed my life’ masks a</a:t>
            </a:r>
          </a:p>
          <a:p>
            <a:pPr>
              <a:lnSpc>
                <a:spcPct val="90000"/>
              </a:lnSpc>
              <a:buNone/>
            </a:pPr>
            <a:r>
              <a:rPr lang="en-GB" sz="2450" dirty="0" smtClean="0"/>
              <a:t>potentially complex set of issues in this context. Firstly, it is</a:t>
            </a:r>
          </a:p>
          <a:p>
            <a:pPr>
              <a:lnSpc>
                <a:spcPct val="90000"/>
              </a:lnSpc>
              <a:buNone/>
            </a:pPr>
            <a:r>
              <a:rPr lang="en-GB" sz="2450" dirty="0" smtClean="0"/>
              <a:t>entirely undiscriminating in implication as if </a:t>
            </a:r>
            <a:r>
              <a:rPr lang="en-US" sz="2450" dirty="0" smtClean="0">
                <a:ea typeface="ヒラギノ角ゴ Pro W3" charset="-128"/>
                <a:cs typeface="ヒラギノ角ゴ Pro W3" charset="-128"/>
              </a:rPr>
              <a:t>‘</a:t>
            </a:r>
            <a:r>
              <a:rPr lang="en-US" sz="2450" dirty="0" err="1" smtClean="0">
                <a:ea typeface="ヒラギノ角ゴ Pro W3" charset="-128"/>
                <a:cs typeface="ヒラギノ角ゴ Pro W3" charset="-128"/>
              </a:rPr>
              <a:t>a</a:t>
            </a:r>
            <a:r>
              <a:rPr lang="en-US" sz="2450" dirty="0" err="1" smtClean="0"/>
              <a:t>b</a:t>
            </a:r>
            <a:r>
              <a:rPr lang="en-GB" sz="2450" dirty="0" smtClean="0"/>
              <a:t>road’ were one</a:t>
            </a:r>
          </a:p>
          <a:p>
            <a:pPr>
              <a:lnSpc>
                <a:spcPct val="90000"/>
              </a:lnSpc>
              <a:buNone/>
            </a:pPr>
            <a:r>
              <a:rPr lang="en-GB" sz="2450" dirty="0" smtClean="0"/>
              <a:t>transforming location wherein the participant will gain insight</a:t>
            </a:r>
          </a:p>
          <a:p>
            <a:pPr>
              <a:lnSpc>
                <a:spcPct val="90000"/>
              </a:lnSpc>
              <a:buNone/>
            </a:pPr>
            <a:r>
              <a:rPr lang="en-GB" sz="2450" dirty="0" smtClean="0"/>
              <a:t>simply by being there. It consequently minimises (or fails to</a:t>
            </a:r>
          </a:p>
          <a:p>
            <a:pPr>
              <a:lnSpc>
                <a:spcPct val="90000"/>
              </a:lnSpc>
              <a:buNone/>
            </a:pPr>
            <a:r>
              <a:rPr lang="en-GB" sz="2450" dirty="0" smtClean="0"/>
              <a:t>distinguish between) some crucial matters: What do you study ?</a:t>
            </a:r>
          </a:p>
          <a:p>
            <a:pPr>
              <a:lnSpc>
                <a:spcPct val="90000"/>
              </a:lnSpc>
              <a:buNone/>
            </a:pPr>
            <a:r>
              <a:rPr lang="en-GB" sz="2450" dirty="0" smtClean="0"/>
              <a:t>Where do you study it? How do you study it? What do you have</a:t>
            </a:r>
          </a:p>
          <a:p>
            <a:pPr>
              <a:lnSpc>
                <a:spcPct val="90000"/>
              </a:lnSpc>
              <a:buNone/>
            </a:pPr>
            <a:r>
              <a:rPr lang="en-GB" sz="2450" dirty="0" smtClean="0"/>
              <a:t>to do to maximise the benefits?” (Woolf, 2009)</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49666" y="228600"/>
            <a:ext cx="8516382" cy="990600"/>
          </a:xfrm>
        </p:spPr>
        <p:txBody>
          <a:bodyPr>
            <a:normAutofit/>
          </a:bodyPr>
          <a:lstStyle/>
          <a:p>
            <a:r>
              <a:rPr lang="en-US" sz="3600" dirty="0" smtClean="0"/>
              <a:t>Rationale for this project</a:t>
            </a:r>
            <a:endParaRPr lang="en-US" sz="3600" dirty="0"/>
          </a:p>
        </p:txBody>
      </p:sp>
      <p:sp>
        <p:nvSpPr>
          <p:cNvPr id="3" name="Content Placeholder 2"/>
          <p:cNvSpPr>
            <a:spLocks noGrp="1"/>
          </p:cNvSpPr>
          <p:nvPr>
            <p:ph sz="quarter" idx="1"/>
          </p:nvPr>
        </p:nvSpPr>
        <p:spPr>
          <a:xfrm>
            <a:off x="1" y="1454645"/>
            <a:ext cx="8966248" cy="5178102"/>
          </a:xfrm>
        </p:spPr>
        <p:txBody>
          <a:bodyPr>
            <a:normAutofit/>
          </a:bodyPr>
          <a:lstStyle/>
          <a:p>
            <a:pPr algn="just">
              <a:buNone/>
            </a:pPr>
            <a:endParaRPr lang="en-US" sz="2200" dirty="0" smtClean="0"/>
          </a:p>
          <a:p>
            <a:pPr algn="just"/>
            <a:r>
              <a:rPr lang="en-US" sz="2400" dirty="0" smtClean="0"/>
              <a:t>In order to improve the SA experience, we first need to understand much more precisely its potential benefits, given that linguistic gain may not be the major motivator for participants.</a:t>
            </a:r>
          </a:p>
          <a:p>
            <a:pPr algn="just">
              <a:buNone/>
            </a:pPr>
            <a:endParaRPr lang="en-US" sz="2400" dirty="0" smtClean="0"/>
          </a:p>
          <a:p>
            <a:pPr algn="just"/>
            <a:r>
              <a:rPr lang="en-US" sz="2400" dirty="0" smtClean="0"/>
              <a:t>In particular, the following dimensions of the SA experience need to be teased out, being cautious to avoid presuming a priori correlations among them:</a:t>
            </a:r>
          </a:p>
          <a:p>
            <a:pPr lvl="1" algn="just"/>
            <a:r>
              <a:rPr lang="en-US" sz="2400" dirty="0" smtClean="0"/>
              <a:t>Linguistic/proficiency gains</a:t>
            </a:r>
          </a:p>
          <a:p>
            <a:pPr lvl="1" algn="just"/>
            <a:r>
              <a:rPr lang="en-US" sz="2400" dirty="0" smtClean="0"/>
              <a:t>Content knowledge (e.g., cultural, political, historical, etc.)</a:t>
            </a:r>
          </a:p>
          <a:p>
            <a:pPr lvl="1" algn="just"/>
            <a:r>
              <a:rPr lang="en-US" sz="2400" dirty="0" smtClean="0"/>
              <a:t>Procedural knowledge related to living in a foreign environment</a:t>
            </a:r>
          </a:p>
          <a:p>
            <a:pPr lvl="1" algn="just"/>
            <a:r>
              <a:rPr lang="en-US" sz="2400" dirty="0" smtClean="0"/>
              <a:t>Self-regulation of learning</a:t>
            </a:r>
          </a:p>
          <a:p>
            <a:pPr algn="just"/>
            <a:endParaRPr lang="en-US" sz="2000" dirty="0" smtClean="0"/>
          </a:p>
          <a:p>
            <a:pPr algn="just">
              <a:buNone/>
            </a:pPr>
            <a:endParaRPr lang="en-US" sz="2000" dirty="0" smtClean="0"/>
          </a:p>
          <a:p>
            <a:pPr algn="just"/>
            <a:endParaRPr lang="en-US" sz="3840"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766048" cy="1219200"/>
          </a:xfrm>
        </p:spPr>
        <p:txBody>
          <a:bodyPr>
            <a:noAutofit/>
          </a:bodyPr>
          <a:lstStyle/>
          <a:p>
            <a:r>
              <a:rPr lang="en-US" sz="3700" dirty="0" smtClean="0"/>
              <a:t>Key theoretical concepts: </a:t>
            </a:r>
            <a:r>
              <a:rPr lang="en-US" sz="3700" dirty="0" err="1" smtClean="0"/>
              <a:t>Sociocultural</a:t>
            </a:r>
            <a:r>
              <a:rPr lang="en-US" sz="3700" dirty="0" smtClean="0"/>
              <a:t> theory</a:t>
            </a:r>
            <a:endParaRPr lang="en-US" sz="3700" dirty="0"/>
          </a:p>
        </p:txBody>
      </p:sp>
      <p:sp>
        <p:nvSpPr>
          <p:cNvPr id="3" name="Content Placeholder 2"/>
          <p:cNvSpPr>
            <a:spLocks noGrp="1"/>
          </p:cNvSpPr>
          <p:nvPr>
            <p:ph sz="quarter" idx="1"/>
          </p:nvPr>
        </p:nvSpPr>
        <p:spPr>
          <a:xfrm>
            <a:off x="279400" y="1600200"/>
            <a:ext cx="8864600" cy="5029200"/>
          </a:xfrm>
        </p:spPr>
        <p:txBody>
          <a:bodyPr>
            <a:normAutofit/>
          </a:bodyPr>
          <a:lstStyle/>
          <a:p>
            <a:pPr>
              <a:spcBef>
                <a:spcPct val="50000"/>
              </a:spcBef>
            </a:pPr>
            <a:r>
              <a:rPr lang="en-US" sz="2400" dirty="0" err="1" smtClean="0"/>
              <a:t>Vygotskian</a:t>
            </a:r>
            <a:r>
              <a:rPr lang="en-US" sz="2400" dirty="0" smtClean="0"/>
              <a:t> SCT is a theory of mind recognizing the central role of language as a tool mediating humans’ relationships to the world. Through physical and psychological mediation including language, humans can direct and control behavior, influence their environment and change it (</a:t>
            </a:r>
            <a:r>
              <a:rPr lang="en-US" sz="2400" dirty="0" err="1" smtClean="0"/>
              <a:t>Lantolf</a:t>
            </a:r>
            <a:r>
              <a:rPr lang="en-US" sz="2400" dirty="0" smtClean="0"/>
              <a:t>, 2000; </a:t>
            </a:r>
            <a:r>
              <a:rPr lang="en-US" sz="2400" dirty="0" err="1" smtClean="0"/>
              <a:t>Lantolf</a:t>
            </a:r>
            <a:r>
              <a:rPr lang="en-US" sz="2400" dirty="0" smtClean="0"/>
              <a:t> &amp; Thorne, 2006; </a:t>
            </a:r>
            <a:r>
              <a:rPr lang="en-US" sz="2400" dirty="0" err="1" smtClean="0"/>
              <a:t>Vygotsky</a:t>
            </a:r>
            <a:r>
              <a:rPr lang="en-US" sz="2400" dirty="0" smtClean="0"/>
              <a:t>, 1978, 1986).</a:t>
            </a:r>
          </a:p>
          <a:p>
            <a:pPr>
              <a:spcBef>
                <a:spcPct val="50000"/>
              </a:spcBef>
            </a:pPr>
            <a:r>
              <a:rPr lang="en-US" sz="2400" dirty="0" smtClean="0"/>
              <a:t>Learning, from this perspective, is first organized and regulated by more competent others such as a parent or teacher, with the goal that the learner will eventually appropriate regulatory means and assume an </a:t>
            </a:r>
            <a:r>
              <a:rPr lang="en-US" sz="2400" dirty="0" err="1" smtClean="0"/>
              <a:t>agentic</a:t>
            </a:r>
            <a:r>
              <a:rPr lang="en-US" sz="2400" dirty="0" smtClean="0"/>
              <a:t> role in learning (</a:t>
            </a:r>
            <a:r>
              <a:rPr lang="en-US" sz="2400" dirty="0" err="1" smtClean="0"/>
              <a:t>Sfard</a:t>
            </a:r>
            <a:r>
              <a:rPr lang="en-US" sz="2400" dirty="0" smtClean="0"/>
              <a:t>, 1998). </a:t>
            </a:r>
          </a:p>
          <a:p>
            <a:pPr>
              <a:spcBef>
                <a:spcPct val="50000"/>
              </a:spcBef>
            </a:pPr>
            <a:endParaRPr lang="en-US" sz="2400" dirty="0" smtClean="0"/>
          </a:p>
          <a:p>
            <a:pPr>
              <a:spcBef>
                <a:spcPct val="50000"/>
              </a:spcBef>
            </a:pPr>
            <a:endParaRPr lang="en-US" sz="3200" dirty="0" smtClean="0"/>
          </a:p>
          <a:p>
            <a:pPr>
              <a:spcBef>
                <a:spcPct val="50000"/>
              </a:spcBef>
            </a:pPr>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766048" cy="1219200"/>
          </a:xfrm>
        </p:spPr>
        <p:txBody>
          <a:bodyPr>
            <a:noAutofit/>
          </a:bodyPr>
          <a:lstStyle/>
          <a:p>
            <a:r>
              <a:rPr lang="en-US" sz="3700" dirty="0" smtClean="0"/>
              <a:t>Key theoretical concepts: </a:t>
            </a:r>
            <a:r>
              <a:rPr lang="en-US" sz="3700" dirty="0" err="1" smtClean="0"/>
              <a:t>Sociocultural</a:t>
            </a:r>
            <a:r>
              <a:rPr lang="en-US" sz="3700" dirty="0" smtClean="0"/>
              <a:t> theory</a:t>
            </a:r>
            <a:endParaRPr lang="en-US" sz="3700" dirty="0"/>
          </a:p>
        </p:txBody>
      </p:sp>
      <p:sp>
        <p:nvSpPr>
          <p:cNvPr id="3" name="Content Placeholder 2"/>
          <p:cNvSpPr>
            <a:spLocks noGrp="1"/>
          </p:cNvSpPr>
          <p:nvPr>
            <p:ph sz="quarter" idx="1"/>
          </p:nvPr>
        </p:nvSpPr>
        <p:spPr>
          <a:xfrm>
            <a:off x="279400" y="1600200"/>
            <a:ext cx="8864600" cy="5029200"/>
          </a:xfrm>
        </p:spPr>
        <p:txBody>
          <a:bodyPr>
            <a:normAutofit/>
          </a:bodyPr>
          <a:lstStyle/>
          <a:p>
            <a:pPr>
              <a:spcBef>
                <a:spcPct val="50000"/>
              </a:spcBef>
            </a:pPr>
            <a:r>
              <a:rPr lang="en-US" sz="2400" dirty="0" smtClean="0"/>
              <a:t>Agency: Links motivation to action, as individuals position themselves in relation to the learning process and others in the learning environment. Agency is a co-constructed phenomenon, constantly renegotiated with those around the individual (</a:t>
            </a:r>
            <a:r>
              <a:rPr lang="en-US" sz="2400" dirty="0" err="1" smtClean="0"/>
              <a:t>Lantolf</a:t>
            </a:r>
            <a:r>
              <a:rPr lang="en-US" sz="2400" dirty="0" smtClean="0"/>
              <a:t> &amp; </a:t>
            </a:r>
            <a:r>
              <a:rPr lang="en-US" sz="2400" dirty="0" err="1" smtClean="0"/>
              <a:t>Pavlenko</a:t>
            </a:r>
            <a:r>
              <a:rPr lang="en-US" sz="2400" dirty="0" smtClean="0"/>
              <a:t>, 2001).</a:t>
            </a:r>
          </a:p>
          <a:p>
            <a:pPr>
              <a:spcBef>
                <a:spcPct val="50000"/>
              </a:spcBef>
            </a:pPr>
            <a:r>
              <a:rPr lang="en-US" sz="2400" dirty="0" smtClean="0"/>
              <a:t>Affordance: Whereas in many SLA theories, primary is given to input transmitted to the learner, SCT privileges the notion of affordance, or a “particular property of the environment that is relevant … to an active, perceiving organism … [</a:t>
            </a:r>
            <a:r>
              <a:rPr lang="en-US" sz="2400" dirty="0" err="1" smtClean="0"/>
              <a:t>i]f</a:t>
            </a:r>
            <a:r>
              <a:rPr lang="en-US" sz="2400" dirty="0" smtClean="0"/>
              <a:t> the language learner is active and engaged, she will perceive linguistic affordances and use them for linguistic action” (van </a:t>
            </a:r>
            <a:r>
              <a:rPr lang="en-US" sz="2400" dirty="0" err="1" smtClean="0"/>
              <a:t>Lier</a:t>
            </a:r>
            <a:r>
              <a:rPr lang="en-US" sz="2400" dirty="0" smtClean="0"/>
              <a:t>, 2000, </a:t>
            </a:r>
            <a:r>
              <a:rPr lang="en-US" sz="2400" dirty="0" err="1" smtClean="0"/>
              <a:t>p</a:t>
            </a:r>
            <a:r>
              <a:rPr lang="en-US" sz="2400" dirty="0" smtClean="0"/>
              <a:t>. 252).</a:t>
            </a:r>
          </a:p>
          <a:p>
            <a:pPr>
              <a:spcBef>
                <a:spcPct val="50000"/>
              </a:spcBef>
            </a:pPr>
            <a:endParaRPr lang="en-US" sz="3200" dirty="0" smtClean="0"/>
          </a:p>
          <a:p>
            <a:pPr>
              <a:spcBef>
                <a:spcPct val="50000"/>
              </a:spcBef>
            </a:pPr>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766048" cy="990600"/>
          </a:xfrm>
        </p:spPr>
        <p:txBody>
          <a:bodyPr>
            <a:normAutofit fontScale="90000"/>
          </a:bodyPr>
          <a:lstStyle/>
          <a:p>
            <a:r>
              <a:rPr lang="en-US" dirty="0" smtClean="0"/>
              <a:t>Key theoretical concepts: Activity theory</a:t>
            </a:r>
            <a:endParaRPr lang="en-US" dirty="0"/>
          </a:p>
        </p:txBody>
      </p:sp>
      <p:sp>
        <p:nvSpPr>
          <p:cNvPr id="3" name="Content Placeholder 2"/>
          <p:cNvSpPr>
            <a:spLocks noGrp="1"/>
          </p:cNvSpPr>
          <p:nvPr>
            <p:ph sz="quarter" idx="1"/>
          </p:nvPr>
        </p:nvSpPr>
        <p:spPr/>
        <p:txBody>
          <a:bodyPr/>
          <a:lstStyle/>
          <a:p>
            <a:pPr>
              <a:spcBef>
                <a:spcPct val="50000"/>
              </a:spcBef>
            </a:pPr>
            <a:endParaRPr lang="en-US" sz="3200" dirty="0" smtClean="0"/>
          </a:p>
          <a:p>
            <a:pPr>
              <a:spcBef>
                <a:spcPct val="50000"/>
              </a:spcBef>
            </a:pPr>
            <a:endParaRPr lang="en-US" dirty="0" smtClean="0"/>
          </a:p>
          <a:p>
            <a:endParaRPr lang="en-US" dirty="0"/>
          </a:p>
        </p:txBody>
      </p:sp>
      <p:sp>
        <p:nvSpPr>
          <p:cNvPr id="5" name="TextBox 4"/>
          <p:cNvSpPr txBox="1"/>
          <p:nvPr/>
        </p:nvSpPr>
        <p:spPr>
          <a:xfrm>
            <a:off x="228600" y="1600200"/>
            <a:ext cx="8712200" cy="2677656"/>
          </a:xfrm>
          <a:prstGeom prst="rect">
            <a:avLst/>
          </a:prstGeom>
          <a:noFill/>
        </p:spPr>
        <p:txBody>
          <a:bodyPr wrap="square" rtlCol="0">
            <a:spAutoFit/>
          </a:bodyPr>
          <a:lstStyle/>
          <a:p>
            <a:pPr>
              <a:buFont typeface="Arial"/>
              <a:buChar char="•"/>
            </a:pPr>
            <a:r>
              <a:rPr lang="en-US" sz="2400" dirty="0" smtClean="0"/>
              <a:t>Activity theory </a:t>
            </a:r>
            <a:r>
              <a:rPr lang="en-US" sz="2400" dirty="0"/>
              <a:t>(</a:t>
            </a:r>
            <a:r>
              <a:rPr lang="en-US" sz="2400" dirty="0" err="1"/>
              <a:t>Leont’ev</a:t>
            </a:r>
            <a:r>
              <a:rPr lang="en-US" sz="2400" dirty="0"/>
              <a:t>, 1978; </a:t>
            </a:r>
            <a:r>
              <a:rPr lang="en-US" sz="2400" dirty="0" err="1"/>
              <a:t>Engeström</a:t>
            </a:r>
            <a:r>
              <a:rPr lang="en-US" sz="2400" dirty="0"/>
              <a:t>, 1987, 1999a, 2009</a:t>
            </a:r>
            <a:r>
              <a:rPr lang="en-US" sz="2400" dirty="0" smtClean="0"/>
              <a:t>), considered a sub-discipline of SCT, provides a useful lens for analyzing motivational processes as it refines volitional aspects of SCT, focusing on </a:t>
            </a:r>
            <a:r>
              <a:rPr lang="en-US" sz="2400" dirty="0"/>
              <a:t>on the</a:t>
            </a:r>
            <a:r>
              <a:rPr lang="en-US" sz="2400" dirty="0" smtClean="0"/>
              <a:t> relationship </a:t>
            </a:r>
            <a:r>
              <a:rPr lang="en-US" sz="2400" dirty="0"/>
              <a:t>between humans as active agents engaging in purposeful behavior motivated by specific biological or culturally constructed needs and their external </a:t>
            </a:r>
            <a:r>
              <a:rPr lang="en-US" sz="2400" dirty="0" err="1"/>
              <a:t>sociocultural</a:t>
            </a:r>
            <a:r>
              <a:rPr lang="en-US" sz="2400" dirty="0"/>
              <a:t> </a:t>
            </a:r>
            <a:r>
              <a:rPr lang="en-US" sz="2400" dirty="0" smtClean="0"/>
              <a:t>milieus. </a:t>
            </a:r>
          </a:p>
          <a:p>
            <a:endParaRPr lang="en-US" sz="2400" dirty="0" smtClean="0"/>
          </a:p>
        </p:txBody>
      </p:sp>
      <p:pic>
        <p:nvPicPr>
          <p:cNvPr id="6" name="Picture 5" descr="Screen shot 2010-09-18 at 10.04.46 AM.png"/>
          <p:cNvPicPr>
            <a:picLocks noChangeAspect="1"/>
          </p:cNvPicPr>
          <p:nvPr/>
        </p:nvPicPr>
        <p:blipFill>
          <a:blip r:embed="rId2"/>
          <a:stretch>
            <a:fillRect/>
          </a:stretch>
        </p:blipFill>
        <p:spPr>
          <a:xfrm>
            <a:off x="2540000" y="4282016"/>
            <a:ext cx="4318000" cy="2410883"/>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766048" cy="990600"/>
          </a:xfrm>
        </p:spPr>
        <p:txBody>
          <a:bodyPr>
            <a:normAutofit/>
          </a:bodyPr>
          <a:lstStyle/>
          <a:p>
            <a:r>
              <a:rPr lang="en-US" sz="3600" dirty="0" smtClean="0"/>
              <a:t>Key theoretical concepts: defining motivation</a:t>
            </a:r>
            <a:endParaRPr lang="en-US" sz="3600" dirty="0"/>
          </a:p>
        </p:txBody>
      </p:sp>
      <p:sp>
        <p:nvSpPr>
          <p:cNvPr id="3" name="Content Placeholder 2"/>
          <p:cNvSpPr>
            <a:spLocks noGrp="1"/>
          </p:cNvSpPr>
          <p:nvPr>
            <p:ph sz="quarter" idx="1"/>
          </p:nvPr>
        </p:nvSpPr>
        <p:spPr>
          <a:xfrm>
            <a:off x="0" y="1600200"/>
            <a:ext cx="9144000" cy="5092700"/>
          </a:xfrm>
        </p:spPr>
        <p:txBody>
          <a:bodyPr>
            <a:normAutofit fontScale="70000" lnSpcReduction="20000"/>
          </a:bodyPr>
          <a:lstStyle/>
          <a:p>
            <a:pPr>
              <a:spcBef>
                <a:spcPct val="50000"/>
              </a:spcBef>
              <a:buNone/>
            </a:pPr>
            <a:endParaRPr lang="en-US" sz="3200" dirty="0" smtClean="0"/>
          </a:p>
          <a:p>
            <a:pPr>
              <a:spcBef>
                <a:spcPct val="50000"/>
              </a:spcBef>
              <a:buNone/>
            </a:pPr>
            <a:endParaRPr lang="en-US" sz="3200" dirty="0" smtClean="0"/>
          </a:p>
          <a:p>
            <a:pPr>
              <a:spcBef>
                <a:spcPct val="50000"/>
              </a:spcBef>
            </a:pPr>
            <a:r>
              <a:rPr lang="en-US" sz="3200" b="1" dirty="0" smtClean="0"/>
              <a:t>Need</a:t>
            </a:r>
            <a:r>
              <a:rPr lang="en-US" sz="3200" dirty="0" smtClean="0"/>
              <a:t> is transformed into a motive once directed at an </a:t>
            </a:r>
            <a:r>
              <a:rPr lang="en-US" sz="3200" b="1" dirty="0" smtClean="0"/>
              <a:t>object</a:t>
            </a:r>
            <a:r>
              <a:rPr lang="en-US" sz="3200" dirty="0" smtClean="0"/>
              <a:t>, the activity's focus or orientation. </a:t>
            </a:r>
          </a:p>
          <a:p>
            <a:pPr>
              <a:spcBef>
                <a:spcPct val="50000"/>
              </a:spcBef>
            </a:pPr>
            <a:r>
              <a:rPr lang="en-US" sz="3200" b="1" dirty="0" smtClean="0"/>
              <a:t>Motives</a:t>
            </a:r>
            <a:r>
              <a:rPr lang="en-US" sz="3200" dirty="0" smtClean="0"/>
              <a:t>, which explain why someone engages in an activity, are inherently unstable, gaining or losing power depending on the conditions, content and course of activity (Gillette, 1994; </a:t>
            </a:r>
            <a:r>
              <a:rPr lang="en-US" sz="3200" dirty="0" err="1" smtClean="0"/>
              <a:t>Lantolf</a:t>
            </a:r>
            <a:r>
              <a:rPr lang="en-US" sz="3200" dirty="0" smtClean="0"/>
              <a:t> &amp; </a:t>
            </a:r>
            <a:r>
              <a:rPr lang="en-US" sz="3200" dirty="0" err="1" smtClean="0"/>
              <a:t>Genung</a:t>
            </a:r>
            <a:r>
              <a:rPr lang="en-US" sz="3200" dirty="0" smtClean="0"/>
              <a:t>, 2002). </a:t>
            </a:r>
          </a:p>
          <a:p>
            <a:pPr>
              <a:spcBef>
                <a:spcPct val="50000"/>
              </a:spcBef>
            </a:pPr>
            <a:r>
              <a:rPr lang="en-US" sz="3200" dirty="0" smtClean="0"/>
              <a:t>Activities are manifested concretely as goal-oriented actions, and </a:t>
            </a:r>
            <a:r>
              <a:rPr lang="en-US" sz="3200" b="1" dirty="0" smtClean="0"/>
              <a:t>goals</a:t>
            </a:r>
            <a:r>
              <a:rPr lang="en-US" sz="3200" dirty="0" smtClean="0"/>
              <a:t>, in contrast with motives, have clear start and end points and relate to specific actions (</a:t>
            </a:r>
            <a:r>
              <a:rPr lang="en-US" sz="3200" dirty="0" err="1" smtClean="0"/>
              <a:t>Engeström</a:t>
            </a:r>
            <a:r>
              <a:rPr lang="en-US" sz="3200" dirty="0" smtClean="0"/>
              <a:t>, 1999b). Like motives, goals are unstable as they are modified, postponed and at times abandoned (</a:t>
            </a:r>
            <a:r>
              <a:rPr lang="en-US" sz="3200" dirty="0" err="1" smtClean="0"/>
              <a:t>Lantolf</a:t>
            </a:r>
            <a:r>
              <a:rPr lang="en-US" sz="3200" dirty="0" smtClean="0"/>
              <a:t> &amp; </a:t>
            </a:r>
            <a:r>
              <a:rPr lang="en-US" sz="3200" dirty="0" err="1" smtClean="0"/>
              <a:t>Appel</a:t>
            </a:r>
            <a:r>
              <a:rPr lang="en-US" sz="3200" dirty="0" smtClean="0"/>
              <a:t>, 1994). </a:t>
            </a:r>
          </a:p>
          <a:p>
            <a:pPr>
              <a:spcBef>
                <a:spcPct val="50000"/>
              </a:spcBef>
            </a:pPr>
            <a:r>
              <a:rPr lang="en-US" sz="3143" dirty="0" smtClean="0"/>
              <a:t>When a need is integrated with an object, it is transformed into a motive. However, a motive does not gain full momentum until it is incorporated with a specific goal and sense of </a:t>
            </a:r>
            <a:r>
              <a:rPr lang="en-US" sz="3143" b="1" dirty="0" smtClean="0"/>
              <a:t>participation </a:t>
            </a:r>
            <a:r>
              <a:rPr lang="en-US" sz="3143" dirty="0" smtClean="0"/>
              <a:t>in an L2 community (Kim, 2007; Allen, 2010a, 2010b) </a:t>
            </a:r>
          </a:p>
          <a:p>
            <a:pPr>
              <a:spcBef>
                <a:spcPct val="50000"/>
              </a:spcBef>
              <a:buNone/>
            </a:pPr>
            <a:endParaRPr lang="en-US" sz="3200" dirty="0" smtClean="0"/>
          </a:p>
        </p:txBody>
      </p:sp>
      <p:pic>
        <p:nvPicPr>
          <p:cNvPr id="4" name="Picture 3" descr="Screen shot 2010-09-18 at 10.07.21 AM.png"/>
          <p:cNvPicPr>
            <a:picLocks noChangeAspect="1"/>
          </p:cNvPicPr>
          <p:nvPr/>
        </p:nvPicPr>
        <p:blipFill>
          <a:blip r:embed="rId2"/>
          <a:stretch>
            <a:fillRect/>
          </a:stretch>
        </p:blipFill>
        <p:spPr>
          <a:xfrm>
            <a:off x="292100" y="1600200"/>
            <a:ext cx="8102600" cy="5842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521</TotalTime>
  <Words>4155</Words>
  <Application>Microsoft Macintosh PowerPoint</Application>
  <PresentationFormat>On-screen Show (4:3)</PresentationFormat>
  <Paragraphs>286</Paragraphs>
  <Slides>33</Slides>
  <Notes>0</Notes>
  <HiddenSlides>0</HiddenSlides>
  <MMClips>0</MMClips>
  <ScaleCrop>false</ScaleCrop>
  <HeadingPairs>
    <vt:vector size="4" baseType="variant">
      <vt:variant>
        <vt:lpstr>Design Template</vt:lpstr>
      </vt:variant>
      <vt:variant>
        <vt:i4>1</vt:i4>
      </vt:variant>
      <vt:variant>
        <vt:lpstr>Slide Titles</vt:lpstr>
      </vt:variant>
      <vt:variant>
        <vt:i4>33</vt:i4>
      </vt:variant>
    </vt:vector>
  </HeadingPairs>
  <TitlesOfParts>
    <vt:vector size="34" baseType="lpstr">
      <vt:lpstr>Median</vt:lpstr>
      <vt:lpstr>Goals, Motives, &amp; Self-Perceptions in study abroad: Are students missing the point? (Or are we?)</vt:lpstr>
      <vt:lpstr>Purpose of this project</vt:lpstr>
      <vt:lpstr>Rationale for this project</vt:lpstr>
      <vt:lpstr>Rationale for this project</vt:lpstr>
      <vt:lpstr>Rationale for this project</vt:lpstr>
      <vt:lpstr>Key theoretical concepts: Sociocultural theory</vt:lpstr>
      <vt:lpstr>Key theoretical concepts: Sociocultural theory</vt:lpstr>
      <vt:lpstr>Key theoretical concepts: Activity theory</vt:lpstr>
      <vt:lpstr>Key theoretical concepts: defining motivation</vt:lpstr>
      <vt:lpstr>Examples of SA participants’ motives &amp; goals from previous research (Allen, 2010a)</vt:lpstr>
      <vt:lpstr>Context of the study</vt:lpstr>
      <vt:lpstr>Participants</vt:lpstr>
      <vt:lpstr>Data sources</vt:lpstr>
      <vt:lpstr>Participants’ language-learning histories</vt:lpstr>
      <vt:lpstr>Findings: Motives for learning French</vt:lpstr>
      <vt:lpstr>Findings: Relationship of motives for  learning French to goals for SA</vt:lpstr>
      <vt:lpstr>Findings: Goals for SA</vt:lpstr>
      <vt:lpstr>Findings: Goal specificity</vt:lpstr>
      <vt:lpstr>Findings: Learning agency vs. the osmosis myth</vt:lpstr>
      <vt:lpstr>Examples: The osmosis myth</vt:lpstr>
      <vt:lpstr>Examples: Learner as active agent</vt:lpstr>
      <vt:lpstr>Case study 1: Alyssa</vt:lpstr>
      <vt:lpstr>Case study 1: Alyssa</vt:lpstr>
      <vt:lpstr>Case study 2: Jill</vt:lpstr>
      <vt:lpstr>Case study 2: Jill</vt:lpstr>
      <vt:lpstr>Case study 3: Aaron</vt:lpstr>
      <vt:lpstr>Case study 3: Aaron</vt:lpstr>
      <vt:lpstr>Case study 4: Kevin</vt:lpstr>
      <vt:lpstr>Case study 4: Kevin</vt:lpstr>
      <vt:lpstr>Implications</vt:lpstr>
      <vt:lpstr>Future directions</vt:lpstr>
      <vt:lpstr>Questions</vt:lpstr>
      <vt:lpstr>More information</vt:lpstr>
    </vt:vector>
  </TitlesOfParts>
  <Company>University of Miami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Goals, Motives, &amp; Self-Perceptions in study abroad: Are students missing the point? (Or are we?)</dc:title>
  <dc:creator>Heather Allen</dc:creator>
  <cp:lastModifiedBy>Heather Allen</cp:lastModifiedBy>
  <cp:revision>26</cp:revision>
  <dcterms:created xsi:type="dcterms:W3CDTF">2010-09-20T13:27:51Z</dcterms:created>
  <dcterms:modified xsi:type="dcterms:W3CDTF">2010-09-20T13:44:39Z</dcterms:modified>
</cp:coreProperties>
</file>