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21" r:id="rId2"/>
    <p:sldMasterId id="2147483733" r:id="rId3"/>
    <p:sldMasterId id="2147483709" r:id="rId4"/>
    <p:sldMasterId id="2147483697" r:id="rId5"/>
  </p:sldMasterIdLst>
  <p:notesMasterIdLst>
    <p:notesMasterId r:id="rId37"/>
  </p:notesMasterIdLst>
  <p:handoutMasterIdLst>
    <p:handoutMasterId r:id="rId38"/>
  </p:handoutMasterIdLst>
  <p:sldIdLst>
    <p:sldId id="256" r:id="rId6"/>
    <p:sldId id="310" r:id="rId7"/>
    <p:sldId id="311" r:id="rId8"/>
    <p:sldId id="275" r:id="rId9"/>
    <p:sldId id="276" r:id="rId10"/>
    <p:sldId id="260" r:id="rId11"/>
    <p:sldId id="284" r:id="rId12"/>
    <p:sldId id="312" r:id="rId13"/>
    <p:sldId id="315" r:id="rId14"/>
    <p:sldId id="314" r:id="rId15"/>
    <p:sldId id="316" r:id="rId16"/>
    <p:sldId id="313" r:id="rId17"/>
    <p:sldId id="319" r:id="rId18"/>
    <p:sldId id="320" r:id="rId19"/>
    <p:sldId id="325" r:id="rId20"/>
    <p:sldId id="326" r:id="rId21"/>
    <p:sldId id="323" r:id="rId22"/>
    <p:sldId id="321" r:id="rId23"/>
    <p:sldId id="322" r:id="rId24"/>
    <p:sldId id="287" r:id="rId25"/>
    <p:sldId id="288" r:id="rId26"/>
    <p:sldId id="317" r:id="rId27"/>
    <p:sldId id="318" r:id="rId28"/>
    <p:sldId id="324" r:id="rId29"/>
    <p:sldId id="289" r:id="rId30"/>
    <p:sldId id="301" r:id="rId31"/>
    <p:sldId id="298" r:id="rId32"/>
    <p:sldId id="293" r:id="rId33"/>
    <p:sldId id="290" r:id="rId34"/>
    <p:sldId id="292" r:id="rId35"/>
    <p:sldId id="302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86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D60ED-6186-4E72-85A2-F3E9CFBCC883}" type="datetimeFigureOut">
              <a:rPr lang="en-US" smtClean="0"/>
              <a:t>10/4/2011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C160-D69B-4D60-8886-36707C80C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9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0ED6D5-41C9-4AB2-B91A-D93C0B344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4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41487-A292-4EFC-AD71-1AE89CB4E54D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41487-A292-4EFC-AD71-1AE89CB4E54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92019-710C-411F-9D04-3528ED42CE03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478E-F404-4BE3-9323-D187F4B66B2E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ACAD-8020-461A-B1AB-299B564B5854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D5CB-21F2-4423-80ED-CCB066D5F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7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2657-A767-4A20-A696-564633BEA7FA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6F48-4F61-4CF4-94D3-80B322D2B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1925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D70D-1BB2-4192-AE77-C1478C06114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D50E-574C-4682-8CA2-E7B15414C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9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4598AB-5100-4E4C-9ED5-DF75677C032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4176E5-BBA2-489E-AABC-352019B24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9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A230FC-C925-4792-BE6F-678DD8043CA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6B512E-D828-45E3-B168-D66164A82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0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BF8174-6108-450B-B0A4-922BD00D17A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8949B4-6EDA-47CD-8F45-166BAFDDB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0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9C30C6-4B75-4AB4-AA3B-9986E3D081C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63930A-1DA3-4331-8010-4AE0E45C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7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BF17D5-D35B-4A89-B38A-F881048C8368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43F16C-F5BC-4D82-9C48-F68AC31EB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A4074E-21E6-4775-871A-291FB1201D5F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606AB1-D0A9-4A35-898A-FE76AD9E1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0FD8E1-80F2-45BA-9336-666DE663E0CA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58F2BF-6019-4D7D-B5CA-9AE123517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8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CC13C8-461F-4D11-9249-894656C56533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3DB5CB-B406-4ECC-91B5-60AD56319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2A5B-F4DD-4167-A66B-A441EFB0851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3B0F-EEA8-48AB-8E35-A07C3D68C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1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39210-8C28-4DDC-8FE6-8258CBE6A91E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4DE3EC-1B5B-4558-A6CA-1C65CCB96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9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221352-A2ED-42E3-AD6B-264F3E0B164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0D2192-C0C9-4E64-A56F-0787081FD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19F561-EC2B-40FC-B935-8872D26EE964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4F2620-5A6A-44AB-8622-E9EB1D03D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24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2B76-8ADA-4AD8-9DEC-0FC30BCC708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BEB2-DDD9-4D94-940A-88CE44547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09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B5A4-CC61-4B2B-B5C5-A36360A2D2F8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745B-A75F-4F67-BA40-B0B7616BD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8951-5D44-4DC3-874B-353C4C754739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20D6-25A3-496B-9518-B72DD138B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12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CFD9-98E4-478E-9E7F-C0831F824FB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4BEF-EAA8-4449-9D18-474EA1108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0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EBCA-F8CA-42CD-9D58-FB8583369AD5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C64E-E0AE-4AD3-ACC5-E0C914956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1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C2FE-0797-4736-B0E8-92FE7FADD1E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ADD1-E25F-4E88-BAFD-48BAF7514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84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DAC-DE6F-46C7-9F91-4F47ECABA4CB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CC4A-7FDB-4D6B-A930-374CD366C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9153-663F-4AA1-9B0D-4C064EAEFE7A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74F3-DE6D-4BA1-82EB-B1D6B6F3D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8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E3FE-96F4-41B9-AD3E-1520D180FB19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35AD-31AE-4425-8F11-201C6CBB2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3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D8BF-0D34-48BF-82D6-9FFD84578036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771A-9581-4A91-A39F-48F7158D8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22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B109-522D-4C41-8D14-0B16E1FA5C6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0678-F0DC-4654-8CDF-BB78E3140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0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8C38-3CE0-42AE-96AF-4072D48EFF7F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D8EF-001C-4274-A319-649771C50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07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461-B7D5-4C13-997C-213F7E20BCCB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02A2-EF96-4257-A059-E32910EF1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5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5355-98DC-4380-8173-31B504A37E1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DE94-BE5A-4991-8708-F5176E838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68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429F-03AF-4E2E-8303-151F98B575F4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F56-E4F2-4E9C-91A4-B86D2E81B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6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9BDB-0603-43F8-B89D-AFE1941F4593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C36A-2619-4086-9059-84DD7F7E3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3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C376-0568-4095-BD1C-DA4F7F6B81E8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4B91-48BF-42E7-8498-6D0F82973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85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37C2-614B-4BDF-BF92-B124AD493655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9FDB-9EC0-423F-BAD1-221C2AAFD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8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A437-1B3B-4B5C-945C-CD961209C4CC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A3BF-297D-4496-8945-5A8BC4F63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3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3E69-81CD-45E7-AC78-F4910A69D19B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8588-9935-4033-9B61-30D84A6FA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FF39-8710-4DBA-B3EA-48673151D47E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B844-DEE1-427A-9033-42F0F1374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8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EA4F-29BC-40C0-AE68-2D0F4EBC5D7F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0F4A-A000-4F62-8B3D-65F843D8B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68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7607-C834-41B0-BC20-19DD0B1DB7B9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953E-DDD2-4F9D-A6EA-8EAAB933E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6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C8DC-8A02-462A-A085-37A5382AF8E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1E35-63EE-4EE0-BB33-5BFF93CFB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02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FC83-E119-4528-9F9C-97AB262450A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A730-BE2C-4854-8B40-FE4BFA4FB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2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067D-0AF1-43EF-A4DB-74586EFA85AA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7CC7-DAAE-45B7-9D29-8B280D224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09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BB4B-202F-43E8-9920-EB05F4AC2D2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1BAF-5559-4402-A01C-675F4E2C5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07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09F3-D9A3-464B-9208-218DE54F4D1E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0112-3EDC-49AD-B9F3-F540BAB68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8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AD57-5F42-4858-8D72-10641AF50E9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27F-8DC5-4EF1-A282-437162C11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FABA-DCD2-4F5A-812C-74E64D524C4B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D79A-BA59-4B57-9988-7EC361559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44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3E7A-2712-46FA-AF97-38799BA5F824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1690-81A7-485D-84BA-158FDB02F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6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9AB4-B72F-4615-8093-ACFEC990B6DF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C630-24F1-47FA-85B9-1558F1DE1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6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7110-301E-4EC3-A183-64094CBDDA75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3663-75C4-484D-9154-5DE98002F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90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CD82-7890-4E93-82A3-EF03A49CCCFE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FE3F-D4B0-4651-B017-402D0A1A1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72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1D36-EE0A-4DAD-BAED-9860CC063A68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A10A-643A-4BCF-93AE-85A975C53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3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1925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304C-E5C3-4F37-AEDF-0C53ED838026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510E-7DFA-4757-9534-8E97D06B3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9252-6FFD-4835-B273-83B045D428EC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4DEA-6011-4520-98CD-605403182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24C0-A73F-4617-966D-393987FEFF80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3D55-8306-427B-A9B3-C63E974C5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5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E03F-52D9-43FD-AC96-2E8FDDFE05BF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522-CF0D-4E4F-8B32-BDF83074D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EBCE-18A1-43D7-A144-6BBDBF1FFA42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1CBF-00AB-4895-94B9-347C498A4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7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EACE2F-016C-4E9B-839D-2A302C556DA8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6F874-2793-4F8D-8A46-BB4A879C9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ill Sans MT"/>
              </a:defRPr>
            </a:lvl1pPr>
          </a:lstStyle>
          <a:p>
            <a:pPr>
              <a:defRPr/>
            </a:pPr>
            <a:fld id="{8B403521-42D2-4328-9F66-10167983827C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ill Sans M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ill Sans MT"/>
              </a:defRPr>
            </a:lvl1pPr>
          </a:lstStyle>
          <a:p>
            <a:pPr>
              <a:defRPr/>
            </a:pPr>
            <a:fld id="{F676492E-6595-48B6-8663-7929212C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952702-C923-4083-94A2-203DB3C685B5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E494A1-F719-4B6D-8533-1EC9F29A3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732A06-66AE-4DD4-9FD6-D82D8ADE4A27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5FA0D1-275E-4B59-8B3A-2578AF40F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5B970-4D7D-4448-AFDB-3BA5D0A046FE}" type="datetimeFigureOut">
              <a:rPr lang="en-US"/>
              <a:pPr>
                <a:defRPr/>
              </a:pPr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71E56E-5C94-45DE-98FB-621D83FA9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nesaw.edu/library/surveyresul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ncordancesoftware.co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772400" cy="1146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Hear You: </a:t>
            </a:r>
            <a:br>
              <a:rPr lang="en-US" dirty="0" smtClean="0"/>
            </a:br>
            <a:r>
              <a:rPr lang="en-US" sz="3300" dirty="0" smtClean="0"/>
              <a:t>Successful Strategies for </a:t>
            </a:r>
            <a:br>
              <a:rPr lang="en-US" sz="3300" dirty="0" smtClean="0"/>
            </a:br>
            <a:r>
              <a:rPr lang="en-US" sz="3300" dirty="0" smtClean="0"/>
              <a:t>Marketing, Implementing and </a:t>
            </a:r>
            <a:br>
              <a:rPr lang="en-US" sz="3300" dirty="0" smtClean="0"/>
            </a:br>
            <a:r>
              <a:rPr lang="en-US" sz="3300" dirty="0" smtClean="0"/>
              <a:t>Analyzing a LibQUAL Survey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61925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4495800"/>
            <a:ext cx="6402259" cy="1905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267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Library website</a:t>
            </a:r>
          </a:p>
          <a:p>
            <a:pPr lvl="1" eaLnBrk="1" hangingPunct="1"/>
            <a:r>
              <a:rPr lang="en-US" sz="3600" dirty="0" smtClean="0"/>
              <a:t>Highlights brochure</a:t>
            </a:r>
          </a:p>
          <a:p>
            <a:pPr lvl="1" eaLnBrk="1" hangingPunct="1"/>
            <a:r>
              <a:rPr lang="en-US" sz="3600" dirty="0" smtClean="0"/>
              <a:t>Selected comments</a:t>
            </a:r>
          </a:p>
          <a:p>
            <a:pPr lvl="1" eaLnBrk="1" hangingPunct="1"/>
            <a:r>
              <a:rPr lang="en-US" sz="3600" dirty="0"/>
              <a:t>Congratulate </a:t>
            </a:r>
            <a:r>
              <a:rPr lang="en-US" sz="3600" dirty="0" smtClean="0"/>
              <a:t>winners	</a:t>
            </a:r>
          </a:p>
          <a:p>
            <a:pPr lvl="1" eaLnBrk="1" hangingPunct="1"/>
            <a:endParaRPr lang="en-US" sz="1000" dirty="0" smtClean="0"/>
          </a:p>
          <a:p>
            <a:pPr eaLnBrk="1" hangingPunct="1"/>
            <a:r>
              <a:rPr lang="en-US" sz="4000" dirty="0"/>
              <a:t>PowerPoints for </a:t>
            </a:r>
            <a:r>
              <a:rPr lang="en-US" sz="4000" dirty="0" smtClean="0"/>
              <a:t>presentations</a:t>
            </a:r>
            <a:endParaRPr lang="en-US" sz="4000" dirty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0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3" y="1524000"/>
            <a:ext cx="8001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6305" y="1024151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www.kennesaw.edu/library/surveyresults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8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Three </a:t>
            </a:r>
            <a:r>
              <a:rPr lang="en-US" sz="4000" b="1" dirty="0"/>
              <a:t>Subcommittees</a:t>
            </a:r>
            <a:endParaRPr lang="en-US" sz="4000" dirty="0"/>
          </a:p>
          <a:p>
            <a:r>
              <a:rPr lang="en-US" sz="3500" dirty="0"/>
              <a:t>Graphics/Copy  – 4 members</a:t>
            </a:r>
          </a:p>
          <a:p>
            <a:r>
              <a:rPr lang="en-US" sz="3500" dirty="0"/>
              <a:t>Marketing Implementation/Budget </a:t>
            </a:r>
            <a:r>
              <a:rPr lang="en-US" sz="3500" dirty="0" smtClean="0"/>
              <a:t>–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	3 </a:t>
            </a:r>
            <a:r>
              <a:rPr lang="en-US" sz="3500" dirty="0"/>
              <a:t>members</a:t>
            </a:r>
          </a:p>
          <a:p>
            <a:r>
              <a:rPr lang="en-US" sz="3500" dirty="0" smtClean="0"/>
              <a:t>Qualitative analysis </a:t>
            </a:r>
            <a:r>
              <a:rPr lang="en-US" sz="3500" dirty="0"/>
              <a:t>– 2 members</a:t>
            </a:r>
          </a:p>
          <a:p>
            <a:pPr eaLnBrk="1" hangingPunct="1"/>
            <a:endParaRPr lang="en-US" sz="4000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0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Graphics/ Copy Committee</a:t>
            </a:r>
          </a:p>
          <a:p>
            <a:r>
              <a:rPr lang="en-US" dirty="0" smtClean="0"/>
              <a:t>Create </a:t>
            </a:r>
            <a:r>
              <a:rPr lang="en-US" dirty="0"/>
              <a:t>Print Marketing Materials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700" dirty="0" smtClean="0"/>
              <a:t>Flyers, posters, table tents, bookmarks, 		 				buttons</a:t>
            </a:r>
          </a:p>
          <a:p>
            <a:pPr marL="0" indent="0">
              <a:buNone/>
            </a:pPr>
            <a:r>
              <a:rPr lang="en-US" sz="2700" dirty="0" smtClean="0"/>
              <a:t>		Ads –newspaper, website, KSU digital 	sign</a:t>
            </a:r>
          </a:p>
          <a:p>
            <a:pPr marL="0" indent="0">
              <a:buNone/>
            </a:pPr>
            <a:r>
              <a:rPr lang="en-US" sz="2700" dirty="0"/>
              <a:t>	</a:t>
            </a:r>
            <a:r>
              <a:rPr lang="en-US" sz="2700" dirty="0" smtClean="0"/>
              <a:t>	Kickoff materials</a:t>
            </a:r>
          </a:p>
          <a:p>
            <a:pPr marL="0" indent="0">
              <a:buNone/>
            </a:pPr>
            <a:r>
              <a:rPr lang="en-US" sz="2700" dirty="0"/>
              <a:t>	</a:t>
            </a:r>
            <a:r>
              <a:rPr lang="en-US" sz="2700" dirty="0" smtClean="0"/>
              <a:t>	Copy for all print materials, ads, emails</a:t>
            </a:r>
          </a:p>
          <a:p>
            <a:pPr marL="0" indent="0">
              <a:buNone/>
            </a:pPr>
            <a:r>
              <a:rPr lang="en-US" sz="2000" dirty="0" smtClean="0"/>
              <a:t>			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4102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4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Re-Invent the Wheel?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Looked at LibQual Marketing Website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 smtClean="0"/>
              <a:t>Needed professional design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Short emails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Our Design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One </a:t>
            </a:r>
            <a:r>
              <a:rPr lang="en-US" sz="2800" dirty="0"/>
              <a:t>theme – Win a Free iPad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Simple </a:t>
            </a:r>
            <a:r>
              <a:rPr lang="en-US" sz="2800" dirty="0"/>
              <a:t>– </a:t>
            </a:r>
            <a:r>
              <a:rPr lang="en-US" sz="2800" dirty="0" smtClean="0"/>
              <a:t>can </a:t>
            </a:r>
            <a:r>
              <a:rPr lang="en-US" sz="2800" dirty="0"/>
              <a:t>be used vertically and </a:t>
            </a:r>
            <a:r>
              <a:rPr lang="en-US" sz="2800" dirty="0" smtClean="0"/>
              <a:t>			 				horizontally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Use </a:t>
            </a:r>
            <a:r>
              <a:rPr lang="en-US" sz="2800" dirty="0"/>
              <a:t>student assistants as models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1000" dirty="0"/>
              <a:t>	</a:t>
            </a:r>
            <a:endParaRPr lang="en-US" sz="1000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2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Email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Re-Invent the Wheel?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Looked at LibQual Marketing Website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800" dirty="0" smtClean="0"/>
              <a:t>Needed professional design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Short emails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Our Design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One </a:t>
            </a:r>
            <a:r>
              <a:rPr lang="en-US" sz="2800" dirty="0"/>
              <a:t>theme – Win a Free iPad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Simple </a:t>
            </a:r>
            <a:r>
              <a:rPr lang="en-US" sz="2800" dirty="0"/>
              <a:t>– </a:t>
            </a:r>
            <a:r>
              <a:rPr lang="en-US" sz="2800" dirty="0" smtClean="0"/>
              <a:t>can </a:t>
            </a:r>
            <a:r>
              <a:rPr lang="en-US" sz="2800" dirty="0"/>
              <a:t>be used vertically and </a:t>
            </a:r>
            <a:r>
              <a:rPr lang="en-US" sz="2800" dirty="0" smtClean="0"/>
              <a:t>			 				horizontally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Use </a:t>
            </a:r>
            <a:r>
              <a:rPr lang="en-US" sz="2800" dirty="0"/>
              <a:t>student assistants as models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1000" dirty="0"/>
              <a:t>	</a:t>
            </a:r>
            <a:endParaRPr lang="en-US" sz="1000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6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38"/>
            <a:ext cx="3673928" cy="21868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86" y="228600"/>
            <a:ext cx="2421082" cy="3133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44351" r="48713" b="-2446"/>
          <a:stretch/>
        </p:blipFill>
        <p:spPr>
          <a:xfrm>
            <a:off x="990600" y="3326414"/>
            <a:ext cx="1480983" cy="1541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89613"/>
            <a:ext cx="2775857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527"/>
            <a:ext cx="4766442" cy="1258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7" y="3872706"/>
            <a:ext cx="3505200" cy="27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Marketing Implementation/ Budget Committee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Purchased Items</a:t>
            </a:r>
          </a:p>
          <a:p>
            <a:pPr marL="914400" lvl="2" indent="0">
              <a:buNone/>
            </a:pPr>
            <a:r>
              <a:rPr lang="en-US" sz="1500" dirty="0" smtClean="0"/>
              <a:t>	</a:t>
            </a:r>
            <a:r>
              <a:rPr lang="en-US" sz="2800" dirty="0" smtClean="0"/>
              <a:t>Printed flyers</a:t>
            </a:r>
            <a:r>
              <a:rPr lang="en-US" sz="2800" dirty="0"/>
              <a:t>, bookmarks, table </a:t>
            </a:r>
            <a:r>
              <a:rPr lang="en-US" sz="2800" dirty="0" smtClean="0"/>
              <a:t>tents, 				posters</a:t>
            </a:r>
          </a:p>
          <a:p>
            <a:pPr marL="914400" lvl="2" indent="0">
              <a:buNone/>
            </a:pPr>
            <a:r>
              <a:rPr lang="en-US" sz="2800" dirty="0" smtClean="0"/>
              <a:t>	Button </a:t>
            </a:r>
            <a:r>
              <a:rPr lang="en-US" sz="2800" dirty="0"/>
              <a:t>pins and backs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Fifty </a:t>
            </a:r>
            <a:r>
              <a:rPr lang="en-US" sz="2800" dirty="0"/>
              <a:t>- 5” by 7” clear frames for table tents </a:t>
            </a:r>
            <a:r>
              <a:rPr lang="en-US" sz="2800" dirty="0" smtClean="0"/>
              <a:t>					from Walmart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Ads </a:t>
            </a:r>
            <a:r>
              <a:rPr lang="en-US" sz="2800" dirty="0"/>
              <a:t>for the school newspaper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Banner </a:t>
            </a:r>
            <a:r>
              <a:rPr lang="en-US" sz="2800" dirty="0"/>
              <a:t>for Student Center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1000" dirty="0"/>
              <a:t>	</a:t>
            </a:r>
            <a:endParaRPr lang="en-US" sz="1000" dirty="0" smtClean="0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4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Marketing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987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Marketing Implementation/ Budget Committee</a:t>
            </a:r>
          </a:p>
          <a:p>
            <a:r>
              <a:rPr lang="en-US" sz="2500" dirty="0" smtClean="0"/>
              <a:t>Free Items—Examples</a:t>
            </a:r>
            <a:endParaRPr lang="en-US" sz="2500" dirty="0"/>
          </a:p>
          <a:p>
            <a:pPr marL="0" indent="0">
              <a:buNone/>
            </a:pPr>
            <a:r>
              <a:rPr lang="en-US" sz="1900" dirty="0" smtClean="0"/>
              <a:t>		</a:t>
            </a:r>
            <a:r>
              <a:rPr lang="en-US" sz="2000" dirty="0" smtClean="0"/>
              <a:t>Kickoff </a:t>
            </a:r>
            <a:r>
              <a:rPr lang="en-US" sz="2000" dirty="0"/>
              <a:t>event with mini-cupcakes</a:t>
            </a:r>
          </a:p>
          <a:p>
            <a:pPr marL="0" indent="0">
              <a:buNone/>
            </a:pPr>
            <a:r>
              <a:rPr lang="en-US" sz="2000" dirty="0" smtClean="0"/>
              <a:t>		Book </a:t>
            </a:r>
            <a:r>
              <a:rPr lang="en-US" sz="2000" dirty="0"/>
              <a:t>Store donated </a:t>
            </a:r>
            <a:r>
              <a:rPr lang="en-US" sz="2000" dirty="0" smtClean="0"/>
              <a:t>8 KSU </a:t>
            </a:r>
            <a:r>
              <a:rPr lang="en-US" sz="2000" dirty="0"/>
              <a:t>logo </a:t>
            </a:r>
            <a:r>
              <a:rPr lang="en-US" sz="2000" dirty="0" smtClean="0"/>
              <a:t>prizes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PSA </a:t>
            </a:r>
            <a:r>
              <a:rPr lang="en-US" sz="2000" dirty="0"/>
              <a:t>KSU Owl Radio</a:t>
            </a:r>
          </a:p>
          <a:p>
            <a:pPr marL="0" indent="0">
              <a:buNone/>
            </a:pPr>
            <a:r>
              <a:rPr lang="en-US" sz="2000" dirty="0" smtClean="0"/>
              <a:t>		Campus-wide digital </a:t>
            </a:r>
            <a:r>
              <a:rPr lang="en-US" sz="2000" dirty="0"/>
              <a:t>signs </a:t>
            </a:r>
          </a:p>
          <a:p>
            <a:pPr marL="0" indent="0">
              <a:buNone/>
            </a:pPr>
            <a:r>
              <a:rPr lang="en-US" sz="2000" dirty="0" smtClean="0"/>
              <a:t>		Newsletters </a:t>
            </a:r>
            <a:r>
              <a:rPr lang="en-US" sz="2000" dirty="0"/>
              <a:t>on campus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Announcement </a:t>
            </a:r>
            <a:r>
              <a:rPr lang="en-US" sz="2000" dirty="0"/>
              <a:t>on GeorigaVIEW </a:t>
            </a:r>
            <a:r>
              <a:rPr lang="en-US" sz="2000" dirty="0" smtClean="0"/>
              <a:t>Vista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Wallpaper </a:t>
            </a:r>
            <a:r>
              <a:rPr lang="en-US" sz="2000" dirty="0"/>
              <a:t>ad and pop up on library website</a:t>
            </a:r>
          </a:p>
          <a:p>
            <a:pPr marL="0" indent="0">
              <a:buNone/>
            </a:pPr>
            <a:r>
              <a:rPr lang="en-US" sz="2000" dirty="0" smtClean="0"/>
              <a:t>		Emails </a:t>
            </a:r>
            <a:r>
              <a:rPr lang="en-US" sz="2000" dirty="0"/>
              <a:t>to students, faculty, and staff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Library </a:t>
            </a:r>
            <a:r>
              <a:rPr lang="en-US" sz="2000" dirty="0"/>
              <a:t>Public Service Staff promoting verbally and wearing </a:t>
            </a:r>
            <a:r>
              <a:rPr lang="en-US" sz="2000" dirty="0" smtClean="0"/>
              <a:t>					buttons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Promoting </a:t>
            </a:r>
            <a:r>
              <a:rPr lang="en-US" sz="2000" dirty="0"/>
              <a:t>survey with laptops in lobby first and last weeks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1000" dirty="0"/>
              <a:t>	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1760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0"/>
            <a:ext cx="7772400" cy="109912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Presented by:</a:t>
            </a:r>
            <a:br>
              <a:rPr lang="en-US" dirty="0" smtClean="0"/>
            </a:br>
            <a:r>
              <a:rPr lang="en-US" dirty="0" smtClean="0"/>
              <a:t>Ashley Dupuy</a:t>
            </a:r>
            <a:br>
              <a:rPr lang="en-US" dirty="0" smtClean="0"/>
            </a:br>
            <a:r>
              <a:rPr lang="en-US" dirty="0" smtClean="0"/>
              <a:t>Rita Spisak</a:t>
            </a:r>
            <a:br>
              <a:rPr lang="en-US" dirty="0" smtClean="0"/>
            </a:br>
            <a:r>
              <a:rPr lang="en-US" dirty="0" smtClean="0"/>
              <a:t>Chris Sharpe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Sponsored by the Public Relations Committee of GLA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1581"/>
            <a:ext cx="4267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review qualitative results?</a:t>
            </a:r>
          </a:p>
          <a:p>
            <a:pPr lvl="1"/>
            <a:r>
              <a:rPr lang="en-US" dirty="0" smtClean="0"/>
              <a:t>LibQUAL does not provide qualitative analysis</a:t>
            </a:r>
          </a:p>
          <a:p>
            <a:pPr lvl="1"/>
            <a:r>
              <a:rPr lang="en-US" dirty="0" smtClean="0"/>
              <a:t>Analysis would provide more detailed information</a:t>
            </a:r>
            <a:endParaRPr lang="en-US" dirty="0"/>
          </a:p>
          <a:p>
            <a:r>
              <a:rPr lang="en-US" dirty="0" smtClean="0"/>
              <a:t>1,856 = total comments</a:t>
            </a:r>
            <a:br>
              <a:rPr lang="en-US" dirty="0" smtClean="0"/>
            </a:br>
            <a:r>
              <a:rPr lang="en-US" dirty="0" smtClean="0"/>
              <a:t>3,135 = discrete statements</a:t>
            </a:r>
          </a:p>
          <a:p>
            <a:pPr lvl="2"/>
            <a:r>
              <a:rPr lang="en-US" dirty="0" smtClean="0"/>
              <a:t>Some wrote essays!</a:t>
            </a:r>
          </a:p>
          <a:p>
            <a:r>
              <a:rPr lang="en-US" dirty="0" smtClean="0"/>
              <a:t>**large number of comments**</a:t>
            </a:r>
            <a:br>
              <a:rPr lang="en-US" dirty="0" smtClean="0"/>
            </a:br>
            <a:r>
              <a:rPr lang="en-US" dirty="0" smtClean="0"/>
              <a:t>       (in 2006 UGA had 582 comments)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other universities’ analyses</a:t>
            </a:r>
          </a:p>
          <a:p>
            <a:r>
              <a:rPr lang="en-US" dirty="0" smtClean="0"/>
              <a:t>Identified basic codes/keywords</a:t>
            </a:r>
          </a:p>
          <a:p>
            <a:pPr lvl="1"/>
            <a:r>
              <a:rPr lang="en-US" sz="1800" dirty="0"/>
              <a:t>Copiers/printers- </a:t>
            </a:r>
            <a:r>
              <a:rPr lang="en-US" sz="1800" dirty="0" smtClean="0"/>
              <a:t>negative</a:t>
            </a:r>
          </a:p>
          <a:p>
            <a:pPr lvl="1"/>
            <a:r>
              <a:rPr lang="en-US" sz="1800" dirty="0" smtClean="0"/>
              <a:t>Library building-aesthetics-negative</a:t>
            </a:r>
          </a:p>
          <a:p>
            <a:pPr lvl="1"/>
            <a:r>
              <a:rPr lang="en-US" sz="1800" dirty="0" smtClean="0"/>
              <a:t>Library-</a:t>
            </a:r>
            <a:r>
              <a:rPr lang="en-US" sz="1800" dirty="0"/>
              <a:t>-general—positive</a:t>
            </a:r>
            <a:endParaRPr lang="en-US" sz="1800" dirty="0" smtClean="0"/>
          </a:p>
          <a:p>
            <a:r>
              <a:rPr lang="en-US" dirty="0" smtClean="0"/>
              <a:t>Added codes/keywords as necessary</a:t>
            </a:r>
          </a:p>
          <a:p>
            <a:r>
              <a:rPr lang="en-US" dirty="0" smtClean="0"/>
              <a:t>Used software (Concordance 3)</a:t>
            </a:r>
          </a:p>
          <a:p>
            <a:r>
              <a:rPr lang="en-US" dirty="0" smtClean="0"/>
              <a:t>Cheryl and Chris read &amp; analyzed </a:t>
            </a:r>
            <a:r>
              <a:rPr lang="en-US" u="sng" dirty="0" smtClean="0"/>
              <a:t>every</a:t>
            </a:r>
            <a:r>
              <a:rPr lang="en-US" dirty="0" smtClean="0"/>
              <a:t> comment and collated the information</a:t>
            </a:r>
          </a:p>
          <a:p>
            <a:pPr lvl="1"/>
            <a:r>
              <a:rPr lang="en-US" dirty="0" smtClean="0"/>
              <a:t>Comments were in Word document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Concordance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for text analysis</a:t>
            </a:r>
          </a:p>
          <a:p>
            <a:pPr lvl="1"/>
            <a:r>
              <a:rPr lang="en-US" sz="3200" dirty="0" smtClean="0"/>
              <a:t>Make indexes, word lists</a:t>
            </a:r>
          </a:p>
          <a:p>
            <a:pPr lvl="1"/>
            <a:r>
              <a:rPr lang="en-US" sz="3200" dirty="0" smtClean="0"/>
              <a:t>Count word frequencies</a:t>
            </a:r>
          </a:p>
          <a:p>
            <a:pPr lvl="1"/>
            <a:r>
              <a:rPr lang="en-US" sz="3200" dirty="0" smtClean="0"/>
              <a:t>Find phrases</a:t>
            </a:r>
          </a:p>
          <a:p>
            <a:pPr lvl="1"/>
            <a:r>
              <a:rPr lang="en-US" sz="3200" dirty="0">
                <a:hlinkClick r:id="rId2"/>
              </a:rPr>
              <a:t>http://www.concordancesoftware.co.uk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lvl="1"/>
            <a:r>
              <a:rPr lang="en-US" sz="3200" dirty="0"/>
              <a:t>30-day free trial for personal 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evaluation </a:t>
            </a:r>
            <a:r>
              <a:rPr lang="en-US" sz="3200" i="1" dirty="0" smtClean="0"/>
              <a:t>only</a:t>
            </a:r>
            <a:endParaRPr lang="en-US" sz="3200" dirty="0" smtClean="0"/>
          </a:p>
          <a:p>
            <a:pPr lvl="1"/>
            <a:r>
              <a:rPr lang="en-US" sz="3200" dirty="0" smtClean="0"/>
              <a:t>$87</a:t>
            </a:r>
            <a:endParaRPr lang="en-US" sz="3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Concordance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/>
              <a:t>Screenshot from http://www.concordancesoftware.co.uk/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4484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1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Comments &amp; Notes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7086600" cy="5486400"/>
          </a:xfrm>
        </p:spPr>
      </p:pic>
    </p:spTree>
    <p:extLst>
      <p:ext uri="{BB962C8B-B14F-4D97-AF65-F5344CB8AC3E}">
        <p14:creationId xmlns:p14="http://schemas.microsoft.com/office/powerpoint/2010/main" val="3600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0" y="1219200"/>
            <a:ext cx="800008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= </a:t>
            </a:r>
            <a:r>
              <a:rPr lang="en-US" dirty="0" smtClean="0"/>
              <a:t>1,869</a:t>
            </a:r>
          </a:p>
          <a:p>
            <a:endParaRPr lang="en-US" dirty="0"/>
          </a:p>
          <a:p>
            <a:r>
              <a:rPr lang="en-US" dirty="0" smtClean="0"/>
              <a:t>Positive </a:t>
            </a:r>
            <a:r>
              <a:rPr lang="en-US" dirty="0"/>
              <a:t>= </a:t>
            </a:r>
            <a:r>
              <a:rPr lang="en-US" dirty="0" smtClean="0"/>
              <a:t>1,048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eutral/suggestions </a:t>
            </a:r>
            <a:r>
              <a:rPr lang="en-US" dirty="0"/>
              <a:t>= </a:t>
            </a:r>
            <a:r>
              <a:rPr lang="en-US" dirty="0" smtClean="0"/>
              <a:t>218</a:t>
            </a:r>
          </a:p>
          <a:p>
            <a:endParaRPr lang="en-US" dirty="0"/>
          </a:p>
          <a:p>
            <a:r>
              <a:rPr lang="en-US" dirty="0" smtClean="0"/>
              <a:t>Total </a:t>
            </a:r>
            <a:r>
              <a:rPr lang="en-US" dirty="0"/>
              <a:t>= </a:t>
            </a:r>
            <a:r>
              <a:rPr lang="en-US" dirty="0" smtClean="0"/>
              <a:t>3,135 (Discrete </a:t>
            </a:r>
            <a:r>
              <a:rPr lang="en-US" dirty="0"/>
              <a:t>Statements)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61" y="569595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Positive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Library-General  (364)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Employee Positive  (179)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Customer Services (128)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Thank you (51)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Love the Library (45)</a:t>
            </a:r>
          </a:p>
          <a:p>
            <a:pPr marL="0" indent="0">
              <a:buNone/>
            </a:pPr>
            <a:r>
              <a:rPr lang="en-US" sz="2000" dirty="0" smtClean="0"/>
              <a:t>6</a:t>
            </a:r>
            <a:r>
              <a:rPr lang="en-US" sz="2000" dirty="0"/>
              <a:t>.    </a:t>
            </a:r>
            <a:r>
              <a:rPr lang="en-US" sz="2000" dirty="0" smtClean="0"/>
              <a:t> Database </a:t>
            </a:r>
            <a:r>
              <a:rPr lang="en-US" sz="2000" dirty="0"/>
              <a:t>access (35)</a:t>
            </a:r>
          </a:p>
          <a:p>
            <a:pPr marL="0" indent="0">
              <a:buNone/>
            </a:pPr>
            <a:r>
              <a:rPr lang="en-US" sz="2000" dirty="0" smtClean="0"/>
              <a:t>7</a:t>
            </a:r>
            <a:r>
              <a:rPr lang="en-US" sz="2000" dirty="0"/>
              <a:t>.   </a:t>
            </a:r>
            <a:r>
              <a:rPr lang="en-US" sz="2000" dirty="0" smtClean="0"/>
              <a:t>   ILL </a:t>
            </a:r>
            <a:r>
              <a:rPr lang="en-US" sz="2000" dirty="0"/>
              <a:t>(30)</a:t>
            </a:r>
          </a:p>
          <a:p>
            <a:pPr marL="0" indent="0">
              <a:buNone/>
            </a:pPr>
            <a:r>
              <a:rPr lang="en-US" sz="2000" dirty="0" smtClean="0"/>
              <a:t>8</a:t>
            </a:r>
            <a:r>
              <a:rPr lang="en-US" sz="2000" dirty="0"/>
              <a:t>.   </a:t>
            </a:r>
            <a:r>
              <a:rPr lang="en-US" sz="2000" dirty="0" smtClean="0"/>
              <a:t>  Cubicles </a:t>
            </a:r>
            <a:r>
              <a:rPr lang="en-US" sz="2000" dirty="0"/>
              <a:t>(19)</a:t>
            </a:r>
          </a:p>
          <a:p>
            <a:pPr marL="457200" indent="-457200">
              <a:buAutoNum type="arabicPeriod" startAt="9"/>
            </a:pPr>
            <a:r>
              <a:rPr lang="en-US" sz="2000" dirty="0" smtClean="0"/>
              <a:t> GALILEO  </a:t>
            </a:r>
            <a:r>
              <a:rPr lang="en-US" sz="2000" dirty="0"/>
              <a:t>(</a:t>
            </a:r>
            <a:r>
              <a:rPr lang="en-US" sz="2000" dirty="0" smtClean="0"/>
              <a:t>19)</a:t>
            </a:r>
          </a:p>
          <a:p>
            <a:pPr marL="457200" indent="-457200">
              <a:buAutoNum type="arabicPeriod" startAt="9"/>
            </a:pPr>
            <a:r>
              <a:rPr lang="en-US" sz="2000" dirty="0" smtClean="0"/>
              <a:t> GIL-Express  </a:t>
            </a:r>
            <a:r>
              <a:rPr lang="en-US" sz="2000" dirty="0"/>
              <a:t>(</a:t>
            </a:r>
            <a:r>
              <a:rPr lang="en-US" sz="2000" dirty="0" smtClean="0"/>
              <a:t>17) &amp; Individual  </a:t>
            </a:r>
            <a:r>
              <a:rPr lang="en-US" sz="2000" dirty="0"/>
              <a:t>Staff  (17)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37645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Negative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10. 	 Do not use or no longer use library because…(47)</a:t>
            </a:r>
          </a:p>
          <a:p>
            <a:pPr marL="0" indent="0">
              <a:buNone/>
            </a:pPr>
            <a:r>
              <a:rPr lang="en-US" sz="2000" dirty="0" smtClean="0"/>
              <a:t>9.   	 Library hours—need to increase (50)</a:t>
            </a:r>
          </a:p>
          <a:p>
            <a:pPr marL="0" indent="0">
              <a:buNone/>
            </a:pPr>
            <a:r>
              <a:rPr lang="en-US" sz="2000" dirty="0" smtClean="0"/>
              <a:t>8.  	 </a:t>
            </a:r>
            <a:r>
              <a:rPr lang="en-US" sz="1900" dirty="0" smtClean="0"/>
              <a:t>Copiers, printers, Kcash machine not working, not enough support (83)</a:t>
            </a:r>
          </a:p>
          <a:p>
            <a:pPr marL="0" indent="0">
              <a:buNone/>
            </a:pPr>
            <a:r>
              <a:rPr lang="en-US" sz="2000" dirty="0" smtClean="0"/>
              <a:t>7.   	 Furniture—need better, more comfortable, more modern, etc (90)</a:t>
            </a:r>
          </a:p>
          <a:p>
            <a:pPr marL="0" indent="0">
              <a:buNone/>
            </a:pPr>
            <a:r>
              <a:rPr lang="en-US" sz="2000" dirty="0" smtClean="0"/>
              <a:t>6.	 Study space—need more for individual (109)</a:t>
            </a:r>
          </a:p>
          <a:p>
            <a:pPr marL="0" indent="0">
              <a:buNone/>
            </a:pPr>
            <a:r>
              <a:rPr lang="en-US" sz="2000" dirty="0" smtClean="0"/>
              <a:t>5.  	 Noise—too </a:t>
            </a:r>
            <a:r>
              <a:rPr lang="en-US" sz="2000" dirty="0"/>
              <a:t>loud, need for enforcement of noise policy (112)</a:t>
            </a:r>
          </a:p>
          <a:p>
            <a:pPr marL="0" indent="0">
              <a:buNone/>
            </a:pPr>
            <a:r>
              <a:rPr lang="en-US" sz="2000" dirty="0" smtClean="0"/>
              <a:t>4.  	 Study </a:t>
            </a:r>
            <a:r>
              <a:rPr lang="en-US" sz="2000" dirty="0"/>
              <a:t>space—need more for group work (165)</a:t>
            </a:r>
          </a:p>
          <a:p>
            <a:pPr marL="0" indent="0">
              <a:buNone/>
            </a:pPr>
            <a:r>
              <a:rPr lang="en-US" sz="2000" dirty="0" smtClean="0"/>
              <a:t>3.  	 Book </a:t>
            </a:r>
            <a:r>
              <a:rPr lang="en-US" sz="2000" dirty="0"/>
              <a:t>collection in print—need much larger and more up to date (167)</a:t>
            </a:r>
          </a:p>
          <a:p>
            <a:pPr marL="0" indent="0">
              <a:buNone/>
            </a:pPr>
            <a:r>
              <a:rPr lang="en-US" sz="2000" dirty="0" smtClean="0"/>
              <a:t>2.	 Computers—need </a:t>
            </a:r>
            <a:r>
              <a:rPr lang="en-US" sz="2000" dirty="0"/>
              <a:t>more PCs and laptops, need better tech </a:t>
            </a:r>
            <a:r>
              <a:rPr lang="en-US" sz="2000" dirty="0" smtClean="0"/>
              <a:t>	  				support/updates</a:t>
            </a:r>
            <a:r>
              <a:rPr lang="en-US" sz="2000" dirty="0"/>
              <a:t>, need Macs, </a:t>
            </a:r>
            <a:r>
              <a:rPr lang="en-US" sz="2000" dirty="0" smtClean="0"/>
              <a:t>and </a:t>
            </a:r>
            <a:r>
              <a:rPr lang="en-US" sz="2000" dirty="0"/>
              <a:t>need scanners (251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1.	 Library </a:t>
            </a:r>
            <a:r>
              <a:rPr lang="en-US" sz="2000" dirty="0"/>
              <a:t>Building (362)</a:t>
            </a:r>
          </a:p>
          <a:p>
            <a:pPr marL="0" indent="0">
              <a:buNone/>
            </a:pPr>
            <a:r>
              <a:rPr lang="en-US" sz="1000" dirty="0" smtClean="0"/>
              <a:t>	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691332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Compliment</a:t>
            </a:r>
            <a:r>
              <a:rPr lang="en-US" sz="2200" dirty="0" smtClean="0"/>
              <a:t>:  “The </a:t>
            </a:r>
            <a:r>
              <a:rPr lang="en-US" sz="2200" dirty="0"/>
              <a:t>Library has several shining stars on the staff who are everything you would want - helpful, courteous, conscientious and knowledgeable, with a love for books and learning…”  </a:t>
            </a:r>
            <a:r>
              <a:rPr lang="en-US" sz="2200" dirty="0" smtClean="0"/>
              <a:t>1700-S</a:t>
            </a:r>
          </a:p>
          <a:p>
            <a:r>
              <a:rPr lang="en-US" sz="2200" b="1" dirty="0" smtClean="0"/>
              <a:t>Criticism</a:t>
            </a:r>
            <a:r>
              <a:rPr lang="en-US" sz="2200" dirty="0" smtClean="0"/>
              <a:t>:  </a:t>
            </a:r>
            <a:r>
              <a:rPr lang="en-US" sz="2200" dirty="0"/>
              <a:t>“I simply don't go to the library because it is [grim], uninviting and extremely uncomfortable…The computers in there are awful too. Slow, old and dirty...”   1756-U</a:t>
            </a:r>
          </a:p>
          <a:p>
            <a:r>
              <a:rPr lang="en-US" sz="2200" b="1" dirty="0" smtClean="0"/>
              <a:t>Suggestion</a:t>
            </a:r>
            <a:r>
              <a:rPr lang="en-US" sz="2200" dirty="0" smtClean="0"/>
              <a:t>: “</a:t>
            </a:r>
            <a:r>
              <a:rPr lang="en-US" sz="2200" dirty="0"/>
              <a:t>Facebook should be blocked in the library.”  1568-U</a:t>
            </a:r>
          </a:p>
          <a:p>
            <a:r>
              <a:rPr lang="en-US" sz="2200" b="1" dirty="0"/>
              <a:t>Collection Suggestion</a:t>
            </a:r>
            <a:r>
              <a:rPr lang="en-US" sz="2200" dirty="0"/>
              <a:t>:  “I would like to see more recent materials on conflict resolution, peace, social movements, and social justice.”  40-S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12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9595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LibQUAL?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68011" y="2315730"/>
            <a:ext cx="8229600" cy="4530725"/>
          </a:xfrm>
        </p:spPr>
        <p:txBody>
          <a:bodyPr/>
          <a:lstStyle/>
          <a:p>
            <a:pPr eaLnBrk="1" hangingPunct="1"/>
            <a:r>
              <a:rPr lang="en-US" sz="3500" dirty="0" smtClean="0"/>
              <a:t>Tested on-line survey instrument</a:t>
            </a:r>
          </a:p>
          <a:p>
            <a:pPr lvl="1" eaLnBrk="1" hangingPunct="1"/>
            <a:r>
              <a:rPr lang="en-US" sz="3500" dirty="0" smtClean="0"/>
              <a:t>Association of Research Libraries</a:t>
            </a:r>
          </a:p>
          <a:p>
            <a:pPr lvl="1" eaLnBrk="1" hangingPunct="1"/>
            <a:r>
              <a:rPr lang="en-US" sz="3500" dirty="0" smtClean="0"/>
              <a:t>Started in 1999, Texas A&amp;M Libraries</a:t>
            </a:r>
          </a:p>
          <a:p>
            <a:pPr lvl="1" eaLnBrk="1" hangingPunct="1"/>
            <a:r>
              <a:rPr lang="en-US" sz="3500" dirty="0" smtClean="0"/>
              <a:t>1,000 libraries, 1MM people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Funny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 smtClean="0"/>
              <a:t>“</a:t>
            </a:r>
            <a:r>
              <a:rPr lang="en-US" sz="1900" dirty="0"/>
              <a:t>When I come in the library I am reminded of a line from an old song, ‘Its dark as a dungeon way down in the mine.’ That's about how appealing the library is as a place.”	 </a:t>
            </a:r>
            <a:r>
              <a:rPr lang="en-US" sz="1900" dirty="0" smtClean="0"/>
              <a:t>1118-U</a:t>
            </a:r>
          </a:p>
          <a:p>
            <a:r>
              <a:rPr lang="en-US" sz="1900" dirty="0" smtClean="0"/>
              <a:t>“</a:t>
            </a:r>
            <a:r>
              <a:rPr lang="en-US" sz="1900" dirty="0"/>
              <a:t>I enjoy the library staff.”  </a:t>
            </a:r>
            <a:r>
              <a:rPr lang="en-US" sz="1900" dirty="0" smtClean="0"/>
              <a:t>1299-U</a:t>
            </a:r>
          </a:p>
          <a:p>
            <a:r>
              <a:rPr lang="en-US" sz="1900" dirty="0"/>
              <a:t>“Grown men who always complain they are hot say it is freezing in here.”  </a:t>
            </a:r>
            <a:r>
              <a:rPr lang="en-US" sz="1900" dirty="0" smtClean="0"/>
              <a:t>1182-G</a:t>
            </a:r>
          </a:p>
          <a:p>
            <a:r>
              <a:rPr lang="en-US" sz="1900" dirty="0" smtClean="0"/>
              <a:t>“</a:t>
            </a:r>
            <a:r>
              <a:rPr lang="en-US" sz="1900" dirty="0"/>
              <a:t>I have heard horror stories about people loudly eating fried chicken…”  </a:t>
            </a:r>
            <a:r>
              <a:rPr lang="en-US" sz="1900" dirty="0" smtClean="0"/>
              <a:t>652-U</a:t>
            </a:r>
          </a:p>
          <a:p>
            <a:r>
              <a:rPr lang="en-US" sz="1900" dirty="0"/>
              <a:t>“Finding a book among 50,000 in the library seems like an ancient way to get information.  If I was studying history or something of the sort I might have a need for the library but... there's nothing much there that attracts me.”  </a:t>
            </a:r>
            <a:r>
              <a:rPr lang="en-US" sz="1900" dirty="0" smtClean="0"/>
              <a:t>512-U</a:t>
            </a:r>
          </a:p>
          <a:p>
            <a:r>
              <a:rPr lang="en-US" sz="1900" dirty="0"/>
              <a:t>“As for the building, welcome to the 1970s! If you like to time travel to the past it is fine. If you actually want  quiet, open, well-lighted space conducive to research and study, f--o--r--g--e--t about it.”  715-U</a:t>
            </a:r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dirty="0" smtClean="0"/>
              <a:t>Questions? or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Quantitative Results:</a:t>
            </a:r>
            <a:br>
              <a:rPr lang="en-US" dirty="0" smtClean="0"/>
            </a:br>
            <a:r>
              <a:rPr lang="en-US" dirty="0" smtClean="0"/>
              <a:t>What does it measure?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229600" cy="3429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Service quality on three dimensions</a:t>
            </a:r>
          </a:p>
          <a:p>
            <a:pPr lvl="1" eaLnBrk="1" hangingPunct="1"/>
            <a:r>
              <a:rPr lang="en-US" sz="3500" dirty="0" smtClean="0"/>
              <a:t>Library as Place</a:t>
            </a:r>
          </a:p>
          <a:p>
            <a:pPr lvl="1" eaLnBrk="1" hangingPunct="1"/>
            <a:r>
              <a:rPr lang="en-US" sz="3500" dirty="0" smtClean="0"/>
              <a:t>Affect of Service</a:t>
            </a:r>
          </a:p>
          <a:p>
            <a:pPr lvl="1" eaLnBrk="1" hangingPunct="1"/>
            <a:r>
              <a:rPr lang="en-US" sz="3500" dirty="0" smtClean="0"/>
              <a:t>Information Control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9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does it work?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229600" cy="3502314"/>
          </a:xfrm>
        </p:spPr>
        <p:txBody>
          <a:bodyPr/>
          <a:lstStyle/>
          <a:p>
            <a:pPr eaLnBrk="1" hangingPunct="1"/>
            <a:r>
              <a:rPr lang="en-US" sz="3500" dirty="0" smtClean="0"/>
              <a:t>3 areas, 9-point scale </a:t>
            </a:r>
          </a:p>
          <a:p>
            <a:pPr lvl="1" eaLnBrk="1" hangingPunct="1"/>
            <a:r>
              <a:rPr lang="en-US" sz="3500" dirty="0" smtClean="0"/>
              <a:t>Minimum Level of Service</a:t>
            </a:r>
          </a:p>
          <a:p>
            <a:pPr lvl="1" eaLnBrk="1" hangingPunct="1"/>
            <a:r>
              <a:rPr lang="en-US" sz="3500" dirty="0" smtClean="0"/>
              <a:t>Desired Level of Service</a:t>
            </a:r>
          </a:p>
          <a:p>
            <a:pPr lvl="1" eaLnBrk="1" hangingPunct="1"/>
            <a:r>
              <a:rPr lang="en-US" sz="3500" dirty="0" smtClean="0"/>
              <a:t>Perceived Level of Service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1114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9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Example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0"/>
            <a:ext cx="89154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Response Rate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5,253 valid surveys </a:t>
            </a:r>
            <a:r>
              <a:rPr lang="en-US" sz="2500" dirty="0" smtClean="0"/>
              <a:t>(approximately 22.4%)</a:t>
            </a:r>
          </a:p>
          <a:p>
            <a:pPr eaLnBrk="1" hangingPunct="1"/>
            <a:r>
              <a:rPr lang="en-US" sz="4000" dirty="0" smtClean="0"/>
              <a:t>1,856 comments</a:t>
            </a:r>
          </a:p>
          <a:p>
            <a:pPr eaLnBrk="1" hangingPunct="1"/>
            <a:r>
              <a:rPr lang="en-US" sz="4000" dirty="0" smtClean="0"/>
              <a:t>Largest number of valid survey responses of any school in the U.S….EVER.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4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Project Manager</a:t>
            </a:r>
          </a:p>
          <a:p>
            <a:pPr eaLnBrk="1" hangingPunct="1"/>
            <a:r>
              <a:rPr lang="en-US" sz="3500" dirty="0" smtClean="0"/>
              <a:t>Committee</a:t>
            </a:r>
          </a:p>
          <a:p>
            <a:pPr eaLnBrk="1" hangingPunct="1"/>
            <a:r>
              <a:rPr lang="en-US" sz="3500" dirty="0" smtClean="0"/>
              <a:t>Timeline/schedule</a:t>
            </a:r>
          </a:p>
          <a:p>
            <a:pPr eaLnBrk="1" hangingPunct="1"/>
            <a:r>
              <a:rPr lang="en-US" sz="3500" dirty="0" smtClean="0"/>
              <a:t>LibQUAL admin</a:t>
            </a:r>
          </a:p>
          <a:p>
            <a:pPr eaLnBrk="1" hangingPunct="1"/>
            <a:r>
              <a:rPr lang="en-US" sz="3500" dirty="0" smtClean="0"/>
              <a:t>IRB</a:t>
            </a:r>
          </a:p>
          <a:p>
            <a:pPr eaLnBrk="1" hangingPunct="1"/>
            <a:r>
              <a:rPr lang="en-US" sz="3500" dirty="0" smtClean="0"/>
              <a:t>Other University departments</a:t>
            </a:r>
          </a:p>
          <a:p>
            <a:pPr eaLnBrk="1" hangingPunct="1"/>
            <a:r>
              <a:rPr lang="en-US" sz="3500" dirty="0" smtClean="0"/>
              <a:t>Prizes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924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58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FAQs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620000" cy="5410200"/>
          </a:xfrm>
        </p:spPr>
      </p:pic>
    </p:spTree>
    <p:extLst>
      <p:ext uri="{BB962C8B-B14F-4D97-AF65-F5344CB8AC3E}">
        <p14:creationId xmlns:p14="http://schemas.microsoft.com/office/powerpoint/2010/main" val="317733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KSUTheme">
  <a:themeElements>
    <a:clrScheme name="Custom 2">
      <a:dk1>
        <a:sysClr val="windowText" lastClr="000000"/>
      </a:dk1>
      <a:lt1>
        <a:sysClr val="window" lastClr="FFFFFF"/>
      </a:lt1>
      <a:dk2>
        <a:srgbClr val="DE9F1F"/>
      </a:dk2>
      <a:lt2>
        <a:srgbClr val="E2C47C"/>
      </a:lt2>
      <a:accent1>
        <a:srgbClr val="6C0521"/>
      </a:accent1>
      <a:accent2>
        <a:srgbClr val="000000"/>
      </a:accent2>
      <a:accent3>
        <a:srgbClr val="DE9F1F"/>
      </a:accent3>
      <a:accent4>
        <a:srgbClr val="EFC23A"/>
      </a:accent4>
      <a:accent5>
        <a:srgbClr val="474949"/>
      </a:accent5>
      <a:accent6>
        <a:srgbClr val="989B9A"/>
      </a:accent6>
      <a:hlink>
        <a:srgbClr val="6C0521"/>
      </a:hlink>
      <a:folHlink>
        <a:srgbClr val="00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SUTheme">
  <a:themeElements>
    <a:clrScheme name="Custom 2">
      <a:dk1>
        <a:sysClr val="windowText" lastClr="000000"/>
      </a:dk1>
      <a:lt1>
        <a:sysClr val="window" lastClr="FFFFFF"/>
      </a:lt1>
      <a:dk2>
        <a:srgbClr val="DE9F1F"/>
      </a:dk2>
      <a:lt2>
        <a:srgbClr val="E2C47C"/>
      </a:lt2>
      <a:accent1>
        <a:srgbClr val="6C0521"/>
      </a:accent1>
      <a:accent2>
        <a:srgbClr val="000000"/>
      </a:accent2>
      <a:accent3>
        <a:srgbClr val="DE9F1F"/>
      </a:accent3>
      <a:accent4>
        <a:srgbClr val="EFC23A"/>
      </a:accent4>
      <a:accent5>
        <a:srgbClr val="474949"/>
      </a:accent5>
      <a:accent6>
        <a:srgbClr val="989B9A"/>
      </a:accent6>
      <a:hlink>
        <a:srgbClr val="6C0521"/>
      </a:hlink>
      <a:folHlink>
        <a:srgbClr val="00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SUTheme">
  <a:themeElements>
    <a:clrScheme name="Custom 2">
      <a:dk1>
        <a:sysClr val="windowText" lastClr="000000"/>
      </a:dk1>
      <a:lt1>
        <a:sysClr val="window" lastClr="FFFFFF"/>
      </a:lt1>
      <a:dk2>
        <a:srgbClr val="DE9F1F"/>
      </a:dk2>
      <a:lt2>
        <a:srgbClr val="E2C47C"/>
      </a:lt2>
      <a:accent1>
        <a:srgbClr val="6C0521"/>
      </a:accent1>
      <a:accent2>
        <a:srgbClr val="000000"/>
      </a:accent2>
      <a:accent3>
        <a:srgbClr val="DE9F1F"/>
      </a:accent3>
      <a:accent4>
        <a:srgbClr val="EFC23A"/>
      </a:accent4>
      <a:accent5>
        <a:srgbClr val="474949"/>
      </a:accent5>
      <a:accent6>
        <a:srgbClr val="989B9A"/>
      </a:accent6>
      <a:hlink>
        <a:srgbClr val="6C0521"/>
      </a:hlink>
      <a:folHlink>
        <a:srgbClr val="00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SUTheme">
  <a:themeElements>
    <a:clrScheme name="Custom 2">
      <a:dk1>
        <a:sysClr val="windowText" lastClr="000000"/>
      </a:dk1>
      <a:lt1>
        <a:sysClr val="window" lastClr="FFFFFF"/>
      </a:lt1>
      <a:dk2>
        <a:srgbClr val="DE9F1F"/>
      </a:dk2>
      <a:lt2>
        <a:srgbClr val="E2C47C"/>
      </a:lt2>
      <a:accent1>
        <a:srgbClr val="6C0521"/>
      </a:accent1>
      <a:accent2>
        <a:srgbClr val="000000"/>
      </a:accent2>
      <a:accent3>
        <a:srgbClr val="DE9F1F"/>
      </a:accent3>
      <a:accent4>
        <a:srgbClr val="EFC23A"/>
      </a:accent4>
      <a:accent5>
        <a:srgbClr val="474949"/>
      </a:accent5>
      <a:accent6>
        <a:srgbClr val="989B9A"/>
      </a:accent6>
      <a:hlink>
        <a:srgbClr val="6C0521"/>
      </a:hlink>
      <a:folHlink>
        <a:srgbClr val="00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2165</TotalTime>
  <Words>554</Words>
  <Application>Microsoft Office PowerPoint</Application>
  <PresentationFormat>On-screen Show (4:3)</PresentationFormat>
  <Paragraphs>203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3_KSUTheme</vt:lpstr>
      <vt:lpstr>2_KSUTheme</vt:lpstr>
      <vt:lpstr>Custom Design</vt:lpstr>
      <vt:lpstr>1_KSUTheme</vt:lpstr>
      <vt:lpstr>KSUTheme</vt:lpstr>
      <vt:lpstr>We Hear You:  Successful Strategies for  Marketing, Implementing and  Analyzing a LibQUAL Survey </vt:lpstr>
      <vt:lpstr>Presented by: Ashley Dupuy Rita Spisak Chris Sharpe  Sponsored by the Public Relations Committee of GLA </vt:lpstr>
      <vt:lpstr>What is LibQUAL?</vt:lpstr>
      <vt:lpstr>Quantitative Results: What does it measure?</vt:lpstr>
      <vt:lpstr>How does it work?</vt:lpstr>
      <vt:lpstr>Example </vt:lpstr>
      <vt:lpstr>Response Rate</vt:lpstr>
      <vt:lpstr>Implementation</vt:lpstr>
      <vt:lpstr>FAQs</vt:lpstr>
      <vt:lpstr>Results</vt:lpstr>
      <vt:lpstr>Results</vt:lpstr>
      <vt:lpstr>Marketing</vt:lpstr>
      <vt:lpstr>Marketing</vt:lpstr>
      <vt:lpstr>Marketing</vt:lpstr>
      <vt:lpstr>Sample Email</vt:lpstr>
      <vt:lpstr>Marketing</vt:lpstr>
      <vt:lpstr>Marketing</vt:lpstr>
      <vt:lpstr>Marketing</vt:lpstr>
      <vt:lpstr>Marketing</vt:lpstr>
      <vt:lpstr>Qualitative Results</vt:lpstr>
      <vt:lpstr>Qualitative Process</vt:lpstr>
      <vt:lpstr>Concordance 3</vt:lpstr>
      <vt:lpstr>Concordance 3 </vt:lpstr>
      <vt:lpstr>Sample of Comments &amp; Notes</vt:lpstr>
      <vt:lpstr>Qualitative Results</vt:lpstr>
      <vt:lpstr>Qualitative Results</vt:lpstr>
      <vt:lpstr>Top Ten Positive Comments</vt:lpstr>
      <vt:lpstr>Top Ten Negative Comments</vt:lpstr>
      <vt:lpstr>Examples of Comments</vt:lpstr>
      <vt:lpstr>Examples of Funny Comments</vt:lpstr>
      <vt:lpstr>PowerPoint Presentation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juser</cp:lastModifiedBy>
  <cp:revision>132</cp:revision>
  <cp:lastPrinted>2011-06-06T15:43:25Z</cp:lastPrinted>
  <dcterms:created xsi:type="dcterms:W3CDTF">2010-08-19T17:55:11Z</dcterms:created>
  <dcterms:modified xsi:type="dcterms:W3CDTF">2011-10-04T18:48:48Z</dcterms:modified>
</cp:coreProperties>
</file>